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y="6858000" cx="12192000"/>
  <p:notesSz cx="6858000" cy="9144000"/>
  <p:embeddedFontLst>
    <p:embeddedFont>
      <p:font typeface="Helvetica Neue"/>
      <p:regular r:id="rId45"/>
      <p:bold r:id="rId46"/>
      <p:italic r:id="rId47"/>
      <p:boldItalic r:id="rId48"/>
    </p:embeddedFont>
    <p:embeddedFont>
      <p:font typeface="PT Sans"/>
      <p:bold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1" roundtripDataSignature="AMtx7mg22UcnWUCiSDekvBRVgRO6F9j9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font" Target="fonts/HelveticaNeue-bold.fntdata"/><Relationship Id="rId45" Type="http://schemas.openxmlformats.org/officeDocument/2006/relationships/font" Target="fonts/HelveticaNeu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HelveticaNeue-boldItalic.fntdata"/><Relationship Id="rId47" Type="http://schemas.openxmlformats.org/officeDocument/2006/relationships/font" Target="fonts/HelveticaNeue-italic.fntdata"/><Relationship Id="rId49" Type="http://schemas.openxmlformats.org/officeDocument/2006/relationships/font" Target="fonts/PTSans-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customschemas.google.com/relationships/presentationmetadata" Target="metadata"/><Relationship Id="rId50" Type="http://schemas.openxmlformats.org/officeDocument/2006/relationships/font" Target="fonts/PTSans-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eosociety.org/GSA/Publications/GSA_Today/features/GSA/GSAToday/science/G519A/article.aspx"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eosociety.org/GSA/Publications/GSA_Today/features/GSA/GSAToday/science/G519A/article.aspx"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xXo-9x1bSDU"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lobe.gov/do-globe/globe-teachers-guide/soil-pedosphere" TargetMode="External"/><Relationship Id="rId3" Type="http://schemas.openxmlformats.org/officeDocument/2006/relationships/hyperlink" Target="https://www.globe.gov/do-globe/globe-teachers-guide/soil-pedosphere"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maggeo.egu.eu/view/12832/" TargetMode="External"/><Relationship Id="rId3" Type="http://schemas.openxmlformats.org/officeDocument/2006/relationships/hyperlink" Target="https://imaggeo.egu.eu/user/andrea.carri/" TargetMode="External"/><Relationship Id="rId4" Type="http://schemas.openxmlformats.org/officeDocument/2006/relationships/hyperlink" Target="https://imaggeo.egu.eu/year/2017/" TargetMode="External"/><Relationship Id="rId5" Type="http://schemas.openxmlformats.org/officeDocument/2006/relationships/hyperlink" Target="https://imaggeo.egu.eu/map/?lat=44.786039&amp;lon=10.533357" TargetMode="External"/><Relationship Id="rId6" Type="http://schemas.openxmlformats.org/officeDocument/2006/relationships/hyperlink" Target="https://imaggeo.egu.eu/view/12832/"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ynasadata.larc.nasa.gov/EarthSystemLAS/ProductServer.do?catid=F999FEBAA1387D63AE2440D2314A232C&amp;xml=%3ClasRequest%20href=%22file:las.xml%22%3E%3Cargs%3E%3Clink%20match=%22/lasdata/datasets/soil_moisture/variables/soilw-id-70637cbe91%22/%3E%3Cregion%3E%3Crange%20type=%22x%22%20low=%22-170%22%20high=%22-50%22/%3E%3Crange%20type=%22y%22%20low=%2210%22%20high=%2275%22/%3E%3Cpoint%20type=%22t%22%20v=%2201-Jan-1948%2000:00%22/%3E%3C/region%3E%3C/args%3E%3Clink%20match=%22/lasdata/operations/operation%5B@ID=%27Animation_2D_XY%27%5D%22/%3E%3Cproperties%3E%3Cferret%3E%3Cview%3Exy%3C/view%3E%3Csize%3E.8333%3C/size%3E%3Cimage_format%3Egif%3C/image_format%3E%3Cannotations%3Efile%3C/annotations%3E%3C/ferret%3E%3Clas%3E%3Coutput_type%3Ehtml%3C/output_type%3E%3C/las%3E%3C/properties%3E%3C/lasRequest%3E" TargetMode="External"/><Relationship Id="rId3" Type="http://schemas.openxmlformats.org/officeDocument/2006/relationships/hyperlink" Target="https://mynasadata.larc.nasa.gov/EarthSystemLAS/ProductServer.do?catid=6C5387F89303C8F2A94AB07B9720E61D&amp;xml=%3ClasRequest%20href=%22file:las.xml%22%3E%3Cargs%3E%3Clink%20match=%22/lasdata/datasets/WVavg/variables/precip-id-65348881a9%22/%3E%3Cregion%3E%3Crange%20type=%22x%22%20low=%22-170%22%20high=%22-50%22/%3E%3Crange%20type=%22y%22%20low=%2210%22%20high=%2275%22/%3E%3Cpoint%20type=%22t%22%20v=%2201-Jan-2015%2000:00%22/%3E%3C/region%3E%3C/args%3E%3Clink%20match=%22/lasdata/operations/operation%5B@ID=%27Animation_2D_XY%27%5D%22/%3E%3Cproperties%3E%3Cferret%3E%3Cview%3Exy%3C/view%3E%3Csize%3E.8333%3C/size%3E%3Cimage_format%3Egif%3C/image_format%3E%3Cannotations%3Efile%3C/annotations%3E%3C/ferret%3E%3Clas%3E%3Coutput_type%3Ehtml%3C/output_type%3E%3C/las%3E%3C/properties%3E%3C/lasRequest%3E" TargetMode="External"/><Relationship Id="rId4" Type="http://schemas.openxmlformats.org/officeDocument/2006/relationships/hyperlink" Target="https://mynasadata.larc.nasa.gov/EarthSystemLAS/ProductServer.do?catid=F999FEBAA1387D63AE2440D2314A232C&amp;xml=%3ClasRequest%20href=%22file:las.xml%22%3E%3Cargs%3E%3Clink%20match=%22/lasdata/datasets/soil_moisture/variables/soilw-id-70637cbe91%22/%3E%3Cregion%3E%3Crange%20type=%22x%22%20low=%22-170%22%20high=%22-50%22/%3E%3Crange%20type=%22y%22%20low=%2210%22%20high=%2275%22/%3E%3Cpoint%20type=%22t%22%20v=%2201-Jan-1948%2000:00%22/%3E%3C/region%3E%3C/args%3E%3Clink%20match=%22/lasdata/operations/operation%5B@ID=%27Animation_2D_XY%27%5D%22/%3E%3Cproperties%3E%3Cferret%3E%3Cview%3Exy%3C/view%3E%3Csize%3E.8333%3C/size%3E%3Cimage_format%3Egif%3C/image_format%3E%3Cannotations%3Efile%3C/annotations%3E%3C/ferret%3E%3Clas%3E%3Coutput_type%3Ehtml%3C/output_type%3E%3C/las%3E%3C/properties%3E%3C/lasRequest%3E" TargetMode="External"/><Relationship Id="rId5" Type="http://schemas.openxmlformats.org/officeDocument/2006/relationships/hyperlink" Target="https://mynasadata.larc.nasa.gov/EarthSystemLAS/ProductServer.do?catid=6C5387F89303C8F2A94AB07B9720E61D&amp;xml=%3ClasRequest%20href=%22file:las.xml%22%3E%3Cargs%3E%3Clink%20match=%22/lasdata/datasets/WVavg/variables/precip-id-65348881a9%22/%3E%3Cregion%3E%3Crange%20type=%22x%22%20low=%22-170%22%20high=%22-50%22/%3E%3Crange%20type=%22y%22%20low=%2210%22%20high=%2275%22/%3E%3Cpoint%20type=%22t%22%20v=%2201-Jan-2015%2000:00%22/%3E%3C/region%3E%3C/args%3E%3Clink%20match=%22/lasdata/operations/operation%5B@ID=%27Animation_2D_XY%27%5D%22/%3E%3Cproperties%3E%3Cferret%3E%3Cview%3Exy%3C/view%3E%3Csize%3E.8333%3C/size%3E%3Cimage_format%3Egif%3C/image_format%3E%3Cannotations%3Efile%3C/annotations%3E%3C/ferret%3E%3Clas%3E%3Coutput_type%3Ehtml%3C/output_type%3E%3C/las%3E%3C/properties%3E%3C/lasRequest%3E"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eachingapscience.com/soil-salinization-lab/" TargetMode="External"/><Relationship Id="rId3" Type="http://schemas.openxmlformats.org/officeDocument/2006/relationships/hyperlink" Target="https://www.flickr.com/photos/nrcs_south_dakota/50727664467" TargetMode="External"/><Relationship Id="rId4" Type="http://schemas.openxmlformats.org/officeDocument/2006/relationships/hyperlink" Target="https://www.flickr.com/photos/nrcs_south_dakota/50727572181/in/photostream/" TargetMode="External"/><Relationship Id="rId11" Type="http://schemas.openxmlformats.org/officeDocument/2006/relationships/hyperlink" Target="http://www.farmers.gov/conserve/tool" TargetMode="External"/><Relationship Id="rId10" Type="http://schemas.openxmlformats.org/officeDocument/2006/relationships/hyperlink" Target="http://www.sdresrouceconcerns.org/" TargetMode="External"/><Relationship Id="rId9" Type="http://schemas.openxmlformats.org/officeDocument/2006/relationships/hyperlink" Target="https://www.flickr.com/photos/nrcs_south_dakota/" TargetMode="External"/><Relationship Id="rId5" Type="http://schemas.openxmlformats.org/officeDocument/2006/relationships/hyperlink" Target="http://www.farmers.gov/conserve/tool" TargetMode="External"/><Relationship Id="rId6" Type="http://schemas.openxmlformats.org/officeDocument/2006/relationships/hyperlink" Target="http://bit.ly/ContactNRCSSD" TargetMode="External"/><Relationship Id="rId7" Type="http://schemas.openxmlformats.org/officeDocument/2006/relationships/hyperlink" Target="https://www.flickr.com/photos/nrcs_south_dakota/50727664467" TargetMode="External"/><Relationship Id="rId8" Type="http://schemas.openxmlformats.org/officeDocument/2006/relationships/hyperlink" Target="https://www.flickr.com/photos/nrcs_south_dakota/50727572181/in/photostream/"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octordirt.org/teachingresources/sponge"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roudcenter.org/virtual-learning-resource/runoff-simulation/"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lear.ucdavis.edu/explainers/what-carbon-sequestration" TargetMode="External"/><Relationship Id="rId3" Type="http://schemas.openxmlformats.org/officeDocument/2006/relationships/hyperlink" Target="https://clear.ucdavis.edu/explainers/what-carbon-sequestration" TargetMode="External"/><Relationship Id="rId4" Type="http://schemas.openxmlformats.org/officeDocument/2006/relationships/hyperlink" Target="https://clear.ucdavis.edu/explainers/what-carbon-sequestration" TargetMode="External"/><Relationship Id="rId5" Type="http://schemas.openxmlformats.org/officeDocument/2006/relationships/hyperlink" Target="https://clear.ucdavis.edu/explainers/what-carbon-sequestration"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lbrc.org/outreach/educational-materials/measuring-soil-microbial-activity" TargetMode="External"/><Relationship Id="rId3" Type="http://schemas.openxmlformats.org/officeDocument/2006/relationships/hyperlink" Target="https://www.glbrc.org/outreach/educational-materials/measuring-soil-microbial-activity"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xv-n54NTd9M"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scholarship.org/uc/item/4d76p54r" TargetMode="External"/><Relationship Id="rId3" Type="http://schemas.openxmlformats.org/officeDocument/2006/relationships/hyperlink" Target="https://escholarship.org/uc/item/4d76p54r"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concord.org/has-land" TargetMode="External"/><Relationship Id="rId3" Type="http://schemas.openxmlformats.org/officeDocument/2006/relationships/hyperlink" Target="https://learn.concord.org/has-land" TargetMode="External"/><Relationship Id="rId4" Type="http://schemas.openxmlformats.org/officeDocument/2006/relationships/hyperlink" Target="https://learn.concord.org/has-land" TargetMode="External"/><Relationship Id="rId5" Type="http://schemas.openxmlformats.org/officeDocument/2006/relationships/hyperlink" Target="https://learn.concord.org/has-land" TargetMode="External"/><Relationship Id="rId6" Type="http://schemas.openxmlformats.org/officeDocument/2006/relationships/hyperlink" Target="https://learn.concord.org/has-land"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concord.org/has-land" TargetMode="External"/><Relationship Id="rId3" Type="http://schemas.openxmlformats.org/officeDocument/2006/relationships/hyperlink" Target="https://learn.concord.org/has-land" TargetMode="External"/><Relationship Id="rId4" Type="http://schemas.openxmlformats.org/officeDocument/2006/relationships/hyperlink" Target="https://learn.concord.org/has-land" TargetMode="External"/><Relationship Id="rId5" Type="http://schemas.openxmlformats.org/officeDocument/2006/relationships/hyperlink" Target="https://learn.concord.org/has-land" TargetMode="External"/><Relationship Id="rId6" Type="http://schemas.openxmlformats.org/officeDocument/2006/relationships/hyperlink" Target="https://learn.concord.org/has-land" TargetMode="External"/><Relationship Id="rId7" Type="http://schemas.openxmlformats.org/officeDocument/2006/relationships/hyperlink" Target="https://learn.concord.org/has-land" TargetMode="External"/><Relationship Id="rId8" Type="http://schemas.openxmlformats.org/officeDocument/2006/relationships/hyperlink" Target="https://learn.concord.org/has-land"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MDoUDLbg8tg"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lobalcarbonproject.org/index.ht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ssd.copernicus.org/preprints/essd-2021-386/" TargetMode="External"/><Relationship Id="rId3" Type="http://schemas.openxmlformats.org/officeDocument/2006/relationships/hyperlink" Target="http://www.globalcarbonproject.org/carbonbudget/" TargetMode="External"/><Relationship Id="rId4" Type="http://schemas.openxmlformats.org/officeDocument/2006/relationships/hyperlink" Target="http://www.globalcarbonproject.org/carbonbudget/" TargetMode="External"/><Relationship Id="rId5" Type="http://schemas.openxmlformats.org/officeDocument/2006/relationships/hyperlink" Target="https://essd.copernicus.org/preprints/essd-2021-386/" TargetMode="External"/><Relationship Id="rId6" Type="http://schemas.openxmlformats.org/officeDocument/2006/relationships/hyperlink" Target="https://essd.copernicus.org/preprints/essd-2021-386/" TargetMode="External"/><Relationship Id="rId7" Type="http://schemas.openxmlformats.org/officeDocument/2006/relationships/hyperlink" Target="http://www.globalcarbonproject.org/carbonbudget/" TargetMode="External"/><Relationship Id="rId8" Type="http://schemas.openxmlformats.org/officeDocument/2006/relationships/hyperlink" Target="http://www.globalcarbonproject.org/carbonbudget/"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scholarship.org/uc/item/4d76p54r" TargetMode="External"/><Relationship Id="rId3" Type="http://schemas.openxmlformats.org/officeDocument/2006/relationships/hyperlink" Target="https://www.ted.com/talks/asmeret_asefaw_berhe_a_climate_change_solution_that_s_right_under_our_feet" TargetMode="External"/><Relationship Id="rId4" Type="http://schemas.openxmlformats.org/officeDocument/2006/relationships/hyperlink" Target="https://escholarship.org/uc/item/4d76p54r" TargetMode="External"/><Relationship Id="rId5" Type="http://schemas.openxmlformats.org/officeDocument/2006/relationships/hyperlink" Target="https://www.ted.com/talks/asmeret_asefaw_berhe_a_climate_change_solution_that_s_right_under_our_feet"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0ddd105656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g20ddd10565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Del artículo de GSA Today de mayo de 2022 "¿Qué tiene que ver el suelo con el cambio climático?".</a:t>
            </a:r>
            <a:endParaRPr/>
          </a:p>
          <a:p>
            <a:pPr indent="0" lvl="0" marL="0" rtl="0" algn="l">
              <a:spcBef>
                <a:spcPts val="0"/>
              </a:spcBef>
              <a:spcAft>
                <a:spcPts val="0"/>
              </a:spcAft>
              <a:buClr>
                <a:schemeClr val="dk1"/>
              </a:buClr>
              <a:buSzPts val="1400"/>
              <a:buFont typeface="Arial"/>
              <a:buNone/>
            </a:pPr>
            <a:r>
              <a:rPr lang="en-US"/>
              <a:t>El carbono orgánico del suelo puede subdividirse en "piscinas de ciclaje lento" y "piscinas de ciclaje rápido", similares a cuentas corrientes y de ahorro (Lavallee y Cotrufo, 2020), respectivamente. El carbono de ciclaje lento está asociado a minerales que se encuentran físicamente protegidos en agregados de suelo o químicamente unidos a las superficies de minerales reactivos del suelo; ambos mecanismos restringen la descomposición y las pérdidas asociadas de carbono orgánico del suelo, lo que permite que persista en el suelo durante escalas de tiempo decenales a milenarias (Schmidt et al., 2011; Hemingway et al., 2019). En contraste, el carbono de ciclaje rápido es más fácilmente degradable y propenso a transporte físico en escalas de tiempo más cortas (Schmidt et al., 2011; Hemingway et al., 2019). El ciclaje rápido de carbono, similar a los fondos en una cuenta corriente, es fundamental para el mantenimiento de la vida en el suelo, porque la descomposición es el principal mecanismo que recicla nutrientes necesarios para los organismos que habitan en el suelo (Janzen, 2006). Incluso pequeños, pero sostenidos, depósitos en la cuenta de ahorros de carbono del suelo con el tiempo permiten la acumulación a largo plazo de carbono en la piscina de ciclaje lento con un potencial significativo para la mitigación del cambio climático.</a:t>
            </a:r>
            <a:endParaRPr/>
          </a:p>
          <a:p>
            <a:pPr indent="0" lvl="0" marL="0" rtl="0" algn="l">
              <a:lnSpc>
                <a:spcPct val="100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US"/>
              <a:t>ENGLISH: </a:t>
            </a:r>
            <a:r>
              <a:rPr lang="en-US"/>
              <a:t>From </a:t>
            </a:r>
            <a:r>
              <a:rPr lang="en-US" u="sng">
                <a:solidFill>
                  <a:schemeClr val="hlink"/>
                </a:solidFill>
                <a:hlinkClick r:id="rId2"/>
              </a:rPr>
              <a:t>GSA Today May 2022 paper “What’s Soil Got to Do with Climate Change.”</a:t>
            </a:r>
            <a:r>
              <a:rPr lang="en-US"/>
              <a:t> </a:t>
            </a:r>
            <a:endParaRPr/>
          </a:p>
          <a:p>
            <a:pPr indent="0" lvl="0" marL="0" rtl="0" algn="l">
              <a:spcBef>
                <a:spcPts val="0"/>
              </a:spcBef>
              <a:spcAft>
                <a:spcPts val="0"/>
              </a:spcAft>
              <a:buClr>
                <a:schemeClr val="dk1"/>
              </a:buClr>
              <a:buSzPts val="1400"/>
              <a:buFont typeface="Arial"/>
              <a:buNone/>
            </a:pPr>
            <a:r>
              <a:rPr lang="en-US"/>
              <a:t>The SOC that exists in soil can be subdivided into “slow-cycling” and “fast-cycling” pools akin to checking and savings accounts (Lavallee and Cotrufo, 2020), respectively. Slow-cycling C is either mineral-associated C that is found physically protected in soil aggregates or chemically bound to the surfaces of reactive soil minerals; both mechanisms restrict decomposition and associated losses of SOC, allowing it to persist in soil for decadal to millennial time scales (Schmidt et al., 2011; Hemingway et al., 2019). In contrast, fast-cycling C is more readily degradable and prone to physical transport in shorter time scales (Schmidt et al., 2011; Hemingway et al., 2019). Fast C cycling, which is akin to funds in a checking account, is critical for maintenance of life in soil, because decomposition is the main mechanism that recycles nutrients needed by organisms that call the soil home (Janzen, 2006). Even small, but sustained, deposits into the soil C savings account over time allow for long-term buildup of C in the slow-cycling pool with significant potential for climate change mitigation.</a:t>
            </a:r>
            <a:endParaRPr/>
          </a:p>
          <a:p>
            <a:pPr indent="0" lvl="0" marL="0" rtl="0" algn="l">
              <a:lnSpc>
                <a:spcPct val="115000"/>
              </a:lnSpc>
              <a:spcBef>
                <a:spcPts val="0"/>
              </a:spcBef>
              <a:spcAft>
                <a:spcPts val="0"/>
              </a:spcAft>
              <a:buSzPts val="1400"/>
              <a:buNone/>
            </a:pPr>
            <a:r>
              <a:t/>
            </a:r>
            <a:endParaRPr/>
          </a:p>
        </p:txBody>
      </p:sp>
      <p:sp>
        <p:nvSpPr>
          <p:cNvPr id="163" name="Google Shape;163;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Del artículo de GSA Today de mayo de 2022 "¿Qué tiene que ver el suelo con el cambio climático?".</a:t>
            </a:r>
            <a:endParaRPr/>
          </a:p>
          <a:p>
            <a:pPr indent="0" lvl="0" marL="0" rtl="0" algn="l">
              <a:spcBef>
                <a:spcPts val="0"/>
              </a:spcBef>
              <a:spcAft>
                <a:spcPts val="0"/>
              </a:spcAft>
              <a:buClr>
                <a:schemeClr val="dk1"/>
              </a:buClr>
              <a:buSzPts val="1400"/>
              <a:buFont typeface="Arial"/>
              <a:buNone/>
            </a:pPr>
            <a:r>
              <a:rPr lang="en-US"/>
              <a:t>El carbono orgánico del suelo puede subdividirse en "piscinas de ciclaje lento" y "piscinas de ciclaje rápido", similares a cuentas corrientes y de ahorro (Lavallee y Cotrufo, 2020), respectivamente. El carbono de ciclaje lento está asociado a minerales que se encuentran físicamente protegidos en agregados de suelo o químicamente unidos a las superficies de minerales reactivos del suelo; ambos mecanismos restringen la descomposición y las pérdidas asociadas de carbono orgánico del suelo, lo que permite que persista en el suelo durante escalas de tiempo decenales a milenarias (Schmidt et al., 2011; Hemingway et al., 2019). En contraste, el carbono de ciclaje rápido es más fácilmente degradable y propenso a transporte físico en escalas de tiempo más cortas (Schmidt et al., 2011; Hemingway et al., 2019). El ciclaje rápido de carbono, similar a los fondos en una cuenta corriente, es fundamental para el mantenimiento de la vida en el suelo, porque la descomposición es el principal mecanismo que recicla nutrientes necesarios para los organismos que habitan en el suelo (Janzen, 2006). Incluso pequeños, pero sostenidos, depósitos en la cuenta de ahorros de carbono del suelo con el tiempo permiten la acumulación a largo plazo de carbono en la piscina de ciclaje lento con un potencial significativo para la mitigación del cambio climático.</a:t>
            </a:r>
            <a:endParaRPr/>
          </a:p>
          <a:p>
            <a:pPr indent="0" lvl="0" marL="0" rtl="0" algn="l">
              <a:lnSpc>
                <a:spcPct val="100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US"/>
              <a:t>ENGLISH: </a:t>
            </a:r>
            <a:r>
              <a:rPr lang="en-US"/>
              <a:t>From </a:t>
            </a:r>
            <a:r>
              <a:rPr lang="en-US" u="sng">
                <a:solidFill>
                  <a:schemeClr val="hlink"/>
                </a:solidFill>
                <a:hlinkClick r:id="rId2"/>
              </a:rPr>
              <a:t>GSA Today May 2022 paper “What’s Soil Got to Do with Climate Change.”</a:t>
            </a:r>
            <a:r>
              <a:rPr lang="en-US"/>
              <a:t> </a:t>
            </a:r>
            <a:endParaRPr/>
          </a:p>
          <a:p>
            <a:pPr indent="0" lvl="0" marL="0" rtl="0" algn="l">
              <a:spcBef>
                <a:spcPts val="0"/>
              </a:spcBef>
              <a:spcAft>
                <a:spcPts val="0"/>
              </a:spcAft>
              <a:buClr>
                <a:schemeClr val="dk1"/>
              </a:buClr>
              <a:buSzPts val="1400"/>
              <a:buFont typeface="Arial"/>
              <a:buNone/>
            </a:pPr>
            <a:r>
              <a:rPr lang="en-US"/>
              <a:t>The SOC that exists in soil can be subdivided into “slow-cycling” and “fast-cycling” pools akin to checking and savings accounts (Lavallee and Cotrufo, 2020), respectively. Slow-cycling C is either mineral-associated C that is found physically protected in soil aggregates or chemically bound to the surfaces of reactive soil minerals; both mechanisms restrict decomposition and associated losses of SOC, allowing it to persist in soil for decadal to millennial time scales (Schmidt et al., 2011; Hemingway et al., 2019). In contrast, fast-cycling C is more readily degradable and prone to physical transport in shorter time scales (Schmidt et al., 2011; Hemingway et al., 2019). Fast C cycling, which is akin to funds in a checking account, is critical for maintenance of life in soil, because decomposition is the main mechanism that recycles nutrients needed by organisms that call the soil home (Janzen, 2006). Even small, but sustained, deposits into the soil C savings account over time allow for long-term buildup of C in the slow-cycling pool with significant potential for climate change mitigation.</a:t>
            </a:r>
            <a:endParaRPr/>
          </a:p>
          <a:p>
            <a:pPr indent="0" lvl="0" marL="0" rtl="0" algn="l">
              <a:lnSpc>
                <a:spcPct val="115000"/>
              </a:lnSpc>
              <a:spcBef>
                <a:spcPts val="0"/>
              </a:spcBef>
              <a:spcAft>
                <a:spcPts val="0"/>
              </a:spcAft>
              <a:buSzPts val="1400"/>
              <a:buNone/>
            </a:pPr>
            <a:r>
              <a:t/>
            </a:r>
            <a:endParaRPr/>
          </a:p>
        </p:txBody>
      </p:sp>
      <p:sp>
        <p:nvSpPr>
          <p:cNvPr id="176" name="Google Shape;176;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sz="1100">
                <a:solidFill>
                  <a:srgbClr val="333333"/>
                </a:solidFill>
                <a:latin typeface="Arial"/>
                <a:ea typeface="Arial"/>
                <a:cs typeface="Arial"/>
                <a:sym typeface="Arial"/>
              </a:rPr>
              <a:t>Figura 2. Varias estrategias de manejo en ecosistemas forestales, agrícolas/praderas y de humedales muestran diferentes propensiones para absorber CO2. En general, estas estrategias representan una forma de ampliar la captación de carbono de los ecosistemas terrestres (Friedlingstein et al., 2020; Paustian et al., 2016; Griscom et al., 2017).</a:t>
            </a:r>
            <a:endParaRPr sz="1100">
              <a:solidFill>
                <a:srgbClr val="333333"/>
              </a:solidFill>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sz="1100">
              <a:solidFill>
                <a:srgbClr val="333333"/>
              </a:solidFill>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rPr lang="en-US" sz="1100">
                <a:solidFill>
                  <a:srgbClr val="333333"/>
                </a:solidFill>
                <a:latin typeface="Arial"/>
                <a:ea typeface="Arial"/>
                <a:cs typeface="Arial"/>
                <a:sym typeface="Arial"/>
              </a:rPr>
              <a:t>De izquierda a derecha:</a:t>
            </a:r>
            <a:endParaRPr sz="1100">
              <a:solidFill>
                <a:srgbClr val="333333"/>
              </a:solidFill>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rPr lang="en-US" sz="1100">
                <a:solidFill>
                  <a:srgbClr val="333333"/>
                </a:solidFill>
                <a:latin typeface="Arial"/>
                <a:ea typeface="Arial"/>
                <a:cs typeface="Arial"/>
                <a:sym typeface="Arial"/>
              </a:rPr>
              <a:t>Bosques: Reforestación, Manejo Natural de Bosques, Plantaciones Forestales Mejoradas</a:t>
            </a:r>
            <a:endParaRPr sz="1100">
              <a:solidFill>
                <a:srgbClr val="333333"/>
              </a:solidFill>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rPr lang="en-US" sz="1100">
                <a:solidFill>
                  <a:srgbClr val="333333"/>
                </a:solidFill>
                <a:latin typeface="Arial"/>
                <a:ea typeface="Arial"/>
                <a:cs typeface="Arial"/>
                <a:sym typeface="Arial"/>
              </a:rPr>
              <a:t>Agricultura/Praderas: Biochar, Manejo de Tierras de Cultivo, Agricultura de Conservación, Manejo del Arroz, Pastoreo (intensidad óptima), Fenotipos de Raíces Mejorados</a:t>
            </a:r>
            <a:endParaRPr sz="1100">
              <a:solidFill>
                <a:srgbClr val="333333"/>
              </a:solidFill>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rPr lang="en-US" sz="1100">
                <a:solidFill>
                  <a:srgbClr val="333333"/>
                </a:solidFill>
                <a:latin typeface="Arial"/>
                <a:ea typeface="Arial"/>
                <a:cs typeface="Arial"/>
                <a:sym typeface="Arial"/>
              </a:rPr>
              <a:t>Humedales: Restauración de Histosoles</a:t>
            </a:r>
            <a:endParaRPr sz="1100">
              <a:solidFill>
                <a:srgbClr val="333333"/>
              </a:solidFill>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sz="1100">
              <a:solidFill>
                <a:srgbClr val="333333"/>
              </a:solidFill>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rPr lang="en-US" sz="1100">
                <a:solidFill>
                  <a:srgbClr val="333333"/>
                </a:solidFill>
                <a:latin typeface="Arial"/>
                <a:ea typeface="Arial"/>
                <a:cs typeface="Arial"/>
                <a:sym typeface="Arial"/>
              </a:rPr>
              <a:t>ENGLISH: https://www.geosociety.org/GSA/Publications/GSA_Today/features/GSA/GSAToday/science/G519A/article.aspx</a:t>
            </a:r>
            <a:endParaRPr/>
          </a:p>
          <a:p>
            <a:pPr indent="0" lvl="0" marL="0" rtl="0" algn="l">
              <a:lnSpc>
                <a:spcPct val="110000"/>
              </a:lnSpc>
              <a:spcBef>
                <a:spcPts val="200"/>
              </a:spcBef>
              <a:spcAft>
                <a:spcPts val="0"/>
              </a:spcAft>
              <a:buClr>
                <a:schemeClr val="dk1"/>
              </a:buClr>
              <a:buSzPts val="1100"/>
              <a:buFont typeface="Arial"/>
              <a:buNone/>
            </a:pPr>
            <a:r>
              <a:rPr lang="en-US" sz="1100">
                <a:solidFill>
                  <a:srgbClr val="333333"/>
                </a:solidFill>
                <a:latin typeface="Arial"/>
                <a:ea typeface="Arial"/>
                <a:cs typeface="Arial"/>
                <a:sym typeface="Arial"/>
              </a:rPr>
              <a:t>Figure 2. </a:t>
            </a:r>
            <a:r>
              <a:rPr lang="en-US">
                <a:solidFill>
                  <a:srgbClr val="333333"/>
                </a:solidFill>
                <a:latin typeface="Arial"/>
                <a:ea typeface="Arial"/>
                <a:cs typeface="Arial"/>
                <a:sym typeface="Arial"/>
              </a:rPr>
              <a:t>Various management strategies in forested, agriculture/grassland, and wetland ecosystems exhibit differing propensities to take up CO</a:t>
            </a:r>
            <a:r>
              <a:rPr lang="en-US" sz="1000">
                <a:solidFill>
                  <a:srgbClr val="333333"/>
                </a:solidFill>
                <a:latin typeface="Arial"/>
                <a:ea typeface="Arial"/>
                <a:cs typeface="Arial"/>
                <a:sym typeface="Arial"/>
              </a:rPr>
              <a:t>2</a:t>
            </a:r>
            <a:r>
              <a:rPr lang="en-US">
                <a:solidFill>
                  <a:srgbClr val="333333"/>
                </a:solidFill>
                <a:latin typeface="Arial"/>
                <a:ea typeface="Arial"/>
                <a:cs typeface="Arial"/>
                <a:sym typeface="Arial"/>
              </a:rPr>
              <a:t>. Overall, these strategies represent a way to expand terrestrial ecosystem uptake of carbon (Friedlingstein et al., 2020; Paustian et al., 2016; Griscom et al., 2017).</a:t>
            </a:r>
            <a:endParaRPr/>
          </a:p>
          <a:p>
            <a:pPr indent="0" lvl="0" marL="0" rtl="0" algn="l">
              <a:spcBef>
                <a:spcPts val="200"/>
              </a:spcBef>
              <a:spcAft>
                <a:spcPts val="0"/>
              </a:spcAft>
              <a:buClr>
                <a:schemeClr val="dk1"/>
              </a:buClr>
              <a:buSzPts val="1200"/>
              <a:buFont typeface="Calibri"/>
              <a:buNone/>
            </a:pPr>
            <a:r>
              <a:rPr lang="en-US"/>
              <a:t>From Left to Right</a:t>
            </a:r>
            <a:endParaRPr/>
          </a:p>
          <a:p>
            <a:pPr indent="0" lvl="0" marL="0" rtl="0" algn="l">
              <a:spcBef>
                <a:spcPts val="0"/>
              </a:spcBef>
              <a:spcAft>
                <a:spcPts val="0"/>
              </a:spcAft>
              <a:buClr>
                <a:schemeClr val="dk1"/>
              </a:buClr>
              <a:buSzPts val="1200"/>
              <a:buFont typeface="Calibri"/>
              <a:buNone/>
            </a:pPr>
            <a:r>
              <a:rPr lang="en-US"/>
              <a:t>Forests: Reforestation, Natural Forest Management, Improved Forest Plantations</a:t>
            </a:r>
            <a:endParaRPr/>
          </a:p>
          <a:p>
            <a:pPr indent="0" lvl="0" marL="0" rtl="0" algn="l">
              <a:spcBef>
                <a:spcPts val="0"/>
              </a:spcBef>
              <a:spcAft>
                <a:spcPts val="0"/>
              </a:spcAft>
              <a:buClr>
                <a:schemeClr val="dk1"/>
              </a:buClr>
              <a:buSzPts val="1200"/>
              <a:buFont typeface="Calibri"/>
              <a:buNone/>
            </a:pPr>
            <a:r>
              <a:rPr lang="en-US"/>
              <a:t>Agriculture/Grasslands: Biochar, Cropland Management, Conservation Agriculture, Rice Management, Grazing (optimal intensity), Enhanced Root Phenotypes</a:t>
            </a:r>
            <a:endParaRPr/>
          </a:p>
          <a:p>
            <a:pPr indent="0" lvl="0" marL="0" rtl="0" algn="l">
              <a:spcBef>
                <a:spcPts val="0"/>
              </a:spcBef>
              <a:spcAft>
                <a:spcPts val="0"/>
              </a:spcAft>
              <a:buClr>
                <a:schemeClr val="dk1"/>
              </a:buClr>
              <a:buSzPts val="1200"/>
              <a:buFont typeface="Calibri"/>
              <a:buNone/>
            </a:pPr>
            <a:r>
              <a:rPr lang="en-US"/>
              <a:t>Wetlands: Restore Histosols</a:t>
            </a:r>
            <a:endParaRPr/>
          </a:p>
          <a:p>
            <a:pPr indent="0" lvl="0" marL="0" rtl="0" algn="l">
              <a:lnSpc>
                <a:spcPct val="100000"/>
              </a:lnSpc>
              <a:spcBef>
                <a:spcPts val="0"/>
              </a:spcBef>
              <a:spcAft>
                <a:spcPts val="0"/>
              </a:spcAft>
              <a:buClr>
                <a:schemeClr val="dk1"/>
              </a:buClr>
              <a:buSzPts val="1200"/>
              <a:buFont typeface="Calibri"/>
              <a:buNone/>
            </a:pPr>
            <a:r>
              <a:t/>
            </a:r>
            <a:endParaRPr sz="1100">
              <a:solidFill>
                <a:srgbClr val="333333"/>
              </a:solidFill>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sz="1100">
              <a:solidFill>
                <a:srgbClr val="333333"/>
              </a:solidFill>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sz="1100">
              <a:solidFill>
                <a:srgbClr val="333333"/>
              </a:solidFill>
              <a:latin typeface="Arial"/>
              <a:ea typeface="Arial"/>
              <a:cs typeface="Arial"/>
              <a:sym typeface="Arial"/>
            </a:endParaRPr>
          </a:p>
          <a:p>
            <a:pPr indent="0" lvl="0" marL="0" rtl="0" algn="l">
              <a:lnSpc>
                <a:spcPct val="115000"/>
              </a:lnSpc>
              <a:spcBef>
                <a:spcPts val="0"/>
              </a:spcBef>
              <a:spcAft>
                <a:spcPts val="0"/>
              </a:spcAft>
              <a:buSzPts val="1400"/>
              <a:buNone/>
            </a:pPr>
            <a:r>
              <a:t/>
            </a:r>
            <a:endParaRPr/>
          </a:p>
        </p:txBody>
      </p:sp>
      <p:sp>
        <p:nvSpPr>
          <p:cNvPr id="186" name="Google Shape;186;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hlink"/>
              </a:buClr>
              <a:buSzPts val="1200"/>
              <a:buFont typeface="Calibri"/>
              <a:buNone/>
            </a:pPr>
            <a:r>
              <a:rPr lang="en-US" u="sng">
                <a:solidFill>
                  <a:schemeClr val="hlink"/>
                </a:solidFill>
                <a:hlinkClick r:id="rId2"/>
              </a:rPr>
              <a:t>https://www.youtube.com/watch?v=xXo-9x1bSDU</a:t>
            </a:r>
            <a:endParaRPr/>
          </a:p>
          <a:p>
            <a:pPr indent="0" lvl="0" marL="0" rtl="0" algn="l">
              <a:lnSpc>
                <a:spcPct val="100000"/>
              </a:lnSpc>
              <a:spcBef>
                <a:spcPts val="0"/>
              </a:spcBef>
              <a:spcAft>
                <a:spcPts val="0"/>
              </a:spcAft>
              <a:buSzPts val="1400"/>
              <a:buNone/>
            </a:pPr>
            <a:r>
              <a:t/>
            </a:r>
            <a:endParaRPr/>
          </a:p>
        </p:txBody>
      </p:sp>
      <p:sp>
        <p:nvSpPr>
          <p:cNvPr id="196" name="Google Shape;19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hlink"/>
              </a:buClr>
              <a:buSzPts val="1200"/>
              <a:buFont typeface="Calibri"/>
              <a:buNone/>
            </a:pPr>
            <a:r>
              <a:rPr lang="en-US" u="sng">
                <a:solidFill>
                  <a:schemeClr val="hlink"/>
                </a:solidFill>
                <a:hlinkClick r:id="rId2"/>
              </a:rPr>
              <a:t>https://www.globe.gov/do-globe/globe-teachers-guide/soil-pedosphere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Menciona que los protocolos de suelo del programa GLOBE son amigables para los estudiantes y se pueden usar como laboratorios de ciencias del suelo. Sin embargo, los protocolos de GLOBE están diseñados para que los estudiantes recolecten y carguen datos en el programa GLOBE con el tiempo.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En general, la densidad a granel del suelo puede variar desde 0.5 g/mL o menos en suelos orgánicos con muchos espacios porosos, hasta 2.0 g/mL o más en horizontes minerales muy compactos.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ENGLISH: </a:t>
            </a:r>
            <a:r>
              <a:rPr lang="en-US" u="sng">
                <a:solidFill>
                  <a:schemeClr val="hlink"/>
                </a:solidFill>
                <a:hlinkClick r:id="rId3"/>
              </a:rPr>
              <a:t>https://www.globe.gov/do-globe/globe-teachers-guide/soil-pedosphere</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Mention that the GLOBE program soil protocols are student friendly and can be used as soil science labs.  However, the GLOBE protocols are designed for students to use to collect and upload data into the GLOBE program over time.</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In general, soil bulk density can range from 0.5 g/mL or less in organic soils with many pore spaces, to as high as 2.0 g/mL or greater in very compact mineral horizons.</a:t>
            </a:r>
            <a:endParaRPr/>
          </a:p>
        </p:txBody>
      </p:sp>
      <p:sp>
        <p:nvSpPr>
          <p:cNvPr id="204" name="Google Shape;20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3bdbf3258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Revisar los materiales compartidos en el documento de Recursos del Módulo 4.</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ENGLISH: Review the materials shared in the Module 4 Resources document.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20" name="Google Shape;220;g13bdbf3258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3bdbf32587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Localiza una imagen que provoque respuestas de los estudiantes que puedan conectar el suelo y el cambio climático.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Cambio climático y suelo árido</a:t>
            </a:r>
            <a:endParaRPr/>
          </a:p>
          <a:p>
            <a:pPr indent="0" lvl="0" marL="0" rtl="0" algn="l">
              <a:lnSpc>
                <a:spcPct val="100000"/>
              </a:lnSpc>
              <a:spcBef>
                <a:spcPts val="0"/>
              </a:spcBef>
              <a:spcAft>
                <a:spcPts val="0"/>
              </a:spcAft>
              <a:buSzPts val="1400"/>
              <a:buNone/>
            </a:pPr>
            <a:r>
              <a:rPr lang="en-US"/>
              <a:t>por Andrea Carri</a:t>
            </a:r>
            <a:endParaRPr/>
          </a:p>
          <a:p>
            <a:pPr indent="0" lvl="0" marL="0" rtl="0" algn="l">
              <a:lnSpc>
                <a:spcPct val="100000"/>
              </a:lnSpc>
              <a:spcBef>
                <a:spcPts val="0"/>
              </a:spcBef>
              <a:spcAft>
                <a:spcPts val="0"/>
              </a:spcAft>
              <a:buSzPts val="1400"/>
              <a:buNone/>
            </a:pPr>
            <a:r>
              <a:rPr lang="en-US"/>
              <a:t>Esta foto, tomada durante el verano pasado, podría ser un símbolo de la sequía registrada en Italia.</a:t>
            </a:r>
            <a:endParaRPr/>
          </a:p>
          <a:p>
            <a:pPr indent="0" lvl="0" marL="0" rtl="0" algn="l">
              <a:lnSpc>
                <a:spcPct val="100000"/>
              </a:lnSpc>
              <a:spcBef>
                <a:spcPts val="0"/>
              </a:spcBef>
              <a:spcAft>
                <a:spcPts val="0"/>
              </a:spcAft>
              <a:buSzPts val="1400"/>
              <a:buNone/>
            </a:pPr>
            <a:r>
              <a:rPr lang="en-US"/>
              <a:t>Tomada el 28 de junio de 2017</a:t>
            </a:r>
            <a:endParaRPr/>
          </a:p>
          <a:p>
            <a:pPr indent="0" lvl="0" marL="0" rtl="0" algn="l">
              <a:lnSpc>
                <a:spcPct val="100000"/>
              </a:lnSpc>
              <a:spcBef>
                <a:spcPts val="0"/>
              </a:spcBef>
              <a:spcAft>
                <a:spcPts val="0"/>
              </a:spcAft>
              <a:buSzPts val="1400"/>
              <a:buNone/>
            </a:pPr>
            <a:r>
              <a:rPr lang="en-US"/>
              <a:t>Presentada el 14 de febrero de 2018</a:t>
            </a:r>
            <a:endParaRPr/>
          </a:p>
          <a:p>
            <a:pPr indent="0" lvl="0" marL="0" rtl="0" algn="l">
              <a:lnSpc>
                <a:spcPct val="100000"/>
              </a:lnSpc>
              <a:spcBef>
                <a:spcPts val="0"/>
              </a:spcBef>
              <a:spcAft>
                <a:spcPts val="0"/>
              </a:spcAft>
              <a:buSzPts val="1400"/>
              <a:buNone/>
            </a:pPr>
            <a:r>
              <a:rPr lang="en-US"/>
              <a:t>Ubicación exacta (10.5334 E, 44.7860 N)</a:t>
            </a:r>
            <a:endParaRPr/>
          </a:p>
          <a:p>
            <a:pPr indent="0" lvl="0" marL="0" rtl="0" algn="l">
              <a:lnSpc>
                <a:spcPct val="100000"/>
              </a:lnSpc>
              <a:spcBef>
                <a:spcPts val="0"/>
              </a:spcBef>
              <a:spcAft>
                <a:spcPts val="0"/>
              </a:spcAft>
              <a:buSzPts val="1400"/>
              <a:buNone/>
            </a:pPr>
            <a:r>
              <a:rPr lang="en-US" u="sng">
                <a:solidFill>
                  <a:schemeClr val="hlink"/>
                </a:solidFill>
                <a:hlinkClick r:id="rId2"/>
              </a:rPr>
              <a:t>https://imaggeo.egu.eu/view/12832/</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ENGLISH: </a:t>
            </a:r>
            <a:r>
              <a:rPr lang="en-US"/>
              <a:t>Locate an image that will elicit student responses that can connect soil and climate change.</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Climate change and arid soil</a:t>
            </a:r>
            <a:endParaRPr/>
          </a:p>
          <a:p>
            <a:pPr indent="0" lvl="0" marL="0" rtl="0" algn="l">
              <a:spcBef>
                <a:spcPts val="0"/>
              </a:spcBef>
              <a:spcAft>
                <a:spcPts val="0"/>
              </a:spcAft>
              <a:buClr>
                <a:schemeClr val="dk1"/>
              </a:buClr>
              <a:buSzPts val="1400"/>
              <a:buFont typeface="Arial"/>
              <a:buNone/>
            </a:pPr>
            <a:r>
              <a:rPr lang="en-US"/>
              <a:t>by </a:t>
            </a:r>
            <a:r>
              <a:rPr lang="en-US" u="sng">
                <a:solidFill>
                  <a:schemeClr val="hlink"/>
                </a:solidFill>
                <a:hlinkClick r:id="rId3"/>
              </a:rPr>
              <a:t>Andrea Carri</a:t>
            </a:r>
            <a:endParaRPr/>
          </a:p>
          <a:p>
            <a:pPr indent="0" lvl="0" marL="0" rtl="0" algn="l">
              <a:spcBef>
                <a:spcPts val="0"/>
              </a:spcBef>
              <a:spcAft>
                <a:spcPts val="0"/>
              </a:spcAft>
              <a:buClr>
                <a:schemeClr val="dk1"/>
              </a:buClr>
              <a:buSzPts val="1400"/>
              <a:buFont typeface="Arial"/>
              <a:buNone/>
            </a:pPr>
            <a:r>
              <a:rPr lang="en-US"/>
              <a:t>This photo, taken during last summer, could be a symbol of the drought recorded in Italy.</a:t>
            </a:r>
            <a:endParaRPr/>
          </a:p>
          <a:p>
            <a:pPr indent="0" lvl="0" marL="0" rtl="0" algn="l">
              <a:spcBef>
                <a:spcPts val="0"/>
              </a:spcBef>
              <a:spcAft>
                <a:spcPts val="0"/>
              </a:spcAft>
              <a:buClr>
                <a:schemeClr val="dk1"/>
              </a:buClr>
              <a:buSzPts val="1400"/>
              <a:buFont typeface="Arial"/>
              <a:buNone/>
            </a:pPr>
            <a:r>
              <a:rPr lang="en-US"/>
              <a:t>Taken on 28 June </a:t>
            </a:r>
            <a:r>
              <a:rPr lang="en-US" u="sng">
                <a:solidFill>
                  <a:schemeClr val="hlink"/>
                </a:solidFill>
                <a:hlinkClick r:id="rId4"/>
              </a:rPr>
              <a:t>2017</a:t>
            </a:r>
            <a:endParaRPr/>
          </a:p>
          <a:p>
            <a:pPr indent="0" lvl="0" marL="0" rtl="0" algn="l">
              <a:spcBef>
                <a:spcPts val="0"/>
              </a:spcBef>
              <a:spcAft>
                <a:spcPts val="0"/>
              </a:spcAft>
              <a:buClr>
                <a:schemeClr val="dk1"/>
              </a:buClr>
              <a:buSzPts val="1400"/>
              <a:buFont typeface="Arial"/>
              <a:buNone/>
            </a:pPr>
            <a:r>
              <a:rPr lang="en-US"/>
              <a:t>Submitted on 14 February 2018</a:t>
            </a:r>
            <a:endParaRPr/>
          </a:p>
          <a:p>
            <a:pPr indent="0" lvl="0" marL="0" rtl="0" algn="l">
              <a:spcBef>
                <a:spcPts val="0"/>
              </a:spcBef>
              <a:spcAft>
                <a:spcPts val="0"/>
              </a:spcAft>
              <a:buClr>
                <a:schemeClr val="dk1"/>
              </a:buClr>
              <a:buSzPts val="1400"/>
              <a:buFont typeface="Arial"/>
              <a:buNone/>
            </a:pPr>
            <a:r>
              <a:rPr lang="en-US" u="sng">
                <a:solidFill>
                  <a:schemeClr val="hlink"/>
                </a:solidFill>
                <a:hlinkClick r:id="rId5"/>
              </a:rPr>
              <a:t>Exact location</a:t>
            </a:r>
            <a:r>
              <a:rPr lang="en-US"/>
              <a:t> (10.5334 E, 44.7860 N)</a:t>
            </a:r>
            <a:endParaRPr/>
          </a:p>
          <a:p>
            <a:pPr indent="0" lvl="0" marL="0" rtl="0" algn="l">
              <a:spcBef>
                <a:spcPts val="0"/>
              </a:spcBef>
              <a:spcAft>
                <a:spcPts val="0"/>
              </a:spcAft>
              <a:buClr>
                <a:schemeClr val="dk1"/>
              </a:buClr>
              <a:buSzPts val="1400"/>
              <a:buFont typeface="Arial"/>
              <a:buNone/>
            </a:pPr>
            <a:r>
              <a:rPr lang="en-US" u="sng">
                <a:solidFill>
                  <a:schemeClr val="hlink"/>
                </a:solidFill>
                <a:hlinkClick r:id="rId6"/>
              </a:rPr>
              <a:t>https://imaggeo.egu.eu/view/12832/</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34" name="Google Shape;234;g13bdbf32587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3bdbf32587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Los datos mensuales de humedad del suelo en milímetros - para América del Norte</a:t>
            </a:r>
            <a:endParaRPr/>
          </a:p>
          <a:p>
            <a:pPr indent="0" lvl="0" marL="0" rtl="0" algn="l">
              <a:lnSpc>
                <a:spcPct val="100000"/>
              </a:lnSpc>
              <a:spcBef>
                <a:spcPts val="0"/>
              </a:spcBef>
              <a:spcAft>
                <a:spcPts val="0"/>
              </a:spcAft>
              <a:buSzPts val="1400"/>
              <a:buNone/>
            </a:pPr>
            <a:r>
              <a:rPr lang="en-US"/>
              <a:t>Establecer tiempo para la animación de enero de 2015 a diciembre de 2021</a:t>
            </a:r>
            <a:endParaRPr/>
          </a:p>
          <a:p>
            <a:pPr indent="0" lvl="0" marL="0" rtl="0" algn="l">
              <a:lnSpc>
                <a:spcPct val="100000"/>
              </a:lnSpc>
              <a:spcBef>
                <a:spcPts val="0"/>
              </a:spcBef>
              <a:spcAft>
                <a:spcPts val="0"/>
              </a:spcAft>
              <a:buSzPts val="1400"/>
              <a:buNone/>
            </a:pPr>
            <a:r>
              <a:rPr lang="en-US" u="sng">
                <a:solidFill>
                  <a:schemeClr val="hlink"/>
                </a:solidFill>
                <a:hlinkClick r:id="rId2"/>
              </a:rPr>
              <a:t>https://mynasadata.larc.nasa.gov/EarthSystemLAS/ProductServer.do?catid=F999FEBAA1387D63AE2440D2314A232C&amp;xml=%3ClasRequest%20href=%22file:las.xml%22%3E%3Cargs%3E%3Clink%20match=%22/lasdata/datasets/soil_moisture/variables/soilw-id-70637cbe91%22/%3E%3Cregion%3E%3Crange%20type=%22x%22%20low=%22-170%22%20high=%22-50%22/%3E%3Crange%20type=%22y%22%20low=%2210%22%20high=%2275%22/%3E%3Cpoint%20type=%22t%22%20v=%2201-Jan-1948%2000:00%22/%3E%3C/region%3E%3C/args%3E%3Clink%20match=%22/lasdata/operations/operation%5B@ID=%27Animation_2D_XY%27%5D%22/%3E%3Cproperties%3E%3Cferret%3E%3Cview%3Exy%3C/view%3E%3Csize%3E.8333%3C/size%3E%3Cimage_format%3Egif%3C/image_format%3E%3Cannotations%3Efile%3C/annotations%3E%3C/ferret%3E%3Clas%3E%3Coutput_type%3Ehtml%3C/output_type%3E%3C/las%3E%3C/properties%3E%3C/lasRequest%3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Anomalía de Precipitación Mensual en milímetros/día - para América del Norte</a:t>
            </a:r>
            <a:endParaRPr/>
          </a:p>
          <a:p>
            <a:pPr indent="0" lvl="0" marL="0" rtl="0" algn="l">
              <a:lnSpc>
                <a:spcPct val="100000"/>
              </a:lnSpc>
              <a:spcBef>
                <a:spcPts val="0"/>
              </a:spcBef>
              <a:spcAft>
                <a:spcPts val="0"/>
              </a:spcAft>
              <a:buSzPts val="1400"/>
              <a:buNone/>
            </a:pPr>
            <a:r>
              <a:rPr lang="en-US"/>
              <a:t>Establecer tiempo para la animación de enero de 2015 a diciembre de 2021</a:t>
            </a:r>
            <a:endParaRPr/>
          </a:p>
          <a:p>
            <a:pPr indent="0" lvl="0" marL="0" rtl="0" algn="l">
              <a:lnSpc>
                <a:spcPct val="100000"/>
              </a:lnSpc>
              <a:spcBef>
                <a:spcPts val="0"/>
              </a:spcBef>
              <a:spcAft>
                <a:spcPts val="0"/>
              </a:spcAft>
              <a:buSzPts val="1400"/>
              <a:buNone/>
            </a:pPr>
            <a:r>
              <a:rPr lang="en-US" u="sng">
                <a:solidFill>
                  <a:schemeClr val="hlink"/>
                </a:solidFill>
                <a:hlinkClick r:id="rId3"/>
              </a:rPr>
              <a:t>https://mynasadata.larc.nasa.gov/EarthSystemLAS/ProductServer.do?catid=6C5387F89303C8F2A94AB07B9720E61D&amp;xml=%3ClasRequest%20href=%22file:las.xml%22%3E%3Cargs%3E%3Clink%20match=%22/lasdata/datasets/WVavg/variables/precip-id-65348881a9%22/%3E%3Cregion%3E%3Crange%20type=%22x%22%20low=%22-170%22%20high=%22-50%22/%3E%3Crange%20type=%22y%22%20low=%2210%22%20high=%2275%22/%3E%3Cpoint%20type=%22t%22%20v=%2201-Jan-2015%2000:00%22/%3E%3C/region%3E%3C/args%3E%3Clink%20match=%22/lasdata/operations/operation%5B@ID=%27Animation_2D_XY%27%5D%22/%3E%3Cproperties%3E%3Cferret%3E%3Cview%3Exy%3C/view%3E%3Csize%3E.8333%3C/size%3E%3Cimage_format%3Egif%3C/image_format%3E%3Cannotations%3Efile%3C/annotations%3E%3C/ferret%3E%3Clas%3E%3Coutput_type%3Ehtml%3C/output_type%3E%3C/las%3E%3C/properties%3E%3C/lasRequest%3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ENGLISH: The My NASA Data website has multiple activities related to soil moisture. https://mynasadata.larc.nasa.gov/  This data was gathered from their Earth System Data Explorer datatool.</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Monthly soil moisture data in millimeters - for North America</a:t>
            </a:r>
            <a:endParaRPr/>
          </a:p>
          <a:p>
            <a:pPr indent="0" lvl="0" marL="0" rtl="0" algn="l">
              <a:spcBef>
                <a:spcPts val="0"/>
              </a:spcBef>
              <a:spcAft>
                <a:spcPts val="0"/>
              </a:spcAft>
              <a:buClr>
                <a:schemeClr val="dk1"/>
              </a:buClr>
              <a:buSzPts val="1400"/>
              <a:buFont typeface="Arial"/>
              <a:buNone/>
            </a:pPr>
            <a:r>
              <a:rPr lang="en-US"/>
              <a:t>Set time for animation to Jan 2015 to Dec 2021</a:t>
            </a:r>
            <a:endParaRPr/>
          </a:p>
          <a:p>
            <a:pPr indent="0" lvl="0" marL="0" rtl="0" algn="l">
              <a:spcBef>
                <a:spcPts val="0"/>
              </a:spcBef>
              <a:spcAft>
                <a:spcPts val="0"/>
              </a:spcAft>
              <a:buClr>
                <a:schemeClr val="dk1"/>
              </a:buClr>
              <a:buSzPts val="1400"/>
              <a:buFont typeface="Arial"/>
              <a:buNone/>
            </a:pPr>
            <a:r>
              <a:rPr lang="en-US" u="sng">
                <a:solidFill>
                  <a:schemeClr val="hlink"/>
                </a:solidFill>
                <a:hlinkClick r:id="rId4"/>
              </a:rPr>
              <a:t>https://mynasadata.larc.nasa.gov/EarthSystemLAS/ProductServer.do?catid=F999FEBAA1387D63AE2440D2314A232C&amp;xml=%3ClasRequest%20href=%22file:las.xml%22%3E%3Cargs%3E%3Clink%20match=%22/lasdata/datasets/soil_moisture/variables/soilw-id-70637cbe91%22/%3E%3Cregion%3E%3Crange%20type=%22x%22%20low=%22-170%22%20high=%22-50%22/%3E%3Crange%20type=%22y%22%20low=%2210%22%20high=%2275%22/%3E%3Cpoint%20type=%22t%22%20v=%2201-Jan-1948%2000:00%22/%3E%3C/region%3E%3C/args%3E%3Clink%20match=%22/lasdata/operations/operation%5B@ID=%27Animation_2D_XY%27%5D%22/%3E%3Cproperties%3E%3Cferret%3E%3Cview%3Exy%3C/view%3E%3Csize%3E.8333%3C/size%3E%3Cimage_format%3Egif%3C/image_format%3E%3Cannotations%3Efile%3C/annotations%3E%3C/ferret%3E%3Clas%3E%3Coutput_type%3Ehtml%3C/output_type%3E%3C/las%3E%3C/properties%3E%3C/lasRequest%3E</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Monthly Precipitation Anomaly in millimeters/day - for North America</a:t>
            </a:r>
            <a:endParaRPr/>
          </a:p>
          <a:p>
            <a:pPr indent="0" lvl="0" marL="0" rtl="0" algn="l">
              <a:spcBef>
                <a:spcPts val="0"/>
              </a:spcBef>
              <a:spcAft>
                <a:spcPts val="0"/>
              </a:spcAft>
              <a:buClr>
                <a:schemeClr val="dk1"/>
              </a:buClr>
              <a:buSzPts val="1400"/>
              <a:buFont typeface="Arial"/>
              <a:buNone/>
            </a:pPr>
            <a:r>
              <a:rPr lang="en-US"/>
              <a:t>Set time for animation to Jan 2015 to Dec 2021</a:t>
            </a:r>
            <a:endParaRPr/>
          </a:p>
          <a:p>
            <a:pPr indent="0" lvl="0" marL="0" rtl="0" algn="l">
              <a:spcBef>
                <a:spcPts val="0"/>
              </a:spcBef>
              <a:spcAft>
                <a:spcPts val="0"/>
              </a:spcAft>
              <a:buClr>
                <a:schemeClr val="dk1"/>
              </a:buClr>
              <a:buSzPts val="1400"/>
              <a:buFont typeface="Arial"/>
              <a:buNone/>
            </a:pPr>
            <a:r>
              <a:rPr lang="en-US" u="sng">
                <a:solidFill>
                  <a:schemeClr val="hlink"/>
                </a:solidFill>
                <a:hlinkClick r:id="rId5"/>
              </a:rPr>
              <a:t>https://mynasadata.larc.nasa.gov/EarthSystemLAS/ProductServer.do?catid=6C5387F89303C8F2A94AB07B9720E61D&amp;xml=%3ClasRequest%20href=%22file:las.xml%22%3E%3Cargs%3E%3Clink%20match=%22/lasdata/datasets/WVavg/variables/precip-id-65348881a9%22/%3E%3Cregion%3E%3Crange%20type=%22x%22%20low=%22-170%22%20high=%22-50%22/%3E%3Crange%20type=%22y%22%20low=%2210%22%20high=%2275%22/%3E%3Cpoint%20type=%22t%22%20v=%2201-Jan-2015%2000:00%22/%3E%3C/region%3E%3C/args%3E%3Clink%20match=%22/lasdata/operations/operation%5B@ID=%27Animation_2D_XY%27%5D%22/%3E%3Cproperties%3E%3Cferret%3E%3Cview%3Exy%3C/view%3E%3Csize%3E.8333%3C/size%3E%3Cimage_format%3Egif%3C/image_format%3E%3Cannotations%3Efile%3C/annotations%3E%3C/ferret%3E%3Clas%3E%3Coutput_type%3Ehtml%3C/output_type%3E%3C/las%3E%3C/properties%3E%3C/lasRequest%3E</a:t>
            </a:r>
            <a:endParaRPr/>
          </a:p>
          <a:p>
            <a:pPr indent="0" lvl="0" marL="0" rtl="0" algn="l">
              <a:lnSpc>
                <a:spcPct val="100000"/>
              </a:lnSpc>
              <a:spcBef>
                <a:spcPts val="0"/>
              </a:spcBef>
              <a:spcAft>
                <a:spcPts val="0"/>
              </a:spcAft>
              <a:buSzPts val="1400"/>
              <a:buNone/>
            </a:pPr>
            <a:r>
              <a:t/>
            </a:r>
            <a:endParaRPr/>
          </a:p>
        </p:txBody>
      </p:sp>
      <p:sp>
        <p:nvSpPr>
          <p:cNvPr id="248" name="Google Shape;248;g13bdbf32587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3beb651f4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El primer enlace es a una actividad donde los estudiantes examinan los estomas de hojas bajo estrés hídrico y hojas que están sanas, y el segundo enlace es a un video corto (de 5 a 6 minutos) sobre los efectos del cambio climático en la vegetación.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ENGLISH: </a:t>
            </a:r>
            <a:r>
              <a:rPr lang="en-US"/>
              <a:t>The first link is to an activity where students examine the stomata of leaves under water stress and leaves that are healthy, and the second link is to a short (5-6 on) video on the effects of climate change on vegetation.</a:t>
            </a:r>
            <a:endParaRPr/>
          </a:p>
        </p:txBody>
      </p:sp>
      <p:sp>
        <p:nvSpPr>
          <p:cNvPr id="257" name="Google Shape;257;g13beb651f4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3beb651f42_0_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13beb651f42_0_2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https://teachingapscience.com/soil-salinization-lab/</a:t>
            </a:r>
            <a:r>
              <a:rPr lang="en-US"/>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solidFill>
                  <a:schemeClr val="hlink"/>
                </a:solidFill>
                <a:hlinkClick r:id="rId3"/>
              </a:rPr>
              <a:t>https://www.flickr.com/photos/nrcs_south_dakota/50727664467</a:t>
            </a:r>
            <a:r>
              <a:rPr lang="en-US"/>
              <a:t> </a:t>
            </a:r>
            <a:endParaRPr/>
          </a:p>
          <a:p>
            <a:pPr indent="0" lvl="0" marL="0" rtl="0" algn="l">
              <a:lnSpc>
                <a:spcPct val="100000"/>
              </a:lnSpc>
              <a:spcBef>
                <a:spcPts val="0"/>
              </a:spcBef>
              <a:spcAft>
                <a:spcPts val="0"/>
              </a:spcAft>
              <a:buSzPts val="1400"/>
              <a:buNone/>
            </a:pPr>
            <a:r>
              <a:rPr lang="en-US" u="sng">
                <a:solidFill>
                  <a:schemeClr val="hlink"/>
                </a:solidFill>
                <a:hlinkClick r:id="rId4"/>
              </a:rPr>
              <a:t>https://www.flickr.com/photos/nrcs_south_dakota/50727572181/in/photostream/</a:t>
            </a:r>
            <a:r>
              <a:rPr lang="en-US"/>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USDA NRCS South Dakota</a:t>
            </a:r>
            <a:endParaRPr/>
          </a:p>
          <a:p>
            <a:pPr indent="0" lvl="0" marL="0" rtl="0" algn="l">
              <a:lnSpc>
                <a:spcPct val="100000"/>
              </a:lnSpc>
              <a:spcBef>
                <a:spcPts val="0"/>
              </a:spcBef>
              <a:spcAft>
                <a:spcPts val="0"/>
              </a:spcAft>
              <a:buSzPts val="1400"/>
              <a:buNone/>
            </a:pPr>
            <a:r>
              <a:rPr lang="en-US"/>
              <a:t>Manantial en el oeste de SD</a:t>
            </a:r>
            <a:endParaRPr/>
          </a:p>
          <a:p>
            <a:pPr indent="0" lvl="0" marL="0" rtl="0" algn="l">
              <a:lnSpc>
                <a:spcPct val="100000"/>
              </a:lnSpc>
              <a:spcBef>
                <a:spcPts val="0"/>
              </a:spcBef>
              <a:spcAft>
                <a:spcPts val="0"/>
              </a:spcAft>
              <a:buSzPts val="1400"/>
              <a:buNone/>
            </a:pPr>
            <a:r>
              <a:rPr lang="en-US"/>
              <a:t>Detalle de la condición del suelo y las plantas causadas por el manantial en pastizales.</a:t>
            </a:r>
            <a:endParaRPr/>
          </a:p>
          <a:p>
            <a:pPr indent="0" lvl="0" marL="0" rtl="0" algn="l">
              <a:lnSpc>
                <a:spcPct val="100000"/>
              </a:lnSpc>
              <a:spcBef>
                <a:spcPts val="0"/>
              </a:spcBef>
              <a:spcAft>
                <a:spcPts val="0"/>
              </a:spcAft>
              <a:buSzPts val="1400"/>
              <a:buNone/>
            </a:pPr>
            <a:r>
              <a:rPr lang="en-US"/>
              <a:t>Preocupación de recursos: Concentración de sales y otros productos químicos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La salinidad es una condición cuando las sales solubles en agua se han acumulado en el suelo. Los suelos salinos son indicativos de un drenaje inadecuado para lixiviar las sales del suelo o de la migración ascendente de sal desde el agua subterránea poco profunda. Los suelos sódicos son altos en sodio en relación con las concentraciones de calcio y magnesio. La salinidad o la sodicidad ocurren naturalmente o pueden ser el resultado de prácticas de manejo.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Las filtraciones salinas se forman debido al uso insuficiente de agua en áreas adyacentes de recarga de la pendiente ascendente. El exceso de agua del suelo se mueve a través del perfil del suelo recogiendo sales en el camino. Eventualmente, esa agua del suelo con las sales disueltas encuentra una capa impermeable, como la roca madre, y luego se mueve lateralmente cuesta abajo hasta donde se acumula un nivel freático. Cuando el nivel freático se acerca a la superficie del suelo, la evaporación elimina el agua y las sales quedan atrás. Con el tiempo, el área se vuelve tan salada que solo pueden sobrevivir plantas muy tolerantes a la sal, si es que hay alguna planta. En Dakota del Sur, esta situación ocurre principalmente debajo de acres de tierras de cultivo que tradicionalmente han estado en una rotación de cultivos de trigo-barbecho. Incluso los campos de granos pequeños continuos pueden provocar filtraciones salinas debido a que no hay (o muy pocas) plantas vivas para utilizar la humedad del suelo después de la cosecha del cultivo. Sin embargo, las filtraciones salinas pueden ocurrir cuesta abajo de pastizales nativos o pastos domados que han sido sobreutilizados durante muchos años. En estos casos, la vigorosidad de las plantas de pasto ha sido agotada y las plantas no pueden utilizar toda la humedad del suelo disponible.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Práctica de Conservación: 610 Manejo de la Salinidad y Sodicidad del Suelo</a:t>
            </a:r>
            <a:endParaRPr/>
          </a:p>
          <a:p>
            <a:pPr indent="0" lvl="0" marL="0" rtl="0" algn="l">
              <a:lnSpc>
                <a:spcPct val="100000"/>
              </a:lnSpc>
              <a:spcBef>
                <a:spcPts val="0"/>
              </a:spcBef>
              <a:spcAft>
                <a:spcPts val="0"/>
              </a:spcAft>
              <a:buSzPts val="1400"/>
              <a:buNone/>
            </a:pPr>
            <a:r>
              <a:rPr lang="en-US"/>
              <a:t>El manejo adecuado comienza con el diagnóstico correcto del área problemática. Utilice la Hoja de Especificaciones de la Práctica de Conservación 610 para la caracterización e identificación de áreas salinas y/o sódicas.</a:t>
            </a:r>
            <a:endParaRPr/>
          </a:p>
          <a:p>
            <a:pPr indent="0" lvl="0" marL="0" rtl="0" algn="l">
              <a:lnSpc>
                <a:spcPct val="100000"/>
              </a:lnSpc>
              <a:spcBef>
                <a:spcPts val="0"/>
              </a:spcBef>
              <a:spcAft>
                <a:spcPts val="0"/>
              </a:spcAft>
              <a:buSzPts val="1400"/>
              <a:buNone/>
            </a:pPr>
            <a:r>
              <a:rPr lang="en-US"/>
              <a:t>La mitigación incluirá medidas vegetativas para reducir el movimiento de agua subterránea y sal desde el área de recarga hasta el área de descarga. Las medidas vegetativas incluyen el establecimiento de cultivos perennes de raíces profundas como el pasto de trigo y las variedades de alfalfa de raíces más profundas.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Para obtener más información sobre las preocupaciones de recursos de Dakota del Sur, visite www.sdresrouceconcerns.org o </a:t>
            </a:r>
            <a:r>
              <a:rPr lang="en-US" u="sng">
                <a:solidFill>
                  <a:schemeClr val="hlink"/>
                </a:solidFill>
                <a:hlinkClick r:id="rId5"/>
              </a:rPr>
              <a:t>www.farmers.gov/conserve/tool</a:t>
            </a:r>
            <a:r>
              <a:rPr lang="en-US"/>
              <a:t>  . También puede comunicarse con su oficina local de NRCS o el Distrito de Conservación. Encuentre su oficina local de USDA NRCS y directorio de empleados en: </a:t>
            </a:r>
            <a:r>
              <a:rPr lang="en-US" u="sng">
                <a:solidFill>
                  <a:schemeClr val="hlink"/>
                </a:solidFill>
                <a:hlinkClick r:id="rId6"/>
              </a:rPr>
              <a:t>bit.ly/ContactNRCSSD</a:t>
            </a:r>
            <a:r>
              <a:rPr lang="en-US"/>
              <a:t>  .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ENGLISH: https://teachingapscience.com/soil-salinization-lab/</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hlink"/>
              </a:buClr>
              <a:buSzPts val="1200"/>
              <a:buFont typeface="Calibri"/>
              <a:buNone/>
            </a:pPr>
            <a:r>
              <a:rPr lang="en-US" u="sng">
                <a:solidFill>
                  <a:schemeClr val="hlink"/>
                </a:solidFill>
                <a:hlinkClick r:id="rId7"/>
              </a:rPr>
              <a:t>https://www.flickr.com/photos/nrcs_south_dakota/50727664467</a:t>
            </a:r>
            <a:endParaRPr/>
          </a:p>
          <a:p>
            <a:pPr indent="0" lvl="0" marL="0" rtl="0" algn="l">
              <a:spcBef>
                <a:spcPts val="0"/>
              </a:spcBef>
              <a:spcAft>
                <a:spcPts val="0"/>
              </a:spcAft>
              <a:buClr>
                <a:schemeClr val="hlink"/>
              </a:buClr>
              <a:buSzPts val="1200"/>
              <a:buFont typeface="Calibri"/>
              <a:buNone/>
            </a:pPr>
            <a:r>
              <a:rPr lang="en-US" u="sng">
                <a:solidFill>
                  <a:schemeClr val="hlink"/>
                </a:solidFill>
                <a:hlinkClick r:id="rId8"/>
              </a:rPr>
              <a:t>https://www.flickr.com/photos/nrcs_south_dakota/50727572181/in/photostream/</a:t>
            </a:r>
            <a:endParaRPr/>
          </a:p>
          <a:p>
            <a:pPr indent="0" lvl="0" marL="0" rtl="0" algn="l">
              <a:spcBef>
                <a:spcPts val="0"/>
              </a:spcBef>
              <a:spcAft>
                <a:spcPts val="0"/>
              </a:spcAft>
              <a:buClr>
                <a:schemeClr val="dk1"/>
              </a:buClr>
              <a:buSzPts val="1200"/>
              <a:buFont typeface="Calibri"/>
              <a:buNone/>
            </a:pPr>
            <a:r>
              <a:t/>
            </a:r>
            <a:endParaRPr/>
          </a:p>
          <a:p>
            <a:pPr indent="0" lvl="0" marL="228600" rtl="0" algn="l">
              <a:spcBef>
                <a:spcPts val="900"/>
              </a:spcBef>
              <a:spcAft>
                <a:spcPts val="0"/>
              </a:spcAft>
              <a:buClr>
                <a:schemeClr val="dk1"/>
              </a:buClr>
              <a:buSzPts val="1100"/>
              <a:buFont typeface="Arial"/>
              <a:buNone/>
            </a:pPr>
            <a:r>
              <a:rPr lang="en-US" sz="2000">
                <a:solidFill>
                  <a:srgbClr val="212124"/>
                </a:solidFill>
                <a:highlight>
                  <a:srgbClr val="F3F5F6"/>
                </a:highlight>
                <a:uFill>
                  <a:noFill/>
                </a:uFill>
                <a:latin typeface="Helvetica Neue"/>
                <a:ea typeface="Helvetica Neue"/>
                <a:cs typeface="Helvetica Neue"/>
                <a:sym typeface="Helvetica Neue"/>
                <a:hlinkClick r:id="rId9">
                  <a:extLst>
                    <a:ext uri="{A12FA001-AC4F-418D-AE19-62706E023703}">
                      <ahyp:hlinkClr val="tx"/>
                    </a:ext>
                  </a:extLst>
                </a:hlinkClick>
              </a:rPr>
              <a:t>USDA NRCS South Dakota</a:t>
            </a:r>
            <a:endParaRPr/>
          </a:p>
          <a:p>
            <a:pPr indent="0" lvl="0" marL="0" rtl="0" algn="l">
              <a:spcBef>
                <a:spcPts val="900"/>
              </a:spcBef>
              <a:spcAft>
                <a:spcPts val="0"/>
              </a:spcAft>
              <a:buClr>
                <a:srgbClr val="212124"/>
              </a:buClr>
              <a:buSzPts val="1200"/>
              <a:buFont typeface="Helvetica Neue"/>
              <a:buNone/>
            </a:pPr>
            <a:r>
              <a:rPr b="1" lang="en-US">
                <a:solidFill>
                  <a:srgbClr val="212124"/>
                </a:solidFill>
                <a:highlight>
                  <a:srgbClr val="F3F5F6"/>
                </a:highlight>
                <a:latin typeface="Helvetica Neue"/>
                <a:ea typeface="Helvetica Neue"/>
                <a:cs typeface="Helvetica Neue"/>
                <a:sym typeface="Helvetica Neue"/>
              </a:rPr>
              <a:t>Seep in Western SD</a:t>
            </a:r>
            <a:endParaRPr/>
          </a:p>
          <a:p>
            <a:pPr indent="0" lvl="0" marL="0" rtl="0" algn="l">
              <a:spcBef>
                <a:spcPts val="900"/>
              </a:spcBef>
              <a:spcAft>
                <a:spcPts val="0"/>
              </a:spcAft>
              <a:buClr>
                <a:srgbClr val="212124"/>
              </a:buClr>
              <a:buSzPts val="1200"/>
              <a:buFont typeface="Helvetica Neue"/>
              <a:buNone/>
            </a:pPr>
            <a:r>
              <a:rPr lang="en-US">
                <a:solidFill>
                  <a:srgbClr val="212124"/>
                </a:solidFill>
                <a:highlight>
                  <a:srgbClr val="F3F5F6"/>
                </a:highlight>
                <a:latin typeface="Helvetica Neue"/>
                <a:ea typeface="Helvetica Neue"/>
                <a:cs typeface="Helvetica Neue"/>
                <a:sym typeface="Helvetica Neue"/>
              </a:rPr>
              <a:t>Close up of soil and plant condition cause by seep on rangeland.</a:t>
            </a:r>
            <a:endParaRPr/>
          </a:p>
          <a:p>
            <a:pPr indent="0" lvl="0" marL="0" rtl="0" algn="l">
              <a:spcBef>
                <a:spcPts val="900"/>
              </a:spcBef>
              <a:spcAft>
                <a:spcPts val="0"/>
              </a:spcAft>
              <a:buClr>
                <a:schemeClr val="dk1"/>
              </a:buClr>
              <a:buSzPts val="1100"/>
              <a:buFont typeface="Arial"/>
              <a:buNone/>
            </a:pPr>
            <a:r>
              <a:rPr lang="en-US">
                <a:solidFill>
                  <a:srgbClr val="212124"/>
                </a:solidFill>
                <a:highlight>
                  <a:srgbClr val="F3F5F6"/>
                </a:highlight>
                <a:latin typeface="Helvetica Neue"/>
                <a:ea typeface="Helvetica Neue"/>
                <a:cs typeface="Helvetica Neue"/>
                <a:sym typeface="Helvetica Neue"/>
              </a:rPr>
              <a:t>Resource Concern: Concentration of Salts and Other Chemicals</a:t>
            </a:r>
            <a:endParaRPr/>
          </a:p>
          <a:p>
            <a:pPr indent="0" lvl="0" marL="736600" marR="50800" rtl="0" algn="l">
              <a:lnSpc>
                <a:spcPct val="128571"/>
              </a:lnSpc>
              <a:spcBef>
                <a:spcPts val="0"/>
              </a:spcBef>
              <a:spcAft>
                <a:spcPts val="0"/>
              </a:spcAft>
              <a:buClr>
                <a:schemeClr val="dk1"/>
              </a:buClr>
              <a:buSzPts val="1100"/>
              <a:buFont typeface="Arial"/>
              <a:buNone/>
            </a:pPr>
            <a:r>
              <a:rPr lang="en-US">
                <a:solidFill>
                  <a:srgbClr val="212124"/>
                </a:solidFill>
                <a:highlight>
                  <a:srgbClr val="F3F5F6"/>
                </a:highlight>
                <a:latin typeface="Helvetica Neue"/>
                <a:ea typeface="Helvetica Neue"/>
                <a:cs typeface="Helvetica Neue"/>
                <a:sym typeface="Helvetica Neue"/>
              </a:rPr>
              <a:t> </a:t>
            </a:r>
            <a:endParaRPr/>
          </a:p>
          <a:p>
            <a:pPr indent="0" lvl="0" marL="736600" marR="50800" rtl="0" algn="l">
              <a:lnSpc>
                <a:spcPct val="128571"/>
              </a:lnSpc>
              <a:spcBef>
                <a:spcPts val="0"/>
              </a:spcBef>
              <a:spcAft>
                <a:spcPts val="0"/>
              </a:spcAft>
              <a:buClr>
                <a:schemeClr val="dk1"/>
              </a:buClr>
              <a:buSzPts val="1100"/>
              <a:buFont typeface="Arial"/>
              <a:buNone/>
            </a:pPr>
            <a:r>
              <a:rPr lang="en-US">
                <a:solidFill>
                  <a:srgbClr val="212124"/>
                </a:solidFill>
                <a:highlight>
                  <a:srgbClr val="F3F5F6"/>
                </a:highlight>
                <a:latin typeface="Helvetica Neue"/>
                <a:ea typeface="Helvetica Neue"/>
                <a:cs typeface="Helvetica Neue"/>
                <a:sym typeface="Helvetica Neue"/>
              </a:rPr>
              <a:t>Salinity is a condition when water soluble salts have accumulated in the soil. Saline soils are indicative of inadequate drainage to leach salts from the soil or upward migration of salt from shallow ground water. Sodic soils are high in sodium relative to concentrations of calcium and magnesium. Salinity or sodicity occurs naturally or may result from management practices.</a:t>
            </a:r>
            <a:endParaRPr/>
          </a:p>
          <a:p>
            <a:pPr indent="0" lvl="0" marL="736600" marR="50800" rtl="0" algn="l">
              <a:lnSpc>
                <a:spcPct val="128571"/>
              </a:lnSpc>
              <a:spcBef>
                <a:spcPts val="0"/>
              </a:spcBef>
              <a:spcAft>
                <a:spcPts val="0"/>
              </a:spcAft>
              <a:buClr>
                <a:schemeClr val="dk1"/>
              </a:buClr>
              <a:buSzPts val="1100"/>
              <a:buFont typeface="Arial"/>
              <a:buNone/>
            </a:pPr>
            <a:r>
              <a:rPr lang="en-US">
                <a:solidFill>
                  <a:srgbClr val="212124"/>
                </a:solidFill>
                <a:highlight>
                  <a:srgbClr val="F3F5F6"/>
                </a:highlight>
                <a:latin typeface="Helvetica Neue"/>
                <a:ea typeface="Helvetica Neue"/>
                <a:cs typeface="Helvetica Neue"/>
                <a:sym typeface="Helvetica Neue"/>
              </a:rPr>
              <a:t>Saline seeps form due to insufficient water use in adjacent upslope recharge areas. Excess soil water moves through the soil profile collecting salts along the way. Eventually, that soil water with the dissolved salts encounters an impermeable layer, such as bedrock, and then moves laterally downslope to where a water table builds up. When the water table gets close to the soil surface, evaporation removes the water and salts are left behind. Over time, the area becomes so salty that only very salt tolerant plants can survive, if any plants at all. In South Dakota, this situation occurs primarily below cropland acres that traditionally have been in a wheat-fallow crop rotation. Even continuous small grain fields can lead to saline seeps due to the fact there are no (or very few) living plants to utilize soil moisture after crop harvest. However, saline seeps can occur downslope of native rangeland or tame pastures that have been over-utilized for many years. In these cases, the grass plant vigor has been depleted and the plants can’t utilize all the available soil moisture.</a:t>
            </a:r>
            <a:endParaRPr/>
          </a:p>
          <a:p>
            <a:pPr indent="0" lvl="0" marL="736600" marR="50800" rtl="0" algn="l">
              <a:lnSpc>
                <a:spcPct val="128571"/>
              </a:lnSpc>
              <a:spcBef>
                <a:spcPts val="0"/>
              </a:spcBef>
              <a:spcAft>
                <a:spcPts val="0"/>
              </a:spcAft>
              <a:buClr>
                <a:schemeClr val="dk1"/>
              </a:buClr>
              <a:buSzPts val="1100"/>
              <a:buFont typeface="Arial"/>
              <a:buNone/>
            </a:pPr>
            <a:r>
              <a:rPr lang="en-US">
                <a:solidFill>
                  <a:srgbClr val="212124"/>
                </a:solidFill>
                <a:highlight>
                  <a:srgbClr val="F3F5F6"/>
                </a:highlight>
                <a:latin typeface="Helvetica Neue"/>
                <a:ea typeface="Helvetica Neue"/>
                <a:cs typeface="Helvetica Neue"/>
                <a:sym typeface="Helvetica Neue"/>
              </a:rPr>
              <a:t> </a:t>
            </a:r>
            <a:endParaRPr/>
          </a:p>
          <a:p>
            <a:pPr indent="0" lvl="0" marL="736600" marR="50800" rtl="0" algn="l">
              <a:lnSpc>
                <a:spcPct val="128571"/>
              </a:lnSpc>
              <a:spcBef>
                <a:spcPts val="0"/>
              </a:spcBef>
              <a:spcAft>
                <a:spcPts val="0"/>
              </a:spcAft>
              <a:buClr>
                <a:schemeClr val="dk1"/>
              </a:buClr>
              <a:buSzPts val="1100"/>
              <a:buFont typeface="Arial"/>
              <a:buNone/>
            </a:pPr>
            <a:r>
              <a:rPr lang="en-US">
                <a:solidFill>
                  <a:srgbClr val="212124"/>
                </a:solidFill>
                <a:highlight>
                  <a:srgbClr val="F3F5F6"/>
                </a:highlight>
                <a:latin typeface="Helvetica Neue"/>
                <a:ea typeface="Helvetica Neue"/>
                <a:cs typeface="Helvetica Neue"/>
                <a:sym typeface="Helvetica Neue"/>
              </a:rPr>
              <a:t>Conservation Practice: 610 Salinity and Sodic Soil Management</a:t>
            </a:r>
            <a:endParaRPr/>
          </a:p>
          <a:p>
            <a:pPr indent="0" lvl="0" marL="736600" marR="50800" rtl="0" algn="l">
              <a:lnSpc>
                <a:spcPct val="128571"/>
              </a:lnSpc>
              <a:spcBef>
                <a:spcPts val="0"/>
              </a:spcBef>
              <a:spcAft>
                <a:spcPts val="0"/>
              </a:spcAft>
              <a:buClr>
                <a:schemeClr val="dk1"/>
              </a:buClr>
              <a:buSzPts val="1100"/>
              <a:buFont typeface="Arial"/>
              <a:buNone/>
            </a:pPr>
            <a:r>
              <a:rPr lang="en-US">
                <a:solidFill>
                  <a:srgbClr val="212124"/>
                </a:solidFill>
                <a:highlight>
                  <a:srgbClr val="F3F5F6"/>
                </a:highlight>
                <a:latin typeface="Helvetica Neue"/>
                <a:ea typeface="Helvetica Neue"/>
                <a:cs typeface="Helvetica Neue"/>
                <a:sym typeface="Helvetica Neue"/>
              </a:rPr>
              <a:t>Proper management begins with the correct diagnosis of the problem area. Utilize the 610 Conservation Practice Specification Guide Sheet for the characterization and identification of saline and/or sodic areas.</a:t>
            </a:r>
            <a:endParaRPr/>
          </a:p>
          <a:p>
            <a:pPr indent="0" lvl="0" marL="736600" marR="50800" rtl="0" algn="l">
              <a:lnSpc>
                <a:spcPct val="128571"/>
              </a:lnSpc>
              <a:spcBef>
                <a:spcPts val="0"/>
              </a:spcBef>
              <a:spcAft>
                <a:spcPts val="0"/>
              </a:spcAft>
              <a:buClr>
                <a:schemeClr val="dk1"/>
              </a:buClr>
              <a:buSzPts val="1100"/>
              <a:buFont typeface="Arial"/>
              <a:buNone/>
            </a:pPr>
            <a:r>
              <a:rPr lang="en-US">
                <a:solidFill>
                  <a:srgbClr val="212124"/>
                </a:solidFill>
                <a:highlight>
                  <a:srgbClr val="F3F5F6"/>
                </a:highlight>
                <a:latin typeface="Helvetica Neue"/>
                <a:ea typeface="Helvetica Neue"/>
                <a:cs typeface="Helvetica Neue"/>
                <a:sym typeface="Helvetica Neue"/>
              </a:rPr>
              <a:t>Mitigation shall include vegetative measures to reduce subsurface water and salt movement from the recharge area to the discharge area. Vegetative measures include establishment of deep rooted perennial crops such as wheatgrass and the deeper rooted cultivars of alfalfa.</a:t>
            </a:r>
            <a:endParaRPr/>
          </a:p>
          <a:p>
            <a:pPr indent="0" lvl="0" marL="736600" marR="50800" rtl="0" algn="l">
              <a:lnSpc>
                <a:spcPct val="128571"/>
              </a:lnSpc>
              <a:spcBef>
                <a:spcPts val="0"/>
              </a:spcBef>
              <a:spcAft>
                <a:spcPts val="0"/>
              </a:spcAft>
              <a:buClr>
                <a:schemeClr val="dk1"/>
              </a:buClr>
              <a:buSzPts val="1100"/>
              <a:buFont typeface="Arial"/>
              <a:buNone/>
            </a:pPr>
            <a:r>
              <a:rPr lang="en-US">
                <a:solidFill>
                  <a:srgbClr val="212124"/>
                </a:solidFill>
                <a:highlight>
                  <a:srgbClr val="F3F5F6"/>
                </a:highlight>
                <a:latin typeface="Helvetica Neue"/>
                <a:ea typeface="Helvetica Neue"/>
                <a:cs typeface="Helvetica Neue"/>
                <a:sym typeface="Helvetica Neue"/>
              </a:rPr>
              <a:t> </a:t>
            </a:r>
            <a:endParaRPr/>
          </a:p>
          <a:p>
            <a:pPr indent="0" lvl="0" marL="736600" marR="50800" rtl="0" algn="l">
              <a:lnSpc>
                <a:spcPct val="128571"/>
              </a:lnSpc>
              <a:spcBef>
                <a:spcPts val="0"/>
              </a:spcBef>
              <a:spcAft>
                <a:spcPts val="0"/>
              </a:spcAft>
              <a:buClr>
                <a:schemeClr val="dk1"/>
              </a:buClr>
              <a:buSzPts val="1100"/>
              <a:buFont typeface="Arial"/>
              <a:buNone/>
            </a:pPr>
            <a:r>
              <a:rPr lang="en-US">
                <a:solidFill>
                  <a:srgbClr val="212124"/>
                </a:solidFill>
                <a:highlight>
                  <a:srgbClr val="F3F5F6"/>
                </a:highlight>
                <a:latin typeface="Helvetica Neue"/>
                <a:ea typeface="Helvetica Neue"/>
                <a:cs typeface="Helvetica Neue"/>
                <a:sym typeface="Helvetica Neue"/>
              </a:rPr>
              <a:t>For more information on South Dakota's resource concerns, visit </a:t>
            </a:r>
            <a:r>
              <a:rPr lang="en-US">
                <a:solidFill>
                  <a:srgbClr val="006DAC"/>
                </a:solidFill>
                <a:highlight>
                  <a:srgbClr val="F3F5F6"/>
                </a:highlight>
                <a:uFill>
                  <a:noFill/>
                </a:uFill>
                <a:latin typeface="Helvetica Neue"/>
                <a:ea typeface="Helvetica Neue"/>
                <a:cs typeface="Helvetica Neue"/>
                <a:sym typeface="Helvetica Neue"/>
                <a:hlinkClick r:id="rId10">
                  <a:extLst>
                    <a:ext uri="{A12FA001-AC4F-418D-AE19-62706E023703}">
                      <ahyp:hlinkClr val="tx"/>
                    </a:ext>
                  </a:extLst>
                </a:hlinkClick>
              </a:rPr>
              <a:t>www.sdresrouceconcerns.org</a:t>
            </a:r>
            <a:r>
              <a:rPr lang="en-US">
                <a:solidFill>
                  <a:srgbClr val="212124"/>
                </a:solidFill>
                <a:highlight>
                  <a:srgbClr val="F3F5F6"/>
                </a:highlight>
                <a:latin typeface="Helvetica Neue"/>
                <a:ea typeface="Helvetica Neue"/>
                <a:cs typeface="Helvetica Neue"/>
                <a:sym typeface="Helvetica Neue"/>
              </a:rPr>
              <a:t> or </a:t>
            </a:r>
            <a:r>
              <a:rPr lang="en-US">
                <a:solidFill>
                  <a:srgbClr val="006DAC"/>
                </a:solidFill>
                <a:highlight>
                  <a:srgbClr val="F3F5F6"/>
                </a:highlight>
                <a:uFill>
                  <a:noFill/>
                </a:uFill>
                <a:latin typeface="Helvetica Neue"/>
                <a:ea typeface="Helvetica Neue"/>
                <a:cs typeface="Helvetica Neue"/>
                <a:sym typeface="Helvetica Neue"/>
                <a:hlinkClick r:id="rId11">
                  <a:extLst>
                    <a:ext uri="{A12FA001-AC4F-418D-AE19-62706E023703}">
                      <ahyp:hlinkClr val="tx"/>
                    </a:ext>
                  </a:extLst>
                </a:hlinkClick>
              </a:rPr>
              <a:t>www.farmers.gov/conserve/tool</a:t>
            </a:r>
            <a:r>
              <a:rPr lang="en-US">
                <a:solidFill>
                  <a:srgbClr val="212124"/>
                </a:solidFill>
                <a:highlight>
                  <a:srgbClr val="F3F5F6"/>
                </a:highlight>
                <a:latin typeface="Helvetica Neue"/>
                <a:ea typeface="Helvetica Neue"/>
                <a:cs typeface="Helvetica Neue"/>
                <a:sym typeface="Helvetica Neue"/>
              </a:rPr>
              <a:t>. You can also reach out to your local NRCS office or Conservation District. Find your local USDA NRCS office and employee directory at: bit.ly/ContactNRCSSD.</a:t>
            </a:r>
            <a:endParaRPr/>
          </a:p>
          <a:p>
            <a:pPr indent="0" lvl="0" marL="0" rtl="0" algn="l">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265" name="Google Shape;265;g13beb651f42_0_2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3beb651f42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u="sng">
                <a:solidFill>
                  <a:schemeClr val="hlink"/>
                </a:solidFill>
                <a:hlinkClick r:id="rId2"/>
              </a:rPr>
              <a:t>https://www.doctordirt.org/teachingresources/sponge</a:t>
            </a:r>
            <a:endParaRPr/>
          </a:p>
        </p:txBody>
      </p:sp>
      <p:sp>
        <p:nvSpPr>
          <p:cNvPr id="275" name="Google Shape;275;g13beb651f42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3beb651f42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u="sng">
                <a:solidFill>
                  <a:schemeClr val="hlink"/>
                </a:solidFill>
                <a:hlinkClick r:id="rId2"/>
              </a:rPr>
              <a:t>https://stroudcenter.org/virtual-learning-resource/runoff-simulation/</a:t>
            </a:r>
            <a:endParaRPr/>
          </a:p>
        </p:txBody>
      </p:sp>
      <p:sp>
        <p:nvSpPr>
          <p:cNvPr id="283" name="Google Shape;283;g13beb651f42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3beb651f42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13beb651f42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000">
                <a:solidFill>
                  <a:srgbClr val="202122"/>
                </a:solidFill>
                <a:highlight>
                  <a:srgbClr val="F8F9FA"/>
                </a:highlight>
                <a:latin typeface="Arial"/>
                <a:ea typeface="Arial"/>
                <a:cs typeface="Arial"/>
                <a:sym typeface="Arial"/>
              </a:rPr>
              <a:t>https://www.climate.gov/media/11048</a:t>
            </a:r>
            <a:endParaRPr/>
          </a:p>
          <a:p>
            <a:pPr indent="0" lvl="0" marL="0" rtl="0" algn="l">
              <a:lnSpc>
                <a:spcPct val="100000"/>
              </a:lnSpc>
              <a:spcBef>
                <a:spcPts val="0"/>
              </a:spcBef>
              <a:spcAft>
                <a:spcPts val="0"/>
              </a:spcAft>
              <a:buSzPts val="1400"/>
              <a:buNone/>
            </a:pPr>
            <a:r>
              <a:t/>
            </a:r>
            <a:endParaRPr sz="1000">
              <a:solidFill>
                <a:srgbClr val="202122"/>
              </a:solidFill>
              <a:highlight>
                <a:srgbClr val="F8F9FA"/>
              </a:highlight>
              <a:latin typeface="Arial"/>
              <a:ea typeface="Arial"/>
              <a:cs typeface="Arial"/>
              <a:sym typeface="Arial"/>
            </a:endParaRPr>
          </a:p>
          <a:p>
            <a:pPr indent="0" lvl="0" marL="0" rtl="0" algn="l">
              <a:lnSpc>
                <a:spcPct val="100000"/>
              </a:lnSpc>
              <a:spcBef>
                <a:spcPts val="0"/>
              </a:spcBef>
              <a:spcAft>
                <a:spcPts val="0"/>
              </a:spcAft>
              <a:buSzPts val="1400"/>
              <a:buNone/>
            </a:pPr>
            <a:r>
              <a:rPr lang="en-US" sz="1000">
                <a:solidFill>
                  <a:srgbClr val="202122"/>
                </a:solidFill>
                <a:highlight>
                  <a:srgbClr val="F8F9FA"/>
                </a:highlight>
                <a:latin typeface="Arial"/>
                <a:ea typeface="Arial"/>
                <a:cs typeface="Arial"/>
                <a:sym typeface="Arial"/>
              </a:rPr>
              <a:t>Los estudiantes identifican la correlación entre el carbono y la temperatura.</a:t>
            </a:r>
            <a:endParaRPr sz="1000">
              <a:solidFill>
                <a:srgbClr val="202122"/>
              </a:solidFill>
              <a:highlight>
                <a:srgbClr val="F8F9FA"/>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sz="1000">
              <a:solidFill>
                <a:srgbClr val="202122"/>
              </a:solidFill>
              <a:highlight>
                <a:srgbClr val="F8F9FA"/>
              </a:highlight>
              <a:latin typeface="Arial"/>
              <a:ea typeface="Arial"/>
              <a:cs typeface="Arial"/>
              <a:sym typeface="Arial"/>
            </a:endParaRPr>
          </a:p>
          <a:p>
            <a:pPr indent="0" lvl="0" marL="0" rtl="0" algn="l">
              <a:lnSpc>
                <a:spcPct val="100000"/>
              </a:lnSpc>
              <a:spcBef>
                <a:spcPts val="0"/>
              </a:spcBef>
              <a:spcAft>
                <a:spcPts val="0"/>
              </a:spcAft>
              <a:buSzPts val="1400"/>
              <a:buNone/>
            </a:pPr>
            <a:r>
              <a:rPr lang="en-US" sz="1000">
                <a:solidFill>
                  <a:srgbClr val="202122"/>
                </a:solidFill>
                <a:highlight>
                  <a:srgbClr val="F8F9FA"/>
                </a:highlight>
                <a:latin typeface="Arial"/>
                <a:ea typeface="Arial"/>
                <a:cs typeface="Arial"/>
                <a:sym typeface="Arial"/>
              </a:rPr>
              <a:t>ENGLISH: https://www.climate.gov/media/11048</a:t>
            </a:r>
            <a:endParaRPr/>
          </a:p>
          <a:p>
            <a:pPr indent="0" lvl="0" marL="0" rtl="0" algn="l">
              <a:spcBef>
                <a:spcPts val="0"/>
              </a:spcBef>
              <a:spcAft>
                <a:spcPts val="0"/>
              </a:spcAft>
              <a:buClr>
                <a:schemeClr val="dk1"/>
              </a:buClr>
              <a:buSzPts val="1400"/>
              <a:buFont typeface="Arial"/>
              <a:buNone/>
            </a:pPr>
            <a:r>
              <a:t/>
            </a:r>
            <a:endParaRPr sz="1000">
              <a:solidFill>
                <a:srgbClr val="202122"/>
              </a:solidFill>
              <a:highlight>
                <a:srgbClr val="F8F9FA"/>
              </a:highlight>
              <a:latin typeface="Arial"/>
              <a:ea typeface="Arial"/>
              <a:cs typeface="Arial"/>
              <a:sym typeface="Arial"/>
            </a:endParaRPr>
          </a:p>
          <a:p>
            <a:pPr indent="0" lvl="0" marL="0" rtl="0" algn="l">
              <a:spcBef>
                <a:spcPts val="0"/>
              </a:spcBef>
              <a:spcAft>
                <a:spcPts val="0"/>
              </a:spcAft>
              <a:buClr>
                <a:schemeClr val="dk1"/>
              </a:buClr>
              <a:buSzPts val="1400"/>
              <a:buFont typeface="Arial"/>
              <a:buNone/>
            </a:pPr>
            <a:r>
              <a:rPr lang="en-US" sz="1000">
                <a:solidFill>
                  <a:srgbClr val="202122"/>
                </a:solidFill>
                <a:highlight>
                  <a:srgbClr val="F8F9FA"/>
                </a:highlight>
                <a:latin typeface="Arial"/>
                <a:ea typeface="Arial"/>
                <a:cs typeface="Arial"/>
                <a:sym typeface="Arial"/>
              </a:rPr>
              <a:t>Students identify the correlation between carbon and temperature.</a:t>
            </a:r>
            <a:endParaRPr sz="1000">
              <a:solidFill>
                <a:srgbClr val="202122"/>
              </a:solidFill>
              <a:highlight>
                <a:srgbClr val="F8F9FA"/>
              </a:highlight>
              <a:latin typeface="Arial"/>
              <a:ea typeface="Arial"/>
              <a:cs typeface="Arial"/>
              <a:sym typeface="Arial"/>
            </a:endParaRPr>
          </a:p>
        </p:txBody>
      </p:sp>
      <p:sp>
        <p:nvSpPr>
          <p:cNvPr id="299" name="Google Shape;299;g13beb651f42_0_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3beb651f42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g13beb651f42_0_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g13beb651f42_0_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3bdbf32587_0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g13bdbf32587_0_1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00"/>
              <a:buNone/>
            </a:pPr>
            <a:r>
              <a:t/>
            </a:r>
            <a:endParaRPr sz="2400"/>
          </a:p>
          <a:p>
            <a:pPr indent="0" lvl="0" marL="0" rtl="0" algn="l">
              <a:lnSpc>
                <a:spcPct val="100000"/>
              </a:lnSpc>
              <a:spcBef>
                <a:spcPts val="1000"/>
              </a:spcBef>
              <a:spcAft>
                <a:spcPts val="0"/>
              </a:spcAft>
              <a:buSzPts val="1400"/>
              <a:buNone/>
            </a:pPr>
            <a:r>
              <a:rPr lang="en-US" sz="2400"/>
              <a:t>"What is Carbon Sequestration?" es una lectura breve y amigable para los estudiantes sobre la captura de carbono.</a:t>
            </a:r>
            <a:endParaRPr sz="2400"/>
          </a:p>
          <a:p>
            <a:pPr indent="0" lvl="0" marL="0" rtl="0" algn="l">
              <a:lnSpc>
                <a:spcPct val="115000"/>
              </a:lnSpc>
              <a:spcBef>
                <a:spcPts val="0"/>
              </a:spcBef>
              <a:spcAft>
                <a:spcPts val="0"/>
              </a:spcAft>
              <a:buClr>
                <a:schemeClr val="dk1"/>
              </a:buClr>
              <a:buSzPts val="1100"/>
              <a:buFont typeface="Arial"/>
              <a:buNone/>
            </a:pPr>
            <a:r>
              <a:t/>
            </a:r>
            <a:endParaRPr sz="1100" u="sng">
              <a:solidFill>
                <a:srgbClr val="1155CC"/>
              </a:solidFill>
              <a:hlinkClick r:id="rId2">
                <a:extLst>
                  <a:ext uri="{A12FA001-AC4F-418D-AE19-62706E023703}">
                    <ahyp:hlinkClr val="tx"/>
                  </a:ext>
                </a:extLst>
              </a:hlinkClick>
            </a:endParaRPr>
          </a:p>
          <a:p>
            <a:pPr indent="0" lvl="0" marL="0" rtl="0" algn="l">
              <a:lnSpc>
                <a:spcPct val="115000"/>
              </a:lnSpc>
              <a:spcBef>
                <a:spcPts val="0"/>
              </a:spcBef>
              <a:spcAft>
                <a:spcPts val="0"/>
              </a:spcAft>
              <a:buClr>
                <a:schemeClr val="dk1"/>
              </a:buClr>
              <a:buSzPts val="1100"/>
              <a:buFont typeface="Arial"/>
              <a:buNone/>
            </a:pPr>
            <a:r>
              <a:rPr lang="en-US" sz="1100" u="sng">
                <a:solidFill>
                  <a:srgbClr val="1155CC"/>
                </a:solidFill>
                <a:hlinkClick r:id="rId3">
                  <a:extLst>
                    <a:ext uri="{A12FA001-AC4F-418D-AE19-62706E023703}">
                      <ahyp:hlinkClr val="tx"/>
                    </a:ext>
                  </a:extLst>
                </a:hlinkClick>
              </a:rPr>
              <a:t>https://clear.ucdavis.edu/explainers/what-carbon-sequestration</a:t>
            </a:r>
            <a:endParaRPr sz="1100" u="sng">
              <a:solidFill>
                <a:srgbClr val="1155CC"/>
              </a:solidFill>
            </a:endParaRPr>
          </a:p>
          <a:p>
            <a:pPr indent="0" lvl="0" marL="0" rtl="0" algn="l">
              <a:lnSpc>
                <a:spcPct val="115000"/>
              </a:lnSpc>
              <a:spcBef>
                <a:spcPts val="0"/>
              </a:spcBef>
              <a:spcAft>
                <a:spcPts val="0"/>
              </a:spcAft>
              <a:buClr>
                <a:schemeClr val="dk1"/>
              </a:buClr>
              <a:buSzPts val="1100"/>
              <a:buFont typeface="Arial"/>
              <a:buNone/>
            </a:pPr>
            <a:r>
              <a:t/>
            </a:r>
            <a:endParaRPr sz="1100" u="sng">
              <a:solidFill>
                <a:srgbClr val="1155CC"/>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1155CC"/>
                </a:solidFill>
              </a:rPr>
              <a:t>ENGLISH: </a:t>
            </a:r>
            <a:r>
              <a:rPr lang="en-US" sz="2400"/>
              <a:t>What is Carbon Sequestration is a short, student-friendly reading about Carbon sequestration.</a:t>
            </a:r>
            <a:endParaRPr/>
          </a:p>
          <a:p>
            <a:pPr indent="0" lvl="0" marL="0" rtl="0" algn="l">
              <a:lnSpc>
                <a:spcPct val="115000"/>
              </a:lnSpc>
              <a:spcBef>
                <a:spcPts val="0"/>
              </a:spcBef>
              <a:spcAft>
                <a:spcPts val="0"/>
              </a:spcAft>
              <a:buClr>
                <a:schemeClr val="dk1"/>
              </a:buClr>
              <a:buSzPts val="1100"/>
              <a:buFont typeface="Arial"/>
              <a:buNone/>
            </a:pPr>
            <a:r>
              <a:t/>
            </a:r>
            <a:endParaRPr sz="1100" u="sng">
              <a:solidFill>
                <a:srgbClr val="1155CC"/>
              </a:solidFill>
              <a:hlinkClick r:id="rId4">
                <a:extLst>
                  <a:ext uri="{A12FA001-AC4F-418D-AE19-62706E023703}">
                    <ahyp:hlinkClr val="tx"/>
                  </a:ext>
                </a:extLst>
              </a:hlinkClick>
            </a:endParaRPr>
          </a:p>
          <a:p>
            <a:pPr indent="0" lvl="0" marL="0" rtl="0" algn="l">
              <a:lnSpc>
                <a:spcPct val="115000"/>
              </a:lnSpc>
              <a:spcBef>
                <a:spcPts val="0"/>
              </a:spcBef>
              <a:spcAft>
                <a:spcPts val="0"/>
              </a:spcAft>
              <a:buClr>
                <a:schemeClr val="dk1"/>
              </a:buClr>
              <a:buSzPts val="1100"/>
              <a:buFont typeface="Arial"/>
              <a:buNone/>
            </a:pPr>
            <a:r>
              <a:rPr lang="en-US" sz="1100" u="sng">
                <a:solidFill>
                  <a:srgbClr val="1155CC"/>
                </a:solidFill>
                <a:hlinkClick r:id="rId5">
                  <a:extLst>
                    <a:ext uri="{A12FA001-AC4F-418D-AE19-62706E023703}">
                      <ahyp:hlinkClr val="tx"/>
                    </a:ext>
                  </a:extLst>
                </a:hlinkClick>
              </a:rPr>
              <a:t>https://clear.ucdavis.edu/explainers/what-carbon-sequestration</a:t>
            </a:r>
            <a:endParaRPr sz="1100">
              <a:solidFill>
                <a:srgbClr val="1155CC"/>
              </a:solidFill>
            </a:endParaRPr>
          </a:p>
        </p:txBody>
      </p:sp>
      <p:sp>
        <p:nvSpPr>
          <p:cNvPr id="321" name="Google Shape;321;g13bdbf32587_0_1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3beb651f42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g13beb651f42_0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De: </a:t>
            </a:r>
            <a:r>
              <a:rPr lang="en-US" u="sng">
                <a:solidFill>
                  <a:schemeClr val="hlink"/>
                </a:solidFill>
                <a:hlinkClick r:id="rId2"/>
              </a:rPr>
              <a:t>https://www.glbrc.org/outreach/educational-materials/measuring-soil-microbial-activity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Explica que esta es una de las muchas actividades que utilizan instrumentos de medición que pueden estar disponibles en escuelas secundarias o escuelas intermedias.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ENGLISH: From: </a:t>
            </a:r>
            <a:r>
              <a:rPr lang="en-US" u="sng">
                <a:solidFill>
                  <a:schemeClr val="hlink"/>
                </a:solidFill>
                <a:hlinkClick r:id="rId3"/>
              </a:rPr>
              <a:t>https://www.glbrc.org/outreach/educational-materials/measuring-soil-microbial-activity</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Explain that this is one of many activities using probeware that may be available in high school or middle schools.</a:t>
            </a:r>
            <a:endParaRPr/>
          </a:p>
        </p:txBody>
      </p:sp>
      <p:sp>
        <p:nvSpPr>
          <p:cNvPr id="330" name="Google Shape;330;g13beb651f42_0_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Esta diapositiva tiene como objetivo medir el conocimiento/profundidad del contenido de los participantes.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La diapositiva está animada con las líneas apareciendo una a una. Solicita respuestas para sus pensamientos sobre las conexiones entre el suelo y el clima. Transcribe estas en papel de gráficos o en un pizarrón. Muestra la siguiente línea en la diapositiva y pide a los participantes sus ideas sobre las conexiones entre el suelo y el cambio climático. Utiliza un marcador de color diferente para listar sus respuestas o resaltar las respuestas de la pregunta anterior.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ENGLISH: his slide is to measure the content knowledge/depth of the participants.</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The slide is animated with the lines appearing one at a time. Elicit responses for their thoughts on the connections between soil and climate.  Transcribe these on chart paper or a markerboard.  Show the next line on the slide and ask participants for their thoughts on the connections between soil and climate change. Use a different color marker to list their responses or highlight responses from the previous question.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94" name="Google Shape;9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3beb651f42_0_2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Este video explica claramente la relación entre el suelo, las plantas y el agua, y cómo juntos almacenan carbono en el suelo.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solidFill>
                  <a:schemeClr val="hlink"/>
                </a:solidFill>
                <a:hlinkClick r:id="rId2"/>
              </a:rPr>
              <a:t>https://www.youtube.com/watch?v=xv-n54NTd9M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ENGLISH: </a:t>
            </a:r>
            <a:r>
              <a:rPr lang="en-US"/>
              <a:t>This video clearly explains the relationship between soil, plants, and water, and how together they store carbon in the soil.</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https://www.youtube.com/watch?v=xv-n54NTd9M</a:t>
            </a:r>
            <a:endParaRPr/>
          </a:p>
        </p:txBody>
      </p:sp>
      <p:sp>
        <p:nvSpPr>
          <p:cNvPr id="345" name="Google Shape;345;g13beb651f42_0_2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e120e34a6d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Clr>
                <a:schemeClr val="dk1"/>
              </a:buClr>
              <a:buSzPts val="1100"/>
              <a:buFont typeface="Arial"/>
              <a:buNone/>
            </a:pPr>
            <a:r>
              <a:rPr lang="en-US">
                <a:highlight>
                  <a:srgbClr val="FFFFFF"/>
                </a:highlight>
              </a:rPr>
              <a:t>Menciona esta novela gráfica/cómic que utiliza la analogía de la cuenta bancaria para explicar la captura de carbono.</a:t>
            </a:r>
            <a:endParaRPr>
              <a:highlight>
                <a:srgbClr val="FFFFFF"/>
              </a:highlight>
            </a:endParaRPr>
          </a:p>
          <a:p>
            <a:pPr indent="0" lvl="0" marL="457200" rtl="0" algn="l">
              <a:lnSpc>
                <a:spcPct val="100000"/>
              </a:lnSpc>
              <a:spcBef>
                <a:spcPts val="0"/>
              </a:spcBef>
              <a:spcAft>
                <a:spcPts val="0"/>
              </a:spcAft>
              <a:buClr>
                <a:schemeClr val="dk1"/>
              </a:buClr>
              <a:buSzPts val="1100"/>
              <a:buFont typeface="Arial"/>
              <a:buNone/>
            </a:pPr>
            <a:r>
              <a:t/>
            </a:r>
            <a:endParaRPr>
              <a:highlight>
                <a:srgbClr val="FFFFFF"/>
              </a:highlight>
            </a:endParaRPr>
          </a:p>
          <a:p>
            <a:pPr indent="0" lvl="0" marL="457200" rtl="0" algn="l">
              <a:lnSpc>
                <a:spcPct val="100000"/>
              </a:lnSpc>
              <a:spcBef>
                <a:spcPts val="0"/>
              </a:spcBef>
              <a:spcAft>
                <a:spcPts val="0"/>
              </a:spcAft>
              <a:buClr>
                <a:schemeClr val="dk1"/>
              </a:buClr>
              <a:buSzPts val="1100"/>
              <a:buFont typeface="Arial"/>
              <a:buNone/>
            </a:pPr>
            <a:r>
              <a:rPr lang="en-US">
                <a:highlight>
                  <a:srgbClr val="FFFFFF"/>
                </a:highlight>
              </a:rPr>
              <a:t>Berhe, A. A, &amp; Sequential Potential. (2021). ¿Qué tiene que ver el suelo con el cambio climático?. Recuperado de </a:t>
            </a:r>
            <a:r>
              <a:rPr lang="en-US" u="sng">
                <a:solidFill>
                  <a:schemeClr val="hlink"/>
                </a:solidFill>
                <a:highlight>
                  <a:srgbClr val="FFFFFF"/>
                </a:highlight>
                <a:hlinkClick r:id="rId2"/>
              </a:rPr>
              <a:t>https://escholarship.org/uc/item/4d76p54r</a:t>
            </a:r>
            <a:endParaRPr>
              <a:highlight>
                <a:srgbClr val="FFFFFF"/>
              </a:highlight>
            </a:endParaRPr>
          </a:p>
          <a:p>
            <a:pPr indent="0" lvl="0" marL="457200" rtl="0" algn="l">
              <a:lnSpc>
                <a:spcPct val="100000"/>
              </a:lnSpc>
              <a:spcBef>
                <a:spcPts val="0"/>
              </a:spcBef>
              <a:spcAft>
                <a:spcPts val="0"/>
              </a:spcAft>
              <a:buClr>
                <a:schemeClr val="dk1"/>
              </a:buClr>
              <a:buSzPts val="1100"/>
              <a:buFont typeface="Arial"/>
              <a:buNone/>
            </a:pPr>
            <a:r>
              <a:t/>
            </a:r>
            <a:endParaRPr>
              <a:highlight>
                <a:srgbClr val="FFFFFF"/>
              </a:highlight>
            </a:endParaRPr>
          </a:p>
          <a:p>
            <a:pPr indent="0" lvl="0" marL="457200" rtl="0" algn="l">
              <a:lnSpc>
                <a:spcPct val="100000"/>
              </a:lnSpc>
              <a:spcBef>
                <a:spcPts val="0"/>
              </a:spcBef>
              <a:spcAft>
                <a:spcPts val="0"/>
              </a:spcAft>
              <a:buClr>
                <a:schemeClr val="dk1"/>
              </a:buClr>
              <a:buSzPts val="1100"/>
              <a:buFont typeface="Arial"/>
              <a:buNone/>
            </a:pPr>
            <a:r>
              <a:t/>
            </a:r>
            <a:endParaRPr/>
          </a:p>
          <a:p>
            <a:pPr indent="0" lvl="0" marL="457200" rtl="0" algn="l">
              <a:lnSpc>
                <a:spcPct val="100000"/>
              </a:lnSpc>
              <a:spcBef>
                <a:spcPts val="0"/>
              </a:spcBef>
              <a:spcAft>
                <a:spcPts val="0"/>
              </a:spcAft>
              <a:buClr>
                <a:schemeClr val="dk1"/>
              </a:buClr>
              <a:buSzPts val="1100"/>
              <a:buFont typeface="Arial"/>
              <a:buNone/>
            </a:pPr>
            <a:r>
              <a:rPr lang="en-US"/>
              <a:t>ENGLISH: </a:t>
            </a:r>
            <a:r>
              <a:rPr lang="en-US">
                <a:highlight>
                  <a:schemeClr val="lt1"/>
                </a:highlight>
              </a:rPr>
              <a:t>Menciona esta novela gráfica/cómic que utiliza la analogía de la cuenta bancaria para explicar la captura de carbono.</a:t>
            </a:r>
            <a:endParaRPr>
              <a:highlight>
                <a:schemeClr val="lt1"/>
              </a:highlight>
            </a:endParaRPr>
          </a:p>
          <a:p>
            <a:pPr indent="0" lvl="0" marL="457200" rtl="0" algn="l">
              <a:spcBef>
                <a:spcPts val="0"/>
              </a:spcBef>
              <a:spcAft>
                <a:spcPts val="0"/>
              </a:spcAft>
              <a:buClr>
                <a:schemeClr val="dk1"/>
              </a:buClr>
              <a:buSzPts val="1100"/>
              <a:buFont typeface="Arial"/>
              <a:buNone/>
            </a:pPr>
            <a:r>
              <a:t/>
            </a:r>
            <a:endParaRPr>
              <a:highlight>
                <a:schemeClr val="lt1"/>
              </a:highlight>
            </a:endParaRPr>
          </a:p>
          <a:p>
            <a:pPr indent="0" lvl="0" marL="457200" rtl="0" algn="l">
              <a:spcBef>
                <a:spcPts val="0"/>
              </a:spcBef>
              <a:spcAft>
                <a:spcPts val="0"/>
              </a:spcAft>
              <a:buClr>
                <a:schemeClr val="dk1"/>
              </a:buClr>
              <a:buSzPts val="1100"/>
              <a:buFont typeface="Arial"/>
              <a:buNone/>
            </a:pPr>
            <a:r>
              <a:rPr lang="en-US">
                <a:highlight>
                  <a:schemeClr val="lt1"/>
                </a:highlight>
              </a:rPr>
              <a:t>Berhe, A. A, &amp; Sequential Potential. (2021). ¿Qué tiene que ver el suelo con el cambio climático?. Recuperado de </a:t>
            </a:r>
            <a:r>
              <a:rPr lang="en-US" u="sng">
                <a:solidFill>
                  <a:srgbClr val="0000FF"/>
                </a:solidFill>
                <a:highlight>
                  <a:schemeClr val="lt1"/>
                </a:highlight>
                <a:hlinkClick r:id="rId3">
                  <a:extLst>
                    <a:ext uri="{A12FA001-AC4F-418D-AE19-62706E023703}">
                      <ahyp:hlinkClr val="tx"/>
                    </a:ext>
                  </a:extLst>
                </a:hlinkClick>
              </a:rPr>
              <a:t>https://escholarship.org/uc/item/4d76p54r</a:t>
            </a:r>
            <a:endParaRPr/>
          </a:p>
        </p:txBody>
      </p:sp>
      <p:sp>
        <p:nvSpPr>
          <p:cNvPr id="353" name="Google Shape;353;g2e120e34a6d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"¿Podemos alimentar a la población en crecimiento?" es una unidad del Concord Consortium que incluye una herramienta de modelado para explorar diferentes métodos agrícolas y rendimientos de cultivos.</a:t>
            </a:r>
            <a:endParaRPr/>
          </a:p>
          <a:p>
            <a:pPr indent="0" lvl="0" marL="0" rtl="0" algn="l">
              <a:lnSpc>
                <a:spcPct val="100000"/>
              </a:lnSpc>
              <a:spcBef>
                <a:spcPts val="0"/>
              </a:spcBef>
              <a:spcAft>
                <a:spcPts val="0"/>
              </a:spcAft>
              <a:buClr>
                <a:schemeClr val="dk1"/>
              </a:buClr>
              <a:buSzPts val="1200"/>
              <a:buFont typeface="Calibri"/>
              <a:buNone/>
            </a:pPr>
            <a:r>
              <a:t/>
            </a:r>
            <a:endParaRPr u="sng">
              <a:solidFill>
                <a:schemeClr val="hlink"/>
              </a:solidFill>
              <a:hlinkClick r:id="rId2"/>
            </a:endParaRPr>
          </a:p>
          <a:p>
            <a:pPr indent="0" lvl="0" marL="0" rtl="0" algn="l">
              <a:lnSpc>
                <a:spcPct val="100000"/>
              </a:lnSpc>
              <a:spcBef>
                <a:spcPts val="0"/>
              </a:spcBef>
              <a:spcAft>
                <a:spcPts val="0"/>
              </a:spcAft>
              <a:buClr>
                <a:schemeClr val="dk1"/>
              </a:buClr>
              <a:buSzPts val="1200"/>
              <a:buFont typeface="Calibri"/>
              <a:buNone/>
            </a:pPr>
            <a:r>
              <a:rPr lang="en-US" u="sng">
                <a:solidFill>
                  <a:schemeClr val="hlink"/>
                </a:solidFill>
                <a:hlinkClick r:id="rId3"/>
              </a:rPr>
              <a:t>https://learn.concord.org/has-land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ENGLISH: </a:t>
            </a:r>
            <a:endParaRPr u="sng">
              <a:solidFill>
                <a:schemeClr val="hlink"/>
              </a:solidFill>
              <a:hlinkClick r:id="rId4"/>
            </a:endParaRPr>
          </a:p>
          <a:p>
            <a:pPr indent="0" lvl="0" marL="0" rtl="0" algn="l">
              <a:spcBef>
                <a:spcPts val="0"/>
              </a:spcBef>
              <a:spcAft>
                <a:spcPts val="0"/>
              </a:spcAft>
              <a:buClr>
                <a:schemeClr val="dk1"/>
              </a:buClr>
              <a:buSzPts val="1200"/>
              <a:buFont typeface="Calibri"/>
              <a:buNone/>
            </a:pPr>
            <a:r>
              <a:rPr lang="en-US"/>
              <a:t>Can we feed the growing population?  Screen shot of the modeling tool. If time, open the link, and demonstrate how it is used.</a:t>
            </a:r>
            <a:endParaRPr u="sng">
              <a:solidFill>
                <a:schemeClr val="hlink"/>
              </a:solidFill>
              <a:hlinkClick r:id="rId5"/>
            </a:endParaRPr>
          </a:p>
          <a:p>
            <a:pPr indent="0" lvl="0" marL="0" rtl="0" algn="l">
              <a:spcBef>
                <a:spcPts val="0"/>
              </a:spcBef>
              <a:spcAft>
                <a:spcPts val="0"/>
              </a:spcAft>
              <a:buClr>
                <a:schemeClr val="dk1"/>
              </a:buClr>
              <a:buSzPts val="1200"/>
              <a:buFont typeface="Calibri"/>
              <a:buNone/>
            </a:pPr>
            <a:r>
              <a:rPr lang="en-US" u="sng">
                <a:solidFill>
                  <a:schemeClr val="hlink"/>
                </a:solidFill>
                <a:hlinkClick r:id="rId6"/>
              </a:rPr>
              <a:t>https://learn.concord.org/has-land</a:t>
            </a:r>
            <a:endParaRPr/>
          </a:p>
        </p:txBody>
      </p:sp>
      <p:sp>
        <p:nvSpPr>
          <p:cNvPr id="362" name="Google Shape;36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3beb651f42_0_2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g13beb651f42_0_2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u="sng">
              <a:solidFill>
                <a:schemeClr val="hlink"/>
              </a:solidFill>
              <a:hlinkClick r:id="rId2"/>
            </a:endParaRPr>
          </a:p>
          <a:p>
            <a:pPr indent="0" lvl="0" marL="0" rtl="0" algn="l">
              <a:lnSpc>
                <a:spcPct val="100000"/>
              </a:lnSpc>
              <a:spcBef>
                <a:spcPts val="0"/>
              </a:spcBef>
              <a:spcAft>
                <a:spcPts val="0"/>
              </a:spcAft>
              <a:buClr>
                <a:schemeClr val="dk1"/>
              </a:buClr>
              <a:buSzPts val="1200"/>
              <a:buFont typeface="Calibri"/>
              <a:buNone/>
            </a:pPr>
            <a:r>
              <a:rPr lang="en-US">
                <a:uFill>
                  <a:noFill/>
                </a:uFill>
                <a:hlinkClick r:id="rId3"/>
              </a:rPr>
              <a:t>¿Podemos alimentar a la población en crecimiento? Captura de pantalla de la herramienta de modelado. Si hay tiempo, abre el enlace y demuestra cómo se utiliza.</a:t>
            </a:r>
            <a:endParaRPr u="sng">
              <a:solidFill>
                <a:schemeClr val="hlink"/>
              </a:solidFill>
              <a:hlinkClick r:id="rId4"/>
            </a:endParaRPr>
          </a:p>
          <a:p>
            <a:pPr indent="0" lvl="0" marL="0" rtl="0" algn="l">
              <a:lnSpc>
                <a:spcPct val="100000"/>
              </a:lnSpc>
              <a:spcBef>
                <a:spcPts val="0"/>
              </a:spcBef>
              <a:spcAft>
                <a:spcPts val="0"/>
              </a:spcAft>
              <a:buClr>
                <a:schemeClr val="dk1"/>
              </a:buClr>
              <a:buSzPts val="1200"/>
              <a:buFont typeface="Calibri"/>
              <a:buNone/>
            </a:pPr>
            <a:r>
              <a:rPr lang="en-US" u="sng">
                <a:solidFill>
                  <a:schemeClr val="hlink"/>
                </a:solidFill>
                <a:hlinkClick r:id="rId5"/>
              </a:rPr>
              <a:t>https://learn.concord.org/has-land</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ENGLISH: </a:t>
            </a:r>
            <a:endParaRPr u="sng">
              <a:solidFill>
                <a:schemeClr val="hlink"/>
              </a:solidFill>
              <a:hlinkClick r:id="rId6"/>
            </a:endParaRPr>
          </a:p>
          <a:p>
            <a:pPr indent="0" lvl="0" marL="0" rtl="0" algn="l">
              <a:spcBef>
                <a:spcPts val="0"/>
              </a:spcBef>
              <a:spcAft>
                <a:spcPts val="0"/>
              </a:spcAft>
              <a:buClr>
                <a:schemeClr val="dk1"/>
              </a:buClr>
              <a:buSzPts val="1200"/>
              <a:buFont typeface="Calibri"/>
              <a:buNone/>
            </a:pPr>
            <a:r>
              <a:rPr lang="en-US"/>
              <a:t>Can we feed the growing population?  Screen shot of the modeling tool. If time, open the link, and demonstrate how it is used.</a:t>
            </a:r>
            <a:endParaRPr u="sng">
              <a:solidFill>
                <a:schemeClr val="hlink"/>
              </a:solidFill>
              <a:hlinkClick r:id="rId7"/>
            </a:endParaRPr>
          </a:p>
          <a:p>
            <a:pPr indent="0" lvl="0" marL="0" rtl="0" algn="l">
              <a:spcBef>
                <a:spcPts val="0"/>
              </a:spcBef>
              <a:spcAft>
                <a:spcPts val="0"/>
              </a:spcAft>
              <a:buClr>
                <a:schemeClr val="dk1"/>
              </a:buClr>
              <a:buSzPts val="1200"/>
              <a:buFont typeface="Calibri"/>
              <a:buNone/>
            </a:pPr>
            <a:r>
              <a:rPr lang="en-US" u="sng">
                <a:solidFill>
                  <a:schemeClr val="hlink"/>
                </a:solidFill>
                <a:hlinkClick r:id="rId8"/>
              </a:rPr>
              <a:t>https://learn.concord.org/has-land</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t/>
            </a:r>
            <a:endParaRPr/>
          </a:p>
        </p:txBody>
      </p:sp>
      <p:sp>
        <p:nvSpPr>
          <p:cNvPr id="371" name="Google Shape;371;g13beb651f42_0_2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0" name="Google Shape;380;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13bdbf32587_0_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6" name="Google Shape;386;g13bdbf32587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3beb651f42_0_2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Este video demuestra cómo funcionan los métodos de agricultura regenerativa para reponer los suelos.</a:t>
            </a:r>
            <a:endParaRPr b="1"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lang="en-US" u="sng">
                <a:solidFill>
                  <a:schemeClr val="hlink"/>
                </a:solidFill>
                <a:hlinkClick r:id="rId2"/>
              </a:rPr>
              <a:t>https://www.youtube.com/watch?v=MDoUDLbg8tg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ENGLISH: </a:t>
            </a:r>
            <a:r>
              <a:rPr lang="en-US"/>
              <a:t>This video demonstrates how regenerative agriculture methods works to replenish soils.</a:t>
            </a:r>
            <a:endParaRPr b="1"/>
          </a:p>
          <a:p>
            <a:pPr indent="0" lvl="0" marL="0" rtl="0" algn="l">
              <a:spcBef>
                <a:spcPts val="0"/>
              </a:spcBef>
              <a:spcAft>
                <a:spcPts val="0"/>
              </a:spcAft>
              <a:buClr>
                <a:schemeClr val="dk1"/>
              </a:buClr>
              <a:buSzPts val="1400"/>
              <a:buFont typeface="Arial"/>
              <a:buNone/>
            </a:pPr>
            <a:r>
              <a:t/>
            </a:r>
            <a:endParaRPr b="1"/>
          </a:p>
          <a:p>
            <a:pPr indent="0" lvl="0" marL="0" rtl="0" algn="l">
              <a:spcBef>
                <a:spcPts val="0"/>
              </a:spcBef>
              <a:spcAft>
                <a:spcPts val="0"/>
              </a:spcAft>
              <a:buClr>
                <a:schemeClr val="dk1"/>
              </a:buClr>
              <a:buSzPts val="1400"/>
              <a:buFont typeface="Arial"/>
              <a:buNone/>
            </a:pPr>
            <a:r>
              <a:rPr lang="en-US"/>
              <a:t>https://www.youtube.com/watch?v=MDoUDLbg8tg</a:t>
            </a:r>
            <a:endParaRPr/>
          </a:p>
        </p:txBody>
      </p:sp>
      <p:sp>
        <p:nvSpPr>
          <p:cNvPr id="393" name="Google Shape;393;g13beb651f42_0_2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3beb651f42_0_2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Estándares de Ciencias de la Próxima Generación (NGSS) conectados a esta lección de 5-E.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ENGLISH: Next Generation Science Standards (NGSS) connected to this 5-E lesson.</a:t>
            </a:r>
            <a:endParaRPr/>
          </a:p>
        </p:txBody>
      </p:sp>
      <p:sp>
        <p:nvSpPr>
          <p:cNvPr id="401" name="Google Shape;401;g13beb651f42_0_2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Si hay tiempo, pide a los participantes que expliquen los vínculos entre los elementos enumerados en la diapositiva. Presiona para obtener efectos de dominó de la sequía, las inundaciones, la erosión y la captura de carbono.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ENGLISH: If time, ask participants to explain the links between the items listed in the slide. Press for domino effects of drought, flood, erosion, and carbon sequestration</a:t>
            </a:r>
            <a:endParaRPr/>
          </a:p>
        </p:txBody>
      </p:sp>
      <p:sp>
        <p:nvSpPr>
          <p:cNvPr id="101" name="Google Shape;10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4" name="Google Shape;41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Facilita la actividad "Mapa de Flujos de Carbono" que se encuentra en los materiales para participantes (15 minutos). Consulta la actividad "Mapa de Flujos de Carbono" para obtener detalles.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Materiales: Prepara flechas y 5 tarjetas iniciales.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La actividad está bien diseñada, pero se debe ensayar antes del taller. La duración de la actividad puede alargarse o acortarse dependiendo del tiempo disponible. Lee la actividad para identificar lugares donde se pueda modificar. Da tiempo a los participantes para que visiten otras mesas y vean cómo otros crearon sus modelos. Pregúntales cómo eran similares o diferentes los modelos.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ENGLISH: </a:t>
            </a:r>
            <a:r>
              <a:rPr lang="en-US"/>
              <a:t>Facilitate Map-Carbon-Flows activity found in the participant materials (15 min) See </a:t>
            </a:r>
            <a:r>
              <a:rPr lang="en-US" sz="1800"/>
              <a:t>Map Carbon Flow activity for details.</a:t>
            </a:r>
            <a:endParaRPr/>
          </a:p>
          <a:p>
            <a:pPr indent="0" lvl="0" marL="0" rtl="0" algn="l">
              <a:spcBef>
                <a:spcPts val="0"/>
              </a:spcBef>
              <a:spcAft>
                <a:spcPts val="0"/>
              </a:spcAft>
              <a:buClr>
                <a:schemeClr val="dk1"/>
              </a:buClr>
              <a:buSzPts val="1400"/>
              <a:buFont typeface="Arial"/>
              <a:buNone/>
            </a:pPr>
            <a:r>
              <a:t/>
            </a:r>
            <a:endParaRPr sz="1800"/>
          </a:p>
          <a:p>
            <a:pPr indent="0" lvl="0" marL="0" rtl="0" algn="l">
              <a:spcBef>
                <a:spcPts val="0"/>
              </a:spcBef>
              <a:spcAft>
                <a:spcPts val="0"/>
              </a:spcAft>
              <a:buClr>
                <a:schemeClr val="dk1"/>
              </a:buClr>
              <a:buSzPts val="1400"/>
              <a:buFont typeface="Arial"/>
              <a:buNone/>
            </a:pPr>
            <a:r>
              <a:rPr lang="en-US"/>
              <a:t>Materials: Prep arrows and 5 starter cards</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The activity is well designed, but it should be rehearsed ahead of the workshop.  The activity can be lengthened or shorten depending how much time is available. Read the activity to identify places where the activity can be modified. Allow time for participants to visit other tables to see how others created their models.  Ask them how the models were the same or different.</a:t>
            </a:r>
            <a:endParaRPr/>
          </a:p>
        </p:txBody>
      </p:sp>
      <p:sp>
        <p:nvSpPr>
          <p:cNvPr id="114" name="Google Shape;11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12124"/>
              </a:buClr>
              <a:buSzPts val="1200"/>
              <a:buFont typeface="Helvetica Neue"/>
              <a:buNone/>
            </a:pPr>
            <a:r>
              <a:rPr lang="en-US">
                <a:solidFill>
                  <a:srgbClr val="212124"/>
                </a:solidFill>
                <a:highlight>
                  <a:srgbClr val="F3F5F6"/>
                </a:highlight>
                <a:latin typeface="Helvetica Neue"/>
                <a:ea typeface="Helvetica Neue"/>
                <a:cs typeface="Helvetica Neue"/>
                <a:sym typeface="Helvetica Neue"/>
              </a:rPr>
              <a:t>Intercambio Neto de Carbono en la Producción de Cultivos en los Estados Unidos</a:t>
            </a:r>
            <a:endParaRPr>
              <a:solidFill>
                <a:srgbClr val="212124"/>
              </a:solidFill>
              <a:highlight>
                <a:srgbClr val="F3F5F6"/>
              </a:highlight>
              <a:latin typeface="Helvetica Neue"/>
              <a:ea typeface="Helvetica Neue"/>
              <a:cs typeface="Helvetica Neue"/>
              <a:sym typeface="Helvetica Neue"/>
            </a:endParaRPr>
          </a:p>
          <a:p>
            <a:pPr indent="0" lvl="0" marL="0" rtl="0" algn="l">
              <a:lnSpc>
                <a:spcPct val="100000"/>
              </a:lnSpc>
              <a:spcBef>
                <a:spcPts val="0"/>
              </a:spcBef>
              <a:spcAft>
                <a:spcPts val="0"/>
              </a:spcAft>
              <a:buClr>
                <a:srgbClr val="212124"/>
              </a:buClr>
              <a:buSzPts val="1200"/>
              <a:buFont typeface="Helvetica Neue"/>
              <a:buNone/>
            </a:pPr>
            <a:r>
              <a:t/>
            </a:r>
            <a:endParaRPr>
              <a:solidFill>
                <a:srgbClr val="212124"/>
              </a:solidFill>
              <a:highlight>
                <a:srgbClr val="F3F5F6"/>
              </a:highlight>
              <a:latin typeface="Helvetica Neue"/>
              <a:ea typeface="Helvetica Neue"/>
              <a:cs typeface="Helvetica Neue"/>
              <a:sym typeface="Helvetica Neue"/>
            </a:endParaRPr>
          </a:p>
          <a:p>
            <a:pPr indent="0" lvl="0" marL="0" rtl="0" algn="l">
              <a:lnSpc>
                <a:spcPct val="100000"/>
              </a:lnSpc>
              <a:spcBef>
                <a:spcPts val="0"/>
              </a:spcBef>
              <a:spcAft>
                <a:spcPts val="0"/>
              </a:spcAft>
              <a:buClr>
                <a:srgbClr val="212124"/>
              </a:buClr>
              <a:buSzPts val="1200"/>
              <a:buFont typeface="Helvetica Neue"/>
              <a:buNone/>
            </a:pPr>
            <a:r>
              <a:rPr lang="en-US">
                <a:solidFill>
                  <a:srgbClr val="212124"/>
                </a:solidFill>
                <a:highlight>
                  <a:srgbClr val="F3F5F6"/>
                </a:highlight>
                <a:latin typeface="Helvetica Neue"/>
                <a:ea typeface="Helvetica Neue"/>
                <a:cs typeface="Helvetica Neue"/>
                <a:sym typeface="Helvetica Neue"/>
              </a:rPr>
              <a:t>Basándose en la producción de cultivos en los Estados Unidos, los científicos determinaron qué regiones estadounidenses son sumideros de carbono, es decir, aquellas que absorben más carbono del que emiten, y fuentes de carbono, es decir, aquellas que emiten más carbono del que absorben. Sus cálculos mostraron que las regiones más activas en agricultura, representadas en azul, son sumideros de carbono, mientras que las regiones con una mayor población, representadas en rojo, son fuentes de carbono.</a:t>
            </a:r>
            <a:endParaRPr>
              <a:solidFill>
                <a:srgbClr val="212124"/>
              </a:solidFill>
              <a:highlight>
                <a:srgbClr val="F3F5F6"/>
              </a:highlight>
              <a:latin typeface="Helvetica Neue"/>
              <a:ea typeface="Helvetica Neue"/>
              <a:cs typeface="Helvetica Neue"/>
              <a:sym typeface="Helvetica Neue"/>
            </a:endParaRPr>
          </a:p>
          <a:p>
            <a:pPr indent="0" lvl="0" marL="0" rtl="0" algn="l">
              <a:lnSpc>
                <a:spcPct val="100000"/>
              </a:lnSpc>
              <a:spcBef>
                <a:spcPts val="0"/>
              </a:spcBef>
              <a:spcAft>
                <a:spcPts val="0"/>
              </a:spcAft>
              <a:buClr>
                <a:srgbClr val="212124"/>
              </a:buClr>
              <a:buSzPts val="1200"/>
              <a:buFont typeface="Helvetica Neue"/>
              <a:buNone/>
            </a:pPr>
            <a:r>
              <a:t/>
            </a:r>
            <a:endParaRPr>
              <a:solidFill>
                <a:srgbClr val="212124"/>
              </a:solidFill>
              <a:highlight>
                <a:srgbClr val="F3F5F6"/>
              </a:highlight>
              <a:latin typeface="Helvetica Neue"/>
              <a:ea typeface="Helvetica Neue"/>
              <a:cs typeface="Helvetica Neue"/>
              <a:sym typeface="Helvetica Neue"/>
            </a:endParaRPr>
          </a:p>
          <a:p>
            <a:pPr indent="0" lvl="0" marL="0" rtl="0" algn="l">
              <a:lnSpc>
                <a:spcPct val="100000"/>
              </a:lnSpc>
              <a:spcBef>
                <a:spcPts val="0"/>
              </a:spcBef>
              <a:spcAft>
                <a:spcPts val="0"/>
              </a:spcAft>
              <a:buClr>
                <a:srgbClr val="212124"/>
              </a:buClr>
              <a:buSzPts val="1200"/>
              <a:buFont typeface="Helvetica Neue"/>
              <a:buNone/>
            </a:pPr>
            <a:r>
              <a:rPr lang="en-US">
                <a:solidFill>
                  <a:srgbClr val="212124"/>
                </a:solidFill>
                <a:highlight>
                  <a:srgbClr val="F3F5F6"/>
                </a:highlight>
                <a:latin typeface="Helvetica Neue"/>
                <a:ea typeface="Helvetica Neue"/>
                <a:cs typeface="Helvetica Neue"/>
                <a:sym typeface="Helvetica Neue"/>
              </a:rPr>
              <a:t>Figura cortesía del Laboratorio Nacional del Noroeste del Pacífico.</a:t>
            </a:r>
            <a:endParaRPr>
              <a:solidFill>
                <a:srgbClr val="212124"/>
              </a:solidFill>
              <a:highlight>
                <a:srgbClr val="F3F5F6"/>
              </a:highlight>
              <a:latin typeface="Helvetica Neue"/>
              <a:ea typeface="Helvetica Neue"/>
              <a:cs typeface="Helvetica Neue"/>
              <a:sym typeface="Helvetica Neue"/>
            </a:endParaRPr>
          </a:p>
          <a:p>
            <a:pPr indent="0" lvl="0" marL="0" rtl="0" algn="l">
              <a:lnSpc>
                <a:spcPct val="100000"/>
              </a:lnSpc>
              <a:spcBef>
                <a:spcPts val="0"/>
              </a:spcBef>
              <a:spcAft>
                <a:spcPts val="0"/>
              </a:spcAft>
              <a:buClr>
                <a:srgbClr val="212124"/>
              </a:buClr>
              <a:buSzPts val="1200"/>
              <a:buFont typeface="Helvetica Neue"/>
              <a:buNone/>
            </a:pPr>
            <a:r>
              <a:t/>
            </a:r>
            <a:endParaRPr>
              <a:solidFill>
                <a:srgbClr val="212124"/>
              </a:solidFill>
              <a:highlight>
                <a:srgbClr val="F3F5F6"/>
              </a:highlight>
              <a:latin typeface="Helvetica Neue"/>
              <a:ea typeface="Helvetica Neue"/>
              <a:cs typeface="Helvetica Neue"/>
              <a:sym typeface="Helvetica Neue"/>
            </a:endParaRPr>
          </a:p>
          <a:p>
            <a:pPr indent="0" lvl="0" marL="0" rtl="0" algn="l">
              <a:lnSpc>
                <a:spcPct val="100000"/>
              </a:lnSpc>
              <a:spcBef>
                <a:spcPts val="0"/>
              </a:spcBef>
              <a:spcAft>
                <a:spcPts val="0"/>
              </a:spcAft>
              <a:buClr>
                <a:srgbClr val="212124"/>
              </a:buClr>
              <a:buSzPts val="1200"/>
              <a:buFont typeface="Helvetica Neue"/>
              <a:buNone/>
            </a:pPr>
            <a:r>
              <a:rPr lang="en-US">
                <a:solidFill>
                  <a:srgbClr val="212124"/>
                </a:solidFill>
                <a:highlight>
                  <a:srgbClr val="F3F5F6"/>
                </a:highlight>
                <a:latin typeface="Helvetica Neue"/>
                <a:ea typeface="Helvetica Neue"/>
                <a:cs typeface="Helvetica Neue"/>
                <a:sym typeface="Helvetica Neue"/>
              </a:rPr>
              <a:t>ENGLISH: Net Carbon Exchange in U.S. Crop Production</a:t>
            </a:r>
            <a:endParaRPr>
              <a:solidFill>
                <a:srgbClr val="212124"/>
              </a:solidFill>
              <a:highlight>
                <a:srgbClr val="F3F5F6"/>
              </a:highlight>
              <a:latin typeface="Helvetica Neue"/>
              <a:ea typeface="Helvetica Neue"/>
              <a:cs typeface="Helvetica Neue"/>
              <a:sym typeface="Helvetica Neue"/>
            </a:endParaRPr>
          </a:p>
          <a:p>
            <a:pPr indent="0" lvl="0" marL="0" rtl="0" algn="l">
              <a:lnSpc>
                <a:spcPct val="100000"/>
              </a:lnSpc>
              <a:spcBef>
                <a:spcPts val="0"/>
              </a:spcBef>
              <a:spcAft>
                <a:spcPts val="0"/>
              </a:spcAft>
              <a:buClr>
                <a:srgbClr val="212124"/>
              </a:buClr>
              <a:buSzPts val="1200"/>
              <a:buFont typeface="Helvetica Neue"/>
              <a:buNone/>
            </a:pPr>
            <a:r>
              <a:rPr lang="en-US">
                <a:solidFill>
                  <a:srgbClr val="212124"/>
                </a:solidFill>
                <a:highlight>
                  <a:srgbClr val="F3F5F6"/>
                </a:highlight>
                <a:latin typeface="Helvetica Neue"/>
                <a:ea typeface="Helvetica Neue"/>
                <a:cs typeface="Helvetica Neue"/>
                <a:sym typeface="Helvetica Neue"/>
              </a:rPr>
              <a:t>Based on U.S. crop production, scientists determined which American regions are carbon sinks, or those that take in more carbon than release it, and carbon sources, or those that release more carbon than they take in. Their calculations showed that the most agriculturally active regions, shown in blue, are carbon sinks while the regions with larger populations, shown in red, are carbon sources.</a:t>
            </a:r>
            <a:endParaRPr>
              <a:solidFill>
                <a:srgbClr val="212124"/>
              </a:solidFill>
              <a:highlight>
                <a:srgbClr val="F3F5F6"/>
              </a:highlight>
              <a:latin typeface="Helvetica Neue"/>
              <a:ea typeface="Helvetica Neue"/>
              <a:cs typeface="Helvetica Neue"/>
              <a:sym typeface="Helvetica Neue"/>
            </a:endParaRPr>
          </a:p>
          <a:p>
            <a:pPr indent="0" lvl="0" marL="0" rtl="0" algn="l">
              <a:lnSpc>
                <a:spcPct val="100000"/>
              </a:lnSpc>
              <a:spcBef>
                <a:spcPts val="0"/>
              </a:spcBef>
              <a:spcAft>
                <a:spcPts val="0"/>
              </a:spcAft>
              <a:buClr>
                <a:srgbClr val="212124"/>
              </a:buClr>
              <a:buSzPts val="1200"/>
              <a:buFont typeface="Helvetica Neue"/>
              <a:buNone/>
            </a:pPr>
            <a:r>
              <a:rPr lang="en-US">
                <a:solidFill>
                  <a:srgbClr val="212124"/>
                </a:solidFill>
                <a:highlight>
                  <a:srgbClr val="F3F5F6"/>
                </a:highlight>
                <a:latin typeface="Helvetica Neue"/>
                <a:ea typeface="Helvetica Neue"/>
                <a:cs typeface="Helvetica Neue"/>
                <a:sym typeface="Helvetica Neue"/>
              </a:rPr>
              <a:t>https://www.eurekalert.org/news-releases/742938</a:t>
            </a:r>
            <a:endParaRPr>
              <a:solidFill>
                <a:srgbClr val="212124"/>
              </a:solidFill>
              <a:highlight>
                <a:srgbClr val="F3F5F6"/>
              </a:highlight>
              <a:latin typeface="Helvetica Neue"/>
              <a:ea typeface="Helvetica Neue"/>
              <a:cs typeface="Helvetica Neue"/>
              <a:sym typeface="Helvetica Neue"/>
            </a:endParaRPr>
          </a:p>
          <a:p>
            <a:pPr indent="0" lvl="0" marL="0" rtl="0" algn="l">
              <a:lnSpc>
                <a:spcPct val="100000"/>
              </a:lnSpc>
              <a:spcBef>
                <a:spcPts val="0"/>
              </a:spcBef>
              <a:spcAft>
                <a:spcPts val="0"/>
              </a:spcAft>
              <a:buClr>
                <a:srgbClr val="212124"/>
              </a:buClr>
              <a:buSzPts val="1200"/>
              <a:buFont typeface="Helvetica Neue"/>
              <a:buNone/>
            </a:pPr>
            <a:r>
              <a:t/>
            </a:r>
            <a:endParaRPr>
              <a:solidFill>
                <a:srgbClr val="212124"/>
              </a:solidFill>
              <a:highlight>
                <a:srgbClr val="F3F5F6"/>
              </a:highlight>
              <a:latin typeface="Helvetica Neue"/>
              <a:ea typeface="Helvetica Neue"/>
              <a:cs typeface="Helvetica Neue"/>
              <a:sym typeface="Helvetica Neue"/>
            </a:endParaRPr>
          </a:p>
          <a:p>
            <a:pPr indent="0" lvl="0" marL="0" rtl="0" algn="l">
              <a:lnSpc>
                <a:spcPct val="100000"/>
              </a:lnSpc>
              <a:spcBef>
                <a:spcPts val="0"/>
              </a:spcBef>
              <a:spcAft>
                <a:spcPts val="0"/>
              </a:spcAft>
              <a:buClr>
                <a:srgbClr val="212124"/>
              </a:buClr>
              <a:buSzPts val="1200"/>
              <a:buFont typeface="Helvetica Neue"/>
              <a:buNone/>
            </a:pPr>
            <a:r>
              <a:rPr lang="en-US">
                <a:solidFill>
                  <a:srgbClr val="212124"/>
                </a:solidFill>
                <a:highlight>
                  <a:srgbClr val="F3F5F6"/>
                </a:highlight>
                <a:latin typeface="Helvetica Neue"/>
                <a:ea typeface="Helvetica Neue"/>
                <a:cs typeface="Helvetica Neue"/>
                <a:sym typeface="Helvetica Neue"/>
              </a:rPr>
              <a:t> Figure courtesy of Pacific Northwest National Laboratory.</a:t>
            </a:r>
            <a:endParaRPr>
              <a:solidFill>
                <a:srgbClr val="212124"/>
              </a:solidFill>
              <a:highlight>
                <a:srgbClr val="F3F5F6"/>
              </a:highlight>
              <a:latin typeface="Helvetica Neue"/>
              <a:ea typeface="Helvetica Neue"/>
              <a:cs typeface="Helvetica Neue"/>
              <a:sym typeface="Helvetica Neue"/>
            </a:endParaRPr>
          </a:p>
          <a:p>
            <a:pPr indent="0" lvl="0" marL="0" rtl="0" algn="l">
              <a:lnSpc>
                <a:spcPct val="100000"/>
              </a:lnSpc>
              <a:spcBef>
                <a:spcPts val="0"/>
              </a:spcBef>
              <a:spcAft>
                <a:spcPts val="0"/>
              </a:spcAft>
              <a:buClr>
                <a:srgbClr val="212124"/>
              </a:buClr>
              <a:buSzPts val="1200"/>
              <a:buFont typeface="Helvetica Neue"/>
              <a:buNone/>
            </a:pPr>
            <a:r>
              <a:t/>
            </a:r>
            <a:endParaRPr>
              <a:solidFill>
                <a:srgbClr val="212124"/>
              </a:solidFill>
              <a:highlight>
                <a:srgbClr val="F3F5F6"/>
              </a:highlight>
              <a:latin typeface="Helvetica Neue"/>
              <a:ea typeface="Helvetica Neue"/>
              <a:cs typeface="Helvetica Neue"/>
              <a:sym typeface="Helvetica Neue"/>
            </a:endParaRPr>
          </a:p>
        </p:txBody>
      </p:sp>
      <p:sp>
        <p:nvSpPr>
          <p:cNvPr id="122" name="Google Shape;12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3598436bea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g13598436bea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400">
                <a:solidFill>
                  <a:srgbClr val="4C9BDB"/>
                </a:solidFill>
              </a:rPr>
              <a:t>Utiliza esta diapositiva para identificar las diferentes fuentes y sumideros en nuestro ciclo actual de carbono. El desequilibrio presupuestario es la diferencia entre las emisiones estimadas y los sumideros.</a:t>
            </a:r>
            <a:endParaRPr sz="1400">
              <a:solidFill>
                <a:srgbClr val="4C9BDB"/>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rgbClr val="4C9BDB"/>
              </a:solidFill>
            </a:endParaRPr>
          </a:p>
          <a:p>
            <a:pPr indent="0" lvl="0" marL="0" rtl="0" algn="l">
              <a:lnSpc>
                <a:spcPct val="115000"/>
              </a:lnSpc>
              <a:spcBef>
                <a:spcPts val="0"/>
              </a:spcBef>
              <a:spcAft>
                <a:spcPts val="0"/>
              </a:spcAft>
              <a:buClr>
                <a:schemeClr val="dk1"/>
              </a:buClr>
              <a:buSzPts val="1100"/>
              <a:buFont typeface="Arial"/>
              <a:buNone/>
            </a:pPr>
            <a:r>
              <a:rPr lang="en-US" sz="1400">
                <a:solidFill>
                  <a:srgbClr val="4C9BDB"/>
                </a:solidFill>
              </a:rPr>
              <a:t>Fuente: NOAA-ESRL; Friedlingstein et al. 2021; Canadell et al. 2021 (IPCC AR6 WG1 Capítulo 5); Proyecto Carbono Global 2021 </a:t>
            </a:r>
            <a:endParaRPr sz="1400">
              <a:solidFill>
                <a:srgbClr val="4C9BDB"/>
              </a:solidFill>
            </a:endParaRPr>
          </a:p>
          <a:p>
            <a:pPr indent="0" lvl="0" marL="0" rtl="0" algn="l">
              <a:lnSpc>
                <a:spcPct val="115000"/>
              </a:lnSpc>
              <a:spcBef>
                <a:spcPts val="0"/>
              </a:spcBef>
              <a:spcAft>
                <a:spcPts val="0"/>
              </a:spcAft>
              <a:buClr>
                <a:schemeClr val="dk1"/>
              </a:buClr>
              <a:buSzPts val="1100"/>
              <a:buFont typeface="Arial"/>
              <a:buNone/>
            </a:pPr>
            <a:r>
              <a:rPr lang="en-US" sz="1400" u="sng">
                <a:solidFill>
                  <a:schemeClr val="hlink"/>
                </a:solidFill>
                <a:hlinkClick r:id="rId2"/>
              </a:rPr>
              <a:t>https://www.globalcarbonproject.org/index.htm</a:t>
            </a:r>
            <a:r>
              <a:rPr lang="en-US" sz="1400">
                <a:solidFill>
                  <a:srgbClr val="4C9BDB"/>
                </a:solidFill>
              </a:rPr>
              <a:t> </a:t>
            </a:r>
            <a:endParaRPr sz="1400">
              <a:solidFill>
                <a:srgbClr val="4C9BDB"/>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rgbClr val="4C9BDB"/>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rgbClr val="4C9BDB"/>
              </a:solidFill>
            </a:endParaRPr>
          </a:p>
          <a:p>
            <a:pPr indent="0" lvl="0" marL="0" rtl="0" algn="l">
              <a:lnSpc>
                <a:spcPct val="115000"/>
              </a:lnSpc>
              <a:spcBef>
                <a:spcPts val="0"/>
              </a:spcBef>
              <a:spcAft>
                <a:spcPts val="0"/>
              </a:spcAft>
              <a:buClr>
                <a:schemeClr val="dk1"/>
              </a:buClr>
              <a:buSzPts val="1100"/>
              <a:buFont typeface="Arial"/>
              <a:buNone/>
            </a:pPr>
            <a:r>
              <a:rPr lang="en-US" sz="1400">
                <a:solidFill>
                  <a:srgbClr val="4C9BDB"/>
                </a:solidFill>
              </a:rPr>
              <a:t>ENGLISH: Use this slide to identify the different sources and sinks in our current carbon cycle.</a:t>
            </a:r>
            <a:endParaRPr sz="1400">
              <a:solidFill>
                <a:srgbClr val="4C9BDB"/>
              </a:solidFill>
            </a:endParaRPr>
          </a:p>
          <a:p>
            <a:pPr indent="0" lvl="0" marL="0" rtl="0" algn="l">
              <a:lnSpc>
                <a:spcPct val="115000"/>
              </a:lnSpc>
              <a:spcBef>
                <a:spcPts val="0"/>
              </a:spcBef>
              <a:spcAft>
                <a:spcPts val="0"/>
              </a:spcAft>
              <a:buClr>
                <a:schemeClr val="dk1"/>
              </a:buClr>
              <a:buSzPts val="1100"/>
              <a:buFont typeface="Arial"/>
              <a:buNone/>
            </a:pPr>
            <a:r>
              <a:rPr lang="en-US" sz="1400">
                <a:solidFill>
                  <a:srgbClr val="4C9BDB"/>
                </a:solidFill>
              </a:rPr>
              <a:t>he budget imbalance is the difference between the estimated emissions and sinks.</a:t>
            </a:r>
            <a:endParaRPr sz="1400">
              <a:solidFill>
                <a:srgbClr val="4C9BDB"/>
              </a:solidFill>
            </a:endParaRPr>
          </a:p>
          <a:p>
            <a:pPr indent="0" lvl="0" marL="0" rtl="0" algn="l">
              <a:lnSpc>
                <a:spcPct val="115000"/>
              </a:lnSpc>
              <a:spcBef>
                <a:spcPts val="0"/>
              </a:spcBef>
              <a:spcAft>
                <a:spcPts val="0"/>
              </a:spcAft>
              <a:buClr>
                <a:schemeClr val="dk1"/>
              </a:buClr>
              <a:buSzPts val="1100"/>
              <a:buFont typeface="Arial"/>
              <a:buNone/>
            </a:pPr>
            <a:r>
              <a:rPr lang="en-US" sz="1400">
                <a:solidFill>
                  <a:srgbClr val="4C9BDB"/>
                </a:solidFill>
              </a:rPr>
              <a:t>Source: NOAA-ESRL; Friedlingstein et al 2021; Canadell et al 2021 (IPCC AR6 WG1 Chapter 5); Global Carbon Project 2021</a:t>
            </a:r>
            <a:endParaRPr sz="1400">
              <a:solidFill>
                <a:srgbClr val="4C9BDB"/>
              </a:solidFill>
            </a:endParaRPr>
          </a:p>
          <a:p>
            <a:pPr indent="0" lvl="0" marL="0" rtl="0" algn="l">
              <a:lnSpc>
                <a:spcPct val="115000"/>
              </a:lnSpc>
              <a:spcBef>
                <a:spcPts val="0"/>
              </a:spcBef>
              <a:spcAft>
                <a:spcPts val="0"/>
              </a:spcAft>
              <a:buClr>
                <a:schemeClr val="dk1"/>
              </a:buClr>
              <a:buSzPts val="1100"/>
              <a:buFont typeface="Arial"/>
              <a:buNone/>
            </a:pPr>
            <a:r>
              <a:rPr lang="en-US" sz="1400">
                <a:solidFill>
                  <a:srgbClr val="4C9BDB"/>
                </a:solidFill>
              </a:rPr>
              <a:t>https://www.globalcarbonproject.org/index.htm</a:t>
            </a:r>
            <a:endParaRPr sz="1400">
              <a:solidFill>
                <a:srgbClr val="4C9BDB"/>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rgbClr val="4C9BDB"/>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rgbClr val="4C9BDB"/>
              </a:solidFill>
            </a:endParaRPr>
          </a:p>
          <a:p>
            <a:pPr indent="0" lvl="0" marL="0" rtl="0" algn="l">
              <a:lnSpc>
                <a:spcPct val="100000"/>
              </a:lnSpc>
              <a:spcBef>
                <a:spcPts val="0"/>
              </a:spcBef>
              <a:spcAft>
                <a:spcPts val="0"/>
              </a:spcAft>
              <a:buSzPts val="1400"/>
              <a:buNone/>
            </a:pPr>
            <a:r>
              <a:t/>
            </a:r>
            <a:endParaRPr/>
          </a:p>
        </p:txBody>
      </p:sp>
      <p:sp>
        <p:nvSpPr>
          <p:cNvPr id="131" name="Google Shape;131;g13598436bea_0_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US">
                <a:solidFill>
                  <a:srgbClr val="4C9BDB"/>
                </a:solidFill>
              </a:rPr>
              <a:t>Utiliza esta diapositiva para resaltar la variabilidad global en el presupuesto de carbono y para destacar que una solución para la reducción del carbono no resolverá todos los desafíos que estamos experimentando actualmente a escala global.</a:t>
            </a:r>
            <a:endParaRPr>
              <a:solidFill>
                <a:srgbClr val="4C9BDB"/>
              </a:solidFill>
            </a:endParaRPr>
          </a:p>
          <a:p>
            <a:pPr indent="0" lvl="0" marL="0" rtl="0" algn="l">
              <a:lnSpc>
                <a:spcPct val="115000"/>
              </a:lnSpc>
              <a:spcBef>
                <a:spcPts val="0"/>
              </a:spcBef>
              <a:spcAft>
                <a:spcPts val="0"/>
              </a:spcAft>
              <a:buSzPts val="1400"/>
              <a:buNone/>
            </a:pPr>
            <a:r>
              <a:t/>
            </a:r>
            <a:endParaRPr>
              <a:solidFill>
                <a:srgbClr val="4C9BDB"/>
              </a:solidFill>
            </a:endParaRPr>
          </a:p>
          <a:p>
            <a:pPr indent="0" lvl="0" marL="0" rtl="0" algn="l">
              <a:lnSpc>
                <a:spcPct val="115000"/>
              </a:lnSpc>
              <a:spcBef>
                <a:spcPts val="0"/>
              </a:spcBef>
              <a:spcAft>
                <a:spcPts val="0"/>
              </a:spcAft>
              <a:buSzPts val="1400"/>
              <a:buNone/>
            </a:pPr>
            <a:r>
              <a:rPr lang="en-US">
                <a:solidFill>
                  <a:srgbClr val="4C9BDB"/>
                </a:solidFill>
              </a:rPr>
              <a:t>Fuente: </a:t>
            </a:r>
            <a:r>
              <a:rPr lang="en-US" u="sng">
                <a:solidFill>
                  <a:schemeClr val="hlink"/>
                </a:solidFill>
                <a:hlinkClick r:id="rId2"/>
              </a:rPr>
              <a:t>Friedlingstein et al 2021</a:t>
            </a:r>
            <a:r>
              <a:rPr lang="en-US">
                <a:solidFill>
                  <a:srgbClr val="4C9BDB"/>
                </a:solidFill>
              </a:rPr>
              <a:t>;</a:t>
            </a:r>
            <a:r>
              <a:rPr lang="en-US">
                <a:solidFill>
                  <a:schemeClr val="hlink"/>
                </a:solidFill>
                <a:uFill>
                  <a:noFill/>
                </a:uFill>
                <a:hlinkClick r:id="rId3"/>
              </a:rPr>
              <a:t> </a:t>
            </a:r>
            <a:r>
              <a:rPr lang="en-US" u="sng">
                <a:solidFill>
                  <a:schemeClr val="hlink"/>
                </a:solidFill>
                <a:hlinkClick r:id="rId4"/>
              </a:rPr>
              <a:t>Global Carbon Project 2021</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US"/>
              <a:t>ENGLISH: </a:t>
            </a:r>
            <a:r>
              <a:rPr lang="en-US">
                <a:solidFill>
                  <a:srgbClr val="4C9BDB"/>
                </a:solidFill>
              </a:rPr>
              <a:t>Use this slide to highlight the global variability in the carbon budget, and that one solution for the reduction of carbon will not solve all the challenges we are currently experience at a global scale.</a:t>
            </a:r>
            <a:endParaRPr/>
          </a:p>
          <a:p>
            <a:pPr indent="0" lvl="0" marL="0" rtl="0" algn="l">
              <a:lnSpc>
                <a:spcPct val="115000"/>
              </a:lnSpc>
              <a:spcBef>
                <a:spcPts val="0"/>
              </a:spcBef>
              <a:spcAft>
                <a:spcPts val="0"/>
              </a:spcAft>
              <a:buClr>
                <a:schemeClr val="dk1"/>
              </a:buClr>
              <a:buSzPts val="1400"/>
              <a:buFont typeface="Arial"/>
              <a:buNone/>
            </a:pPr>
            <a:r>
              <a:rPr lang="en-US">
                <a:solidFill>
                  <a:srgbClr val="4C9BDB"/>
                </a:solidFill>
              </a:rPr>
              <a:t>Source:</a:t>
            </a:r>
            <a:r>
              <a:rPr lang="en-US">
                <a:solidFill>
                  <a:srgbClr val="4C9BDB"/>
                </a:solidFill>
                <a:uFill>
                  <a:noFill/>
                </a:uFill>
                <a:hlinkClick r:id="rId5">
                  <a:extLst>
                    <a:ext uri="{A12FA001-AC4F-418D-AE19-62706E023703}">
                      <ahyp:hlinkClr val="tx"/>
                    </a:ext>
                  </a:extLst>
                </a:hlinkClick>
              </a:rPr>
              <a:t> </a:t>
            </a:r>
            <a:r>
              <a:rPr lang="en-US" u="sng">
                <a:solidFill>
                  <a:schemeClr val="hlink"/>
                </a:solidFill>
                <a:hlinkClick r:id="rId6"/>
              </a:rPr>
              <a:t>Friedlingstein et al 2021</a:t>
            </a:r>
            <a:r>
              <a:rPr lang="en-US">
                <a:solidFill>
                  <a:srgbClr val="4C9BDB"/>
                </a:solidFill>
              </a:rPr>
              <a:t>;</a:t>
            </a:r>
            <a:r>
              <a:rPr lang="en-US">
                <a:solidFill>
                  <a:schemeClr val="hlink"/>
                </a:solidFill>
                <a:uFill>
                  <a:noFill/>
                </a:uFill>
                <a:hlinkClick r:id="rId7"/>
              </a:rPr>
              <a:t> </a:t>
            </a:r>
            <a:r>
              <a:rPr lang="en-US" u="sng">
                <a:solidFill>
                  <a:schemeClr val="hlink"/>
                </a:solidFill>
                <a:hlinkClick r:id="rId8"/>
              </a:rPr>
              <a:t>Global Carbon Project 2021</a:t>
            </a:r>
            <a:endParaRPr/>
          </a:p>
        </p:txBody>
      </p:sp>
      <p:sp>
        <p:nvSpPr>
          <p:cNvPr id="141" name="Google Shape;141;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Para esta diapositiva y las siguientes tres diapositivas, revisa los materiales mencionados a continuación para familiarizarte con la analogía utilizada para describir el ciclo del carbono en el suelo.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Citas</a:t>
            </a:r>
            <a:endParaRPr/>
          </a:p>
          <a:p>
            <a:pPr indent="0" lvl="0" marL="0" rtl="0" algn="l">
              <a:lnSpc>
                <a:spcPct val="100000"/>
              </a:lnSpc>
              <a:spcBef>
                <a:spcPts val="0"/>
              </a:spcBef>
              <a:spcAft>
                <a:spcPts val="0"/>
              </a:spcAft>
              <a:buSzPts val="1400"/>
              <a:buNone/>
            </a:pPr>
            <a:r>
              <a:rPr lang="en-US"/>
              <a:t>Artículo:</a:t>
            </a:r>
            <a:endParaRPr/>
          </a:p>
          <a:p>
            <a:pPr indent="0" lvl="0" marL="0" rtl="0" algn="l">
              <a:lnSpc>
                <a:spcPct val="100000"/>
              </a:lnSpc>
              <a:spcBef>
                <a:spcPts val="0"/>
              </a:spcBef>
              <a:spcAft>
                <a:spcPts val="0"/>
              </a:spcAft>
              <a:buSzPts val="1400"/>
              <a:buNone/>
            </a:pPr>
            <a:r>
              <a:rPr lang="en-US"/>
              <a:t>Longbottom, T., et al (2022), "¿Qué tiene que ver el suelo con el cambio climático?". GSA Today, 32(5), p 4-10.</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Novela gráfica/Cómic:</a:t>
            </a:r>
            <a:endParaRPr/>
          </a:p>
          <a:p>
            <a:pPr indent="0" lvl="0" marL="0" rtl="0" algn="l">
              <a:lnSpc>
                <a:spcPct val="100000"/>
              </a:lnSpc>
              <a:spcBef>
                <a:spcPts val="0"/>
              </a:spcBef>
              <a:spcAft>
                <a:spcPts val="0"/>
              </a:spcAft>
              <a:buSzPts val="1400"/>
              <a:buNone/>
            </a:pPr>
            <a:r>
              <a:rPr lang="en-US"/>
              <a:t>Berhe, A. A., &amp; Sequential Potential. (2021). "¿Qué tiene que ver el suelo con el cambio climático?". Recuperado de </a:t>
            </a:r>
            <a:r>
              <a:rPr lang="en-US" u="sng">
                <a:solidFill>
                  <a:schemeClr val="hlink"/>
                </a:solidFill>
                <a:hlinkClick r:id="rId2"/>
              </a:rPr>
              <a:t>https://escholarship.org/uc/item/4d76p54r</a:t>
            </a:r>
            <a:r>
              <a:rPr lang="en-US"/>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Ted Talk:</a:t>
            </a:r>
            <a:endParaRPr/>
          </a:p>
          <a:p>
            <a:pPr indent="0" lvl="0" marL="0" rtl="0" algn="l">
              <a:lnSpc>
                <a:spcPct val="100000"/>
              </a:lnSpc>
              <a:spcBef>
                <a:spcPts val="0"/>
              </a:spcBef>
              <a:spcAft>
                <a:spcPts val="0"/>
              </a:spcAft>
              <a:buSzPts val="1400"/>
              <a:buNone/>
            </a:pPr>
            <a:r>
              <a:rPr lang="en-US" sz="1200" u="sng">
                <a:solidFill>
                  <a:schemeClr val="hlink"/>
                </a:solidFill>
                <a:highlight>
                  <a:srgbClr val="FFFFFF"/>
                </a:highlight>
                <a:latin typeface="Arial"/>
                <a:ea typeface="Arial"/>
                <a:cs typeface="Arial"/>
                <a:sym typeface="Arial"/>
                <a:hlinkClick r:id="rId3"/>
              </a:rPr>
              <a:t>https://www.ted.com/talks/asmeret_asefaw_berhe_a_climate_change_solution_that_s_right_under_our_feet</a:t>
            </a:r>
            <a:endParaRPr>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rPr lang="en-US">
                <a:highlight>
                  <a:srgbClr val="FFFFFF"/>
                </a:highlight>
                <a:latin typeface="Arial"/>
                <a:ea typeface="Arial"/>
                <a:cs typeface="Arial"/>
                <a:sym typeface="Arial"/>
              </a:rPr>
              <a:t>ENGLISH: </a:t>
            </a:r>
            <a:r>
              <a:rPr lang="en-US"/>
              <a:t>For this slide and the next 3 slides, review the materials listed below to familiarize yourself with the analogy used to describe the soil carbon cycle.</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Citations </a:t>
            </a:r>
            <a:endParaRPr/>
          </a:p>
          <a:p>
            <a:pPr indent="0" lvl="0" marL="0" rtl="0" algn="l">
              <a:spcBef>
                <a:spcPts val="0"/>
              </a:spcBef>
              <a:spcAft>
                <a:spcPts val="0"/>
              </a:spcAft>
              <a:buClr>
                <a:schemeClr val="dk1"/>
              </a:buClr>
              <a:buSzPts val="1400"/>
              <a:buFont typeface="Arial"/>
              <a:buNone/>
            </a:pPr>
            <a:r>
              <a:rPr lang="en-US"/>
              <a:t>Article:</a:t>
            </a:r>
            <a:endParaRPr/>
          </a:p>
          <a:p>
            <a:pPr indent="0" lvl="0" marL="0" rtl="0" algn="l">
              <a:spcBef>
                <a:spcPts val="0"/>
              </a:spcBef>
              <a:spcAft>
                <a:spcPts val="0"/>
              </a:spcAft>
              <a:buClr>
                <a:schemeClr val="dk1"/>
              </a:buClr>
              <a:buSzPts val="1400"/>
              <a:buFont typeface="Arial"/>
              <a:buNone/>
            </a:pPr>
            <a:r>
              <a:rPr lang="en-US"/>
              <a:t>Longbottom, T., et al (2022), What’s Soil Got to Do with Climate Change. </a:t>
            </a:r>
            <a:r>
              <a:rPr i="1" lang="en-US"/>
              <a:t>GSA Today</a:t>
            </a:r>
            <a:r>
              <a:rPr lang="en-US"/>
              <a:t>, </a:t>
            </a:r>
            <a:r>
              <a:rPr i="1" lang="en-US"/>
              <a:t>32</a:t>
            </a:r>
            <a:r>
              <a:rPr lang="en-US"/>
              <a:t>(5), p 4-10.</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highlight>
                  <a:schemeClr val="lt1"/>
                </a:highlight>
                <a:latin typeface="Arial"/>
                <a:ea typeface="Arial"/>
                <a:cs typeface="Arial"/>
                <a:sym typeface="Arial"/>
              </a:rPr>
              <a:t>Graphic novel/Comic:</a:t>
            </a:r>
            <a:endParaRPr/>
          </a:p>
          <a:p>
            <a:pPr indent="0" lvl="0" marL="0" rtl="0" algn="l">
              <a:spcBef>
                <a:spcPts val="0"/>
              </a:spcBef>
              <a:spcAft>
                <a:spcPts val="0"/>
              </a:spcAft>
              <a:buClr>
                <a:schemeClr val="dk1"/>
              </a:buClr>
              <a:buSzPts val="1400"/>
              <a:buFont typeface="Arial"/>
              <a:buNone/>
            </a:pPr>
            <a:r>
              <a:rPr lang="en-US">
                <a:highlight>
                  <a:schemeClr val="lt1"/>
                </a:highlight>
                <a:latin typeface="Arial"/>
                <a:ea typeface="Arial"/>
                <a:cs typeface="Arial"/>
                <a:sym typeface="Arial"/>
              </a:rPr>
              <a:t>Berhe, A. A, &amp; Sequential Potential. (2021). </a:t>
            </a:r>
            <a:r>
              <a:rPr i="1" lang="en-US">
                <a:highlight>
                  <a:schemeClr val="lt1"/>
                </a:highlight>
                <a:latin typeface="Arial"/>
                <a:ea typeface="Arial"/>
                <a:cs typeface="Arial"/>
                <a:sym typeface="Arial"/>
              </a:rPr>
              <a:t>What's soil got to do with climate change?</a:t>
            </a:r>
            <a:r>
              <a:rPr lang="en-US">
                <a:highlight>
                  <a:schemeClr val="lt1"/>
                </a:highlight>
                <a:latin typeface="Arial"/>
                <a:ea typeface="Arial"/>
                <a:cs typeface="Arial"/>
                <a:sym typeface="Arial"/>
              </a:rPr>
              <a:t>. Retrieved from </a:t>
            </a:r>
            <a:r>
              <a:rPr lang="en-US" u="sng">
                <a:solidFill>
                  <a:schemeClr val="hlink"/>
                </a:solidFill>
                <a:highlight>
                  <a:schemeClr val="lt1"/>
                </a:highlight>
                <a:latin typeface="Arial"/>
                <a:ea typeface="Arial"/>
                <a:cs typeface="Arial"/>
                <a:sym typeface="Arial"/>
                <a:hlinkClick r:id="rId4"/>
              </a:rPr>
              <a:t>https://escholarship.org/uc/item/4d76p54r</a:t>
            </a:r>
            <a:endParaRPr>
              <a:highlight>
                <a:schemeClr val="lt1"/>
              </a:highlight>
              <a:latin typeface="Arial"/>
              <a:ea typeface="Arial"/>
              <a:cs typeface="Arial"/>
              <a:sym typeface="Arial"/>
            </a:endParaRPr>
          </a:p>
          <a:p>
            <a:pPr indent="0" lvl="0" marL="0" rtl="0" algn="l">
              <a:spcBef>
                <a:spcPts val="0"/>
              </a:spcBef>
              <a:spcAft>
                <a:spcPts val="0"/>
              </a:spcAft>
              <a:buClr>
                <a:schemeClr val="dk1"/>
              </a:buClr>
              <a:buSzPts val="1400"/>
              <a:buFont typeface="Arial"/>
              <a:buNone/>
            </a:pPr>
            <a:r>
              <a:t/>
            </a:r>
            <a:endParaRPr>
              <a:highlight>
                <a:schemeClr val="lt1"/>
              </a:highlight>
              <a:latin typeface="Arial"/>
              <a:ea typeface="Arial"/>
              <a:cs typeface="Arial"/>
              <a:sym typeface="Arial"/>
            </a:endParaRPr>
          </a:p>
          <a:p>
            <a:pPr indent="0" lvl="0" marL="0" rtl="0" algn="l">
              <a:spcBef>
                <a:spcPts val="0"/>
              </a:spcBef>
              <a:spcAft>
                <a:spcPts val="0"/>
              </a:spcAft>
              <a:buClr>
                <a:schemeClr val="dk1"/>
              </a:buClr>
              <a:buSzPts val="1400"/>
              <a:buFont typeface="Arial"/>
              <a:buNone/>
            </a:pPr>
            <a:r>
              <a:rPr lang="en-US">
                <a:highlight>
                  <a:schemeClr val="lt1"/>
                </a:highlight>
                <a:latin typeface="Arial"/>
                <a:ea typeface="Arial"/>
                <a:cs typeface="Arial"/>
                <a:sym typeface="Arial"/>
              </a:rPr>
              <a:t>Ted Talk:</a:t>
            </a:r>
            <a:endParaRPr/>
          </a:p>
          <a:p>
            <a:pPr indent="0" lvl="0" marL="0" rtl="0" algn="l">
              <a:spcBef>
                <a:spcPts val="0"/>
              </a:spcBef>
              <a:spcAft>
                <a:spcPts val="0"/>
              </a:spcAft>
              <a:buClr>
                <a:schemeClr val="dk1"/>
              </a:buClr>
              <a:buSzPts val="1400"/>
              <a:buFont typeface="Arial"/>
              <a:buNone/>
            </a:pPr>
            <a:r>
              <a:rPr lang="en-US" u="sng">
                <a:solidFill>
                  <a:schemeClr val="hlink"/>
                </a:solidFill>
                <a:highlight>
                  <a:schemeClr val="lt1"/>
                </a:highlight>
                <a:latin typeface="Arial"/>
                <a:ea typeface="Arial"/>
                <a:cs typeface="Arial"/>
                <a:sym typeface="Arial"/>
                <a:hlinkClick r:id="rId5"/>
              </a:rPr>
              <a:t>https://www.ted.com/talks/asmeret_asefaw_berhe_a_climate_change_solution_that_s_right_under_our_feet</a:t>
            </a:r>
            <a:endParaRPr>
              <a:highlight>
                <a:schemeClr val="lt1"/>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highlight>
                <a:srgbClr val="FFFFFF"/>
              </a:highlight>
              <a:latin typeface="Arial"/>
              <a:ea typeface="Arial"/>
              <a:cs typeface="Arial"/>
              <a:sym typeface="Arial"/>
            </a:endParaRPr>
          </a:p>
          <a:p>
            <a:pPr indent="0" lvl="0" marL="0" rtl="0" algn="l">
              <a:lnSpc>
                <a:spcPct val="115000"/>
              </a:lnSpc>
              <a:spcBef>
                <a:spcPts val="0"/>
              </a:spcBef>
              <a:spcAft>
                <a:spcPts val="0"/>
              </a:spcAft>
              <a:buSzPts val="1400"/>
              <a:buNone/>
            </a:pPr>
            <a:r>
              <a:t/>
            </a:r>
            <a:endParaRPr/>
          </a:p>
        </p:txBody>
      </p:sp>
      <p:sp>
        <p:nvSpPr>
          <p:cNvPr id="150" name="Google Shape;150;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7"/>
          <p:cNvSpPr txBox="1"/>
          <p:nvPr>
            <p:ph idx="1" type="subTitle"/>
          </p:nvPr>
        </p:nvSpPr>
        <p:spPr>
          <a:xfrm>
            <a:off x="1524000" y="3602038"/>
            <a:ext cx="9144000" cy="80179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 name="Google Shape;1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0" name="Shape 70"/>
        <p:cNvGrpSpPr/>
        <p:nvPr/>
      </p:nvGrpSpPr>
      <p:grpSpPr>
        <a:xfrm>
          <a:off x="0" y="0"/>
          <a:ext cx="0" cy="0"/>
          <a:chOff x="0" y="0"/>
          <a:chExt cx="0" cy="0"/>
        </a:xfrm>
      </p:grpSpPr>
      <p:sp>
        <p:nvSpPr>
          <p:cNvPr id="71" name="Google Shape;71;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 name="Shape 20"/>
        <p:cNvGrpSpPr/>
        <p:nvPr/>
      </p:nvGrpSpPr>
      <p:grpSpPr>
        <a:xfrm>
          <a:off x="0" y="0"/>
          <a:ext cx="0" cy="0"/>
          <a:chOff x="0" y="0"/>
          <a:chExt cx="0" cy="0"/>
        </a:xfrm>
      </p:grpSpPr>
      <p:sp>
        <p:nvSpPr>
          <p:cNvPr id="21" name="Google Shape;21;p28"/>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8"/>
          <p:cNvSpPr txBox="1"/>
          <p:nvPr>
            <p:ph idx="1" type="body"/>
          </p:nvPr>
        </p:nvSpPr>
        <p:spPr>
          <a:xfrm>
            <a:off x="1818526" y="1825625"/>
            <a:ext cx="9535274"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28"/>
          <p:cNvSpPr/>
          <p:nvPr>
            <p:ph idx="2" type="pic"/>
          </p:nvPr>
        </p:nvSpPr>
        <p:spPr>
          <a:xfrm>
            <a:off x="0" y="0"/>
            <a:ext cx="1366838" cy="6858000"/>
          </a:xfrm>
          <a:prstGeom prst="rect">
            <a:avLst/>
          </a:prstGeom>
          <a:noFill/>
          <a:ln>
            <a:noFill/>
          </a:ln>
        </p:spPr>
      </p:sp>
      <p:pic>
        <p:nvPicPr>
          <p:cNvPr id="24" name="Google Shape;24;p28"/>
          <p:cNvPicPr preferRelativeResize="0"/>
          <p:nvPr/>
        </p:nvPicPr>
        <p:blipFill rotWithShape="1">
          <a:blip r:embed="rId2">
            <a:alphaModFix/>
          </a:blip>
          <a:srcRect b="0" l="0" r="0" t="0"/>
          <a:stretch/>
        </p:blipFill>
        <p:spPr>
          <a:xfrm>
            <a:off x="1" y="-1"/>
            <a:ext cx="1458930" cy="6857999"/>
          </a:xfrm>
          <a:prstGeom prst="rect">
            <a:avLst/>
          </a:prstGeom>
          <a:noFill/>
          <a:ln>
            <a:noFill/>
          </a:ln>
        </p:spPr>
      </p:pic>
      <p:sp>
        <p:nvSpPr>
          <p:cNvPr id="25" name="Google Shape;25;p28"/>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8"/>
          <p:cNvSpPr txBox="1"/>
          <p:nvPr>
            <p:ph idx="12" type="sldNum"/>
          </p:nvPr>
        </p:nvSpPr>
        <p:spPr>
          <a:xfrm>
            <a:off x="8610599" y="6415623"/>
            <a:ext cx="2743200" cy="30585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US"/>
              <a:t>   USDA-NRCS</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7" name="Shape 27"/>
        <p:cNvGrpSpPr/>
        <p:nvPr/>
      </p:nvGrpSpPr>
      <p:grpSpPr>
        <a:xfrm>
          <a:off x="0" y="0"/>
          <a:ext cx="0" cy="0"/>
          <a:chOff x="0" y="0"/>
          <a:chExt cx="0" cy="0"/>
        </a:xfrm>
      </p:grpSpPr>
      <p:sp>
        <p:nvSpPr>
          <p:cNvPr id="28" name="Google Shape;28;p29"/>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9"/>
          <p:cNvSpPr txBox="1"/>
          <p:nvPr>
            <p:ph idx="1" type="body"/>
          </p:nvPr>
        </p:nvSpPr>
        <p:spPr>
          <a:xfrm>
            <a:off x="1818526" y="1825625"/>
            <a:ext cx="9535274"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9"/>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9"/>
          <p:cNvSpPr txBox="1"/>
          <p:nvPr>
            <p:ph idx="12" type="sldNum"/>
          </p:nvPr>
        </p:nvSpPr>
        <p:spPr>
          <a:xfrm>
            <a:off x="8610599" y="6415623"/>
            <a:ext cx="2743200" cy="30585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US"/>
              <a:t>   USDA-NRCS</a:t>
            </a:r>
            <a:endParaRPr/>
          </a:p>
        </p:txBody>
      </p:sp>
      <p:sp>
        <p:nvSpPr>
          <p:cNvPr id="32" name="Google Shape;32;p29"/>
          <p:cNvSpPr/>
          <p:nvPr>
            <p:ph idx="2" type="pic"/>
          </p:nvPr>
        </p:nvSpPr>
        <p:spPr>
          <a:xfrm>
            <a:off x="0" y="0"/>
            <a:ext cx="1366838" cy="6858000"/>
          </a:xfrm>
          <a:prstGeom prst="rect">
            <a:avLst/>
          </a:prstGeom>
          <a:noFill/>
          <a:ln>
            <a:noFill/>
          </a:ln>
        </p:spPr>
      </p:sp>
      <p:pic>
        <p:nvPicPr>
          <p:cNvPr id="33" name="Google Shape;33;p29"/>
          <p:cNvPicPr preferRelativeResize="0"/>
          <p:nvPr/>
        </p:nvPicPr>
        <p:blipFill rotWithShape="1">
          <a:blip r:embed="rId2">
            <a:alphaModFix/>
          </a:blip>
          <a:srcRect b="0" l="0" r="0" t="0"/>
          <a:stretch/>
        </p:blipFill>
        <p:spPr>
          <a:xfrm>
            <a:off x="1" y="-1"/>
            <a:ext cx="1458930" cy="68579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 name="Shape 46"/>
        <p:cNvGrpSpPr/>
        <p:nvPr/>
      </p:nvGrpSpPr>
      <p:grpSpPr>
        <a:xfrm>
          <a:off x="0" y="0"/>
          <a:ext cx="0" cy="0"/>
          <a:chOff x="0" y="0"/>
          <a:chExt cx="0" cy="0"/>
        </a:xfrm>
      </p:grpSpPr>
      <p:sp>
        <p:nvSpPr>
          <p:cNvPr id="47" name="Google Shape;4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0" name="Shape 50"/>
        <p:cNvGrpSpPr/>
        <p:nvPr/>
      </p:nvGrpSpPr>
      <p:grpSpPr>
        <a:xfrm>
          <a:off x="0" y="0"/>
          <a:ext cx="0" cy="0"/>
          <a:chOff x="0" y="0"/>
          <a:chExt cx="0" cy="0"/>
        </a:xfrm>
      </p:grpSpPr>
      <p:sp>
        <p:nvSpPr>
          <p:cNvPr id="51" name="Google Shape;51;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3" name="Google Shape;53;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4" name="Google Shape;5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7" name="Shape 57"/>
        <p:cNvGrpSpPr/>
        <p:nvPr/>
      </p:nvGrpSpPr>
      <p:grpSpPr>
        <a:xfrm>
          <a:off x="0" y="0"/>
          <a:ext cx="0" cy="0"/>
          <a:chOff x="0" y="0"/>
          <a:chExt cx="0" cy="0"/>
        </a:xfrm>
      </p:grpSpPr>
      <p:sp>
        <p:nvSpPr>
          <p:cNvPr id="58" name="Google Shape;58;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6"/>
          <p:cNvSpPr/>
          <p:nvPr>
            <p:ph idx="2" type="pic"/>
          </p:nvPr>
        </p:nvSpPr>
        <p:spPr>
          <a:xfrm>
            <a:off x="5183188" y="987425"/>
            <a:ext cx="6172200" cy="4873625"/>
          </a:xfrm>
          <a:prstGeom prst="rect">
            <a:avLst/>
          </a:prstGeom>
          <a:noFill/>
          <a:ln>
            <a:noFill/>
          </a:ln>
        </p:spPr>
      </p:sp>
      <p:sp>
        <p:nvSpPr>
          <p:cNvPr id="60" name="Google Shape;60;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1" name="Google Shape;6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4" name="Shape 64"/>
        <p:cNvGrpSpPr/>
        <p:nvPr/>
      </p:nvGrpSpPr>
      <p:grpSpPr>
        <a:xfrm>
          <a:off x="0" y="0"/>
          <a:ext cx="0" cy="0"/>
          <a:chOff x="0" y="0"/>
          <a:chExt cx="0" cy="0"/>
        </a:xfrm>
      </p:grpSpPr>
      <p:sp>
        <p:nvSpPr>
          <p:cNvPr id="65" name="Google Shape;65;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youtube.com/watch?v=xXo-9x1bSDU"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windows2universe.org/teacher_resources/withering_crops_activity.html" TargetMode="External"/><Relationship Id="rId4" Type="http://schemas.openxmlformats.org/officeDocument/2006/relationships/hyperlink" Target="https://www.youtube.com/watch?v=cBqr43QbfB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teachingapscience.com/soil-salinization-lab/" TargetMode="External"/><Relationship Id="rId4" Type="http://schemas.openxmlformats.org/officeDocument/2006/relationships/image" Target="../media/image15.jpg"/><Relationship Id="rId5" Type="http://schemas.openxmlformats.org/officeDocument/2006/relationships/image" Target="../media/image22.jpg"/><Relationship Id="rId6"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stroudcenter.org/virtual-learning-resource/runoff-simulation/" TargetMode="Externa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s://www.nextgenscience.org/pe/ms-ls2-3-ecosystems-interactions-energy-and-dynamics" TargetMode="External"/><Relationship Id="rId4" Type="http://schemas.openxmlformats.org/officeDocument/2006/relationships/hyperlink" Target="https://www.nextgenscience.org/pe/ms-ls2-5-ecosystems-interactions-energy-and-dynamics" TargetMode="External"/><Relationship Id="rId5" Type="http://schemas.openxmlformats.org/officeDocument/2006/relationships/hyperlink" Target="https://www.nextgenscience.org/pe/hs-ess2-2-earths-systems" TargetMode="External"/><Relationship Id="rId6" Type="http://schemas.openxmlformats.org/officeDocument/2006/relationships/hyperlink" Target="https://www.nextgenscience.org/pe/hs-ess2-6-earths-systems" TargetMode="External"/><Relationship Id="rId7" Type="http://schemas.openxmlformats.org/officeDocument/2006/relationships/hyperlink" Target="https://www.nextgenscience.org/pe/hs-ess2-7-earths-systems" TargetMode="External"/><Relationship Id="rId8" Type="http://schemas.openxmlformats.org/officeDocument/2006/relationships/hyperlink" Target="https://www.nextgenscience.org/pe/hs-ess3-1-earth-and-human-activity"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serc.carleton.edu/kskl_educator/soil_society/index.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20ddd105656_0_0"/>
          <p:cNvSpPr/>
          <p:nvPr/>
        </p:nvSpPr>
        <p:spPr>
          <a:xfrm>
            <a:off x="0" y="0"/>
            <a:ext cx="12207240" cy="6866573"/>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descr="A logo with text overlay  Description automatically generated" id="81" name="Google Shape;81;g20ddd105656_0_0"/>
          <p:cNvSpPr/>
          <p:nvPr/>
        </p:nvSpPr>
        <p:spPr>
          <a:xfrm>
            <a:off x="483870" y="5463004"/>
            <a:ext cx="2788591" cy="1176437"/>
          </a:xfrm>
          <a:custGeom>
            <a:rect b="b" l="l" r="r" t="t"/>
            <a:pathLst>
              <a:path extrusionOk="0" h="1762452" w="4177665">
                <a:moveTo>
                  <a:pt x="0" y="0"/>
                </a:moveTo>
                <a:lnTo>
                  <a:pt x="4177665" y="0"/>
                </a:lnTo>
                <a:lnTo>
                  <a:pt x="4177665" y="1762452"/>
                </a:lnTo>
                <a:lnTo>
                  <a:pt x="0" y="1762452"/>
                </a:lnTo>
                <a:lnTo>
                  <a:pt x="0" y="0"/>
                </a:lnTo>
                <a:close/>
              </a:path>
            </a:pathLst>
          </a:custGeom>
          <a:blipFill rotWithShape="1">
            <a:blip r:embed="rId4">
              <a:alphaModFix/>
            </a:blip>
            <a:stretch>
              <a:fillRect b="0" l="0" r="0" t="0"/>
            </a:stretch>
          </a:blipFill>
          <a:ln>
            <a:noFill/>
          </a:ln>
        </p:spPr>
      </p:sp>
      <p:sp>
        <p:nvSpPr>
          <p:cNvPr id="82" name="Google Shape;82;g20ddd105656_0_0"/>
          <p:cNvSpPr txBox="1"/>
          <p:nvPr/>
        </p:nvSpPr>
        <p:spPr>
          <a:xfrm>
            <a:off x="710550" y="2706261"/>
            <a:ext cx="10770900" cy="815700"/>
          </a:xfrm>
          <a:prstGeom prst="rect">
            <a:avLst/>
          </a:prstGeom>
          <a:noFill/>
          <a:ln>
            <a:noFill/>
          </a:ln>
        </p:spPr>
        <p:txBody>
          <a:bodyPr anchorCtr="0" anchor="t" bIns="0" lIns="0" spcFirstLastPara="1" rIns="0" wrap="square" tIns="0">
            <a:spAutoFit/>
          </a:bodyPr>
          <a:lstStyle/>
          <a:p>
            <a:pPr indent="0" lvl="0" marL="0" marR="0" rtl="0" algn="ctr">
              <a:lnSpc>
                <a:spcPct val="139997"/>
              </a:lnSpc>
              <a:spcBef>
                <a:spcPts val="0"/>
              </a:spcBef>
              <a:spcAft>
                <a:spcPts val="0"/>
              </a:spcAft>
              <a:buNone/>
            </a:pPr>
            <a:r>
              <a:rPr b="1" i="0" lang="en-US" sz="5300" u="none" cap="none" strike="noStrike">
                <a:solidFill>
                  <a:srgbClr val="FF9900"/>
                </a:solidFill>
                <a:latin typeface="PT Sans"/>
                <a:ea typeface="PT Sans"/>
                <a:cs typeface="PT Sans"/>
                <a:sym typeface="PT Sans"/>
              </a:rPr>
              <a:t>CO</a:t>
            </a:r>
            <a:r>
              <a:rPr b="1" i="0" lang="en-US" sz="5300" u="none" cap="none" strike="noStrike">
                <a:solidFill>
                  <a:srgbClr val="D15D44"/>
                </a:solidFill>
                <a:latin typeface="PT Sans"/>
                <a:ea typeface="PT Sans"/>
                <a:cs typeface="PT Sans"/>
                <a:sym typeface="PT Sans"/>
              </a:rPr>
              <a:t>NO</a:t>
            </a:r>
            <a:r>
              <a:rPr b="1" i="0" lang="en-US" sz="5300" u="none" cap="none" strike="noStrike">
                <a:solidFill>
                  <a:srgbClr val="FF9900"/>
                </a:solidFill>
                <a:latin typeface="PT Sans"/>
                <a:ea typeface="PT Sans"/>
                <a:cs typeface="PT Sans"/>
                <a:sym typeface="PT Sans"/>
              </a:rPr>
              <a:t>CE</a:t>
            </a:r>
            <a:r>
              <a:rPr b="1" i="0" lang="en-US" sz="5300" u="none" cap="none" strike="noStrike">
                <a:solidFill>
                  <a:srgbClr val="B18D43"/>
                </a:solidFill>
                <a:latin typeface="PT Sans"/>
                <a:ea typeface="PT Sans"/>
                <a:cs typeface="PT Sans"/>
                <a:sym typeface="PT Sans"/>
              </a:rPr>
              <a:t> </a:t>
            </a:r>
            <a:r>
              <a:rPr b="1" i="0" lang="en-US" sz="5300" u="none" cap="none" strike="noStrike">
                <a:solidFill>
                  <a:srgbClr val="FF9900"/>
                </a:solidFill>
                <a:latin typeface="PT Sans"/>
                <a:ea typeface="PT Sans"/>
                <a:cs typeface="PT Sans"/>
                <a:sym typeface="PT Sans"/>
              </a:rPr>
              <a:t>EL</a:t>
            </a:r>
            <a:r>
              <a:rPr b="1" i="0" lang="en-US" sz="5300" u="none" cap="none" strike="noStrike">
                <a:solidFill>
                  <a:srgbClr val="B18D43"/>
                </a:solidFill>
                <a:latin typeface="PT Sans"/>
                <a:ea typeface="PT Sans"/>
                <a:cs typeface="PT Sans"/>
                <a:sym typeface="PT Sans"/>
              </a:rPr>
              <a:t> </a:t>
            </a:r>
            <a:r>
              <a:rPr b="1" i="0" lang="en-US" sz="5300" u="none" cap="none" strike="noStrike">
                <a:solidFill>
                  <a:srgbClr val="D15D44"/>
                </a:solidFill>
                <a:latin typeface="PT Sans"/>
                <a:ea typeface="PT Sans"/>
                <a:cs typeface="PT Sans"/>
                <a:sym typeface="PT Sans"/>
              </a:rPr>
              <a:t>SUELO,</a:t>
            </a:r>
            <a:r>
              <a:rPr b="1" i="0" lang="en-US" sz="5300" u="none" cap="none" strike="noStrike">
                <a:solidFill>
                  <a:srgbClr val="B18D43"/>
                </a:solidFill>
                <a:latin typeface="PT Sans"/>
                <a:ea typeface="PT Sans"/>
                <a:cs typeface="PT Sans"/>
                <a:sym typeface="PT Sans"/>
              </a:rPr>
              <a:t> </a:t>
            </a:r>
            <a:r>
              <a:rPr b="1" i="0" lang="en-US" sz="5300" u="none" cap="none" strike="noStrike">
                <a:solidFill>
                  <a:srgbClr val="BDD860"/>
                </a:solidFill>
                <a:latin typeface="PT Sans"/>
                <a:ea typeface="PT Sans"/>
                <a:cs typeface="PT Sans"/>
                <a:sym typeface="PT Sans"/>
              </a:rPr>
              <a:t>CO</a:t>
            </a:r>
            <a:r>
              <a:rPr b="1" i="0" lang="en-US" sz="5300" u="none" cap="none" strike="noStrike">
                <a:solidFill>
                  <a:srgbClr val="6AB25B"/>
                </a:solidFill>
                <a:latin typeface="PT Sans"/>
                <a:ea typeface="PT Sans"/>
                <a:cs typeface="PT Sans"/>
                <a:sym typeface="PT Sans"/>
              </a:rPr>
              <a:t>NO</a:t>
            </a:r>
            <a:r>
              <a:rPr b="1" i="0" lang="en-US" sz="5300" u="none" cap="none" strike="noStrike">
                <a:solidFill>
                  <a:srgbClr val="BDD860"/>
                </a:solidFill>
                <a:latin typeface="PT Sans"/>
                <a:ea typeface="PT Sans"/>
                <a:cs typeface="PT Sans"/>
                <a:sym typeface="PT Sans"/>
              </a:rPr>
              <a:t>CE</a:t>
            </a:r>
            <a:r>
              <a:rPr b="1" i="0" lang="en-US" sz="5300" u="none" cap="none" strike="noStrike">
                <a:solidFill>
                  <a:srgbClr val="B18D43"/>
                </a:solidFill>
                <a:latin typeface="PT Sans"/>
                <a:ea typeface="PT Sans"/>
                <a:cs typeface="PT Sans"/>
                <a:sym typeface="PT Sans"/>
              </a:rPr>
              <a:t> </a:t>
            </a:r>
            <a:r>
              <a:rPr b="1" i="0" lang="en-US" sz="5300" u="none" cap="none" strike="noStrike">
                <a:solidFill>
                  <a:srgbClr val="BDD860"/>
                </a:solidFill>
                <a:latin typeface="PT Sans"/>
                <a:ea typeface="PT Sans"/>
                <a:cs typeface="PT Sans"/>
                <a:sym typeface="PT Sans"/>
              </a:rPr>
              <a:t>LA</a:t>
            </a:r>
            <a:r>
              <a:rPr b="1" i="0" lang="en-US" sz="5300" u="none" cap="none" strike="noStrike">
                <a:solidFill>
                  <a:srgbClr val="B18D43"/>
                </a:solidFill>
                <a:latin typeface="PT Sans"/>
                <a:ea typeface="PT Sans"/>
                <a:cs typeface="PT Sans"/>
                <a:sym typeface="PT Sans"/>
              </a:rPr>
              <a:t> </a:t>
            </a:r>
            <a:r>
              <a:rPr b="1" i="0" lang="en-US" sz="5300" u="none" cap="none" strike="noStrike">
                <a:solidFill>
                  <a:srgbClr val="6AB25B"/>
                </a:solidFill>
                <a:latin typeface="PT Sans"/>
                <a:ea typeface="PT Sans"/>
                <a:cs typeface="PT Sans"/>
                <a:sym typeface="PT Sans"/>
              </a:rPr>
              <a:t>VIDA</a:t>
            </a:r>
            <a:endParaRPr sz="1300"/>
          </a:p>
        </p:txBody>
      </p:sp>
      <p:sp>
        <p:nvSpPr>
          <p:cNvPr id="83" name="Google Shape;83;g20ddd105656_0_0"/>
          <p:cNvSpPr txBox="1"/>
          <p:nvPr>
            <p:ph idx="4294967295" type="subTitle"/>
          </p:nvPr>
        </p:nvSpPr>
        <p:spPr>
          <a:xfrm>
            <a:off x="1524000" y="3708363"/>
            <a:ext cx="9144000" cy="7599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2800"/>
              <a:buFont typeface="Arial"/>
              <a:buNone/>
            </a:pPr>
            <a:r>
              <a:rPr b="1" lang="en-US" sz="3200">
                <a:solidFill>
                  <a:srgbClr val="065B84"/>
                </a:solidFill>
              </a:rPr>
              <a:t>Módulo 4: Suelos y Cambio Climático</a:t>
            </a:r>
            <a:endParaRPr b="1" sz="2395">
              <a:solidFill>
                <a:srgbClr val="065B84"/>
              </a:solidFill>
            </a:endParaRPr>
          </a:p>
        </p:txBody>
      </p:sp>
      <p:pic>
        <p:nvPicPr>
          <p:cNvPr id="84" name="Google Shape;84;g20ddd105656_0_0"/>
          <p:cNvPicPr preferRelativeResize="0"/>
          <p:nvPr/>
        </p:nvPicPr>
        <p:blipFill rotWithShape="1">
          <a:blip r:embed="rId5">
            <a:alphaModFix/>
          </a:blip>
          <a:srcRect b="0" l="0" r="0" t="0"/>
          <a:stretch/>
        </p:blipFill>
        <p:spPr>
          <a:xfrm>
            <a:off x="9155429" y="5833009"/>
            <a:ext cx="2886075" cy="83544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9"/>
          <p:cNvPicPr preferRelativeResize="0"/>
          <p:nvPr/>
        </p:nvPicPr>
        <p:blipFill rotWithShape="1">
          <a:blip r:embed="rId3">
            <a:alphaModFix/>
          </a:blip>
          <a:srcRect b="0" l="0" r="0" t="0"/>
          <a:stretch/>
        </p:blipFill>
        <p:spPr>
          <a:xfrm>
            <a:off x="1059150" y="716151"/>
            <a:ext cx="12192001" cy="658847"/>
          </a:xfrm>
          <a:prstGeom prst="rect">
            <a:avLst/>
          </a:prstGeom>
          <a:noFill/>
          <a:ln>
            <a:noFill/>
          </a:ln>
        </p:spPr>
      </p:pic>
      <p:sp>
        <p:nvSpPr>
          <p:cNvPr id="166" name="Google Shape;166;p9"/>
          <p:cNvSpPr txBox="1"/>
          <p:nvPr>
            <p:ph type="title"/>
          </p:nvPr>
        </p:nvSpPr>
        <p:spPr>
          <a:xfrm>
            <a:off x="1666834" y="8787"/>
            <a:ext cx="9534525" cy="1325563"/>
          </a:xfrm>
          <a:prstGeom prst="rect">
            <a:avLst/>
          </a:prstGeom>
          <a:noFill/>
          <a:ln>
            <a:noFill/>
          </a:ln>
        </p:spPr>
        <p:txBody>
          <a:bodyPr anchorCtr="0" anchor="ctr" bIns="60925" lIns="121900" spcFirstLastPara="1" rIns="121900" wrap="square" tIns="60925">
            <a:noAutofit/>
          </a:bodyPr>
          <a:lstStyle/>
          <a:p>
            <a:pPr indent="0" lvl="0" marL="0" rtl="0" algn="ctr">
              <a:spcBef>
                <a:spcPts val="0"/>
              </a:spcBef>
              <a:spcAft>
                <a:spcPts val="0"/>
              </a:spcAft>
              <a:buClr>
                <a:schemeClr val="dk1"/>
              </a:buClr>
              <a:buSzPts val="1300"/>
              <a:buFont typeface="Arial"/>
              <a:buNone/>
            </a:pPr>
            <a:r>
              <a:rPr b="1" lang="en-US" sz="4700">
                <a:solidFill>
                  <a:srgbClr val="1E4E79"/>
                </a:solidFill>
              </a:rPr>
              <a:t>C</a:t>
            </a:r>
            <a:r>
              <a:rPr b="1" lang="en-US" sz="4700">
                <a:solidFill>
                  <a:srgbClr val="1E4E79"/>
                </a:solidFill>
              </a:rPr>
              <a:t>arbono del Suelo: una Analogía de Cuenta Bancaria</a:t>
            </a:r>
            <a:endParaRPr b="1" i="1" sz="4700">
              <a:solidFill>
                <a:srgbClr val="1E4E79"/>
              </a:solidFill>
            </a:endParaRPr>
          </a:p>
        </p:txBody>
      </p:sp>
      <p:sp>
        <p:nvSpPr>
          <p:cNvPr id="167" name="Google Shape;167;p9"/>
          <p:cNvSpPr txBox="1"/>
          <p:nvPr/>
        </p:nvSpPr>
        <p:spPr>
          <a:xfrm>
            <a:off x="1818526" y="1334350"/>
            <a:ext cx="5044094" cy="686464"/>
          </a:xfrm>
          <a:prstGeom prst="rect">
            <a:avLst/>
          </a:prstGeom>
          <a:solidFill>
            <a:schemeClr val="lt1"/>
          </a:solidFill>
          <a:ln cap="flat" cmpd="sng" w="9525">
            <a:solidFill>
              <a:srgbClr val="000000"/>
            </a:solidFill>
            <a:prstDash val="solid"/>
            <a:round/>
            <a:headEnd len="sm" w="sm" type="none"/>
            <a:tailEnd len="sm" w="sm" type="none"/>
          </a:ln>
        </p:spPr>
        <p:txBody>
          <a:bodyPr anchorCtr="0" anchor="b" bIns="60925" lIns="121900" spcFirstLastPara="1" rIns="121900" wrap="square" tIns="60925">
            <a:normAutofit/>
          </a:bodyPr>
          <a:lstStyle/>
          <a:p>
            <a:pPr indent="0" lvl="0" marL="0" marR="0" rtl="0" algn="l">
              <a:lnSpc>
                <a:spcPct val="90000"/>
              </a:lnSpc>
              <a:spcBef>
                <a:spcPts val="600"/>
              </a:spcBef>
              <a:spcAft>
                <a:spcPts val="0"/>
              </a:spcAft>
              <a:buClr>
                <a:schemeClr val="dk1"/>
              </a:buClr>
              <a:buSzPts val="1946"/>
              <a:buFont typeface="Arial"/>
              <a:buNone/>
            </a:pPr>
            <a:r>
              <a:rPr b="1" i="1" lang="en-US" sz="2550">
                <a:solidFill>
                  <a:schemeClr val="dk1"/>
                </a:solidFill>
                <a:latin typeface="Calibri"/>
                <a:ea typeface="Calibri"/>
                <a:cs typeface="Calibri"/>
                <a:sym typeface="Calibri"/>
              </a:rPr>
              <a:t>Ciclaje Lento (cuenta de ahorros)</a:t>
            </a:r>
            <a:endParaRPr b="1" i="1" sz="2550">
              <a:solidFill>
                <a:schemeClr val="dk1"/>
              </a:solidFill>
              <a:latin typeface="Calibri"/>
              <a:ea typeface="Calibri"/>
              <a:cs typeface="Calibri"/>
              <a:sym typeface="Calibri"/>
            </a:endParaRPr>
          </a:p>
        </p:txBody>
      </p:sp>
      <p:sp>
        <p:nvSpPr>
          <p:cNvPr id="168" name="Google Shape;168;p9"/>
          <p:cNvSpPr txBox="1"/>
          <p:nvPr/>
        </p:nvSpPr>
        <p:spPr>
          <a:xfrm>
            <a:off x="1810900" y="2082347"/>
            <a:ext cx="5051700" cy="424620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60925" lIns="121900" spcFirstLastPara="1" rIns="121900" wrap="square" tIns="60925">
            <a:noAutofit/>
          </a:bodyPr>
          <a:lstStyle/>
          <a:p>
            <a:pPr indent="-495300" lvl="0" marL="609600" marR="0" rtl="0" algn="l">
              <a:lnSpc>
                <a:spcPct val="100000"/>
              </a:lnSpc>
              <a:spcBef>
                <a:spcPts val="0"/>
              </a:spcBef>
              <a:spcAft>
                <a:spcPts val="0"/>
              </a:spcAft>
              <a:buClr>
                <a:srgbClr val="000000"/>
              </a:buClr>
              <a:buSzPts val="3000"/>
              <a:buFont typeface="Calibri"/>
              <a:buChar char="•"/>
            </a:pPr>
            <a:r>
              <a:rPr lang="en-US" sz="2800">
                <a:latin typeface="Calibri"/>
                <a:ea typeface="Calibri"/>
                <a:cs typeface="Calibri"/>
                <a:sym typeface="Calibri"/>
              </a:rPr>
              <a:t>Carbono asociado a minerales en agregados de suelo o unido químicamente a las superficies de minerales reactivos del suelo</a:t>
            </a:r>
            <a:endParaRPr sz="2800">
              <a:latin typeface="Calibri"/>
              <a:ea typeface="Calibri"/>
              <a:cs typeface="Calibri"/>
              <a:sym typeface="Calibri"/>
            </a:endParaRPr>
          </a:p>
          <a:p>
            <a:pPr indent="-495300" lvl="0" marL="609600" marR="0" rtl="0" algn="l">
              <a:lnSpc>
                <a:spcPct val="100000"/>
              </a:lnSpc>
              <a:spcBef>
                <a:spcPts val="0"/>
              </a:spcBef>
              <a:spcAft>
                <a:spcPts val="0"/>
              </a:spcAft>
              <a:buClr>
                <a:srgbClr val="000000"/>
              </a:buClr>
              <a:buSzPts val="3000"/>
              <a:buFont typeface="Calibri"/>
              <a:buChar char="•"/>
            </a:pPr>
            <a:r>
              <a:rPr lang="en-US" sz="2800">
                <a:latin typeface="Calibri"/>
                <a:ea typeface="Calibri"/>
                <a:cs typeface="Calibri"/>
                <a:sym typeface="Calibri"/>
              </a:rPr>
              <a:t>restringe la descomposición, lo que permite que persista en los suelos durante largas escalas de tiempo</a:t>
            </a:r>
            <a:endParaRPr sz="2800">
              <a:latin typeface="Calibri"/>
              <a:ea typeface="Calibri"/>
              <a:cs typeface="Calibri"/>
              <a:sym typeface="Calibri"/>
            </a:endParaRPr>
          </a:p>
        </p:txBody>
      </p:sp>
      <p:sp>
        <p:nvSpPr>
          <p:cNvPr id="169" name="Google Shape;169;p9"/>
          <p:cNvSpPr txBox="1"/>
          <p:nvPr/>
        </p:nvSpPr>
        <p:spPr>
          <a:xfrm>
            <a:off x="7041823" y="1334350"/>
            <a:ext cx="4918912" cy="686464"/>
          </a:xfrm>
          <a:prstGeom prst="rect">
            <a:avLst/>
          </a:prstGeom>
          <a:solidFill>
            <a:schemeClr val="lt1"/>
          </a:solidFill>
          <a:ln cap="flat" cmpd="sng" w="9525">
            <a:solidFill>
              <a:srgbClr val="000000"/>
            </a:solidFill>
            <a:prstDash val="solid"/>
            <a:round/>
            <a:headEnd len="sm" w="sm" type="none"/>
            <a:tailEnd len="sm" w="sm" type="none"/>
          </a:ln>
        </p:spPr>
        <p:txBody>
          <a:bodyPr anchorCtr="0" anchor="b" bIns="60925" lIns="121900" spcFirstLastPara="1" rIns="121900" wrap="square" tIns="60925">
            <a:normAutofit fontScale="85000"/>
          </a:bodyPr>
          <a:lstStyle/>
          <a:p>
            <a:pPr indent="0" lvl="0" marL="0" marR="0" rtl="0" algn="l">
              <a:lnSpc>
                <a:spcPct val="100000"/>
              </a:lnSpc>
              <a:spcBef>
                <a:spcPts val="600"/>
              </a:spcBef>
              <a:spcAft>
                <a:spcPts val="0"/>
              </a:spcAft>
              <a:buNone/>
            </a:pPr>
            <a:r>
              <a:rPr b="1" i="1" lang="en-US" sz="3000">
                <a:latin typeface="Calibri"/>
                <a:ea typeface="Calibri"/>
                <a:cs typeface="Calibri"/>
                <a:sym typeface="Calibri"/>
              </a:rPr>
              <a:t>Ciclaje Rápido (cuenta corriente)</a:t>
            </a:r>
            <a:endParaRPr i="1"/>
          </a:p>
        </p:txBody>
      </p:sp>
      <p:sp>
        <p:nvSpPr>
          <p:cNvPr id="170" name="Google Shape;170;p9"/>
          <p:cNvSpPr txBox="1"/>
          <p:nvPr/>
        </p:nvSpPr>
        <p:spPr>
          <a:xfrm>
            <a:off x="7041825" y="2082346"/>
            <a:ext cx="4918800" cy="424620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60925" lIns="121900" spcFirstLastPara="1" rIns="121900" wrap="square" tIns="60925">
            <a:noAutofit/>
          </a:bodyPr>
          <a:lstStyle/>
          <a:p>
            <a:pPr indent="-495300" lvl="0" marL="609600" marR="0" rtl="0" algn="l">
              <a:lnSpc>
                <a:spcPct val="100000"/>
              </a:lnSpc>
              <a:spcBef>
                <a:spcPts val="0"/>
              </a:spcBef>
              <a:spcAft>
                <a:spcPts val="0"/>
              </a:spcAft>
              <a:buClr>
                <a:srgbClr val="000000"/>
              </a:buClr>
              <a:buSzPts val="3000"/>
              <a:buFont typeface="Calibri"/>
              <a:buChar char="•"/>
            </a:pPr>
            <a:r>
              <a:rPr lang="en-US" sz="2800">
                <a:latin typeface="Calibri"/>
                <a:ea typeface="Calibri"/>
                <a:cs typeface="Calibri"/>
                <a:sym typeface="Calibri"/>
              </a:rPr>
              <a:t>Fácilmente degradable y fácilmente transportado.</a:t>
            </a:r>
            <a:endParaRPr sz="2800">
              <a:latin typeface="Calibri"/>
              <a:ea typeface="Calibri"/>
              <a:cs typeface="Calibri"/>
              <a:sym typeface="Calibri"/>
            </a:endParaRPr>
          </a:p>
          <a:p>
            <a:pPr indent="-495300" lvl="0" marL="609600" marR="0" rtl="0" algn="l">
              <a:lnSpc>
                <a:spcPct val="100000"/>
              </a:lnSpc>
              <a:spcBef>
                <a:spcPts val="0"/>
              </a:spcBef>
              <a:spcAft>
                <a:spcPts val="0"/>
              </a:spcAft>
              <a:buClr>
                <a:srgbClr val="000000"/>
              </a:buClr>
              <a:buSzPts val="3000"/>
              <a:buFont typeface="Calibri"/>
              <a:buChar char="•"/>
            </a:pPr>
            <a:r>
              <a:rPr lang="en-US" sz="2800">
                <a:latin typeface="Calibri"/>
                <a:ea typeface="Calibri"/>
                <a:cs typeface="Calibri"/>
                <a:sym typeface="Calibri"/>
              </a:rPr>
              <a:t>Crítico para el mantenimiento de la vida en el suelo ya que la descomposición es el principal mecanismo que recicla nutrientes para los organismos del suelo.</a:t>
            </a:r>
            <a:endParaRPr sz="2800">
              <a:latin typeface="Calibri"/>
              <a:ea typeface="Calibri"/>
              <a:cs typeface="Calibri"/>
              <a:sym typeface="Calibri"/>
            </a:endParaRPr>
          </a:p>
        </p:txBody>
      </p:sp>
      <p:pic>
        <p:nvPicPr>
          <p:cNvPr id="171" name="Google Shape;171;p9"/>
          <p:cNvPicPr preferRelativeResize="0"/>
          <p:nvPr/>
        </p:nvPicPr>
        <p:blipFill rotWithShape="1">
          <a:blip r:embed="rId4">
            <a:alphaModFix/>
          </a:blip>
          <a:srcRect b="0" l="0" r="0" t="0"/>
          <a:stretch/>
        </p:blipFill>
        <p:spPr>
          <a:xfrm>
            <a:off x="10888623" y="5724354"/>
            <a:ext cx="872246" cy="868175"/>
          </a:xfrm>
          <a:prstGeom prst="rect">
            <a:avLst/>
          </a:prstGeom>
          <a:noFill/>
          <a:ln>
            <a:noFill/>
          </a:ln>
        </p:spPr>
      </p:pic>
      <p:sp>
        <p:nvSpPr>
          <p:cNvPr id="172" name="Google Shape;172;p9"/>
          <p:cNvSpPr txBox="1"/>
          <p:nvPr>
            <p:ph idx="10" type="dt"/>
          </p:nvPr>
        </p:nvSpPr>
        <p:spPr>
          <a:xfrm>
            <a:off x="1641762" y="6328641"/>
            <a:ext cx="5885873"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10"/>
          <p:cNvPicPr preferRelativeResize="0"/>
          <p:nvPr/>
        </p:nvPicPr>
        <p:blipFill rotWithShape="1">
          <a:blip r:embed="rId3">
            <a:alphaModFix/>
          </a:blip>
          <a:srcRect b="0" l="0" r="0" t="0"/>
          <a:stretch/>
        </p:blipFill>
        <p:spPr>
          <a:xfrm>
            <a:off x="1059150" y="716151"/>
            <a:ext cx="12192001" cy="658847"/>
          </a:xfrm>
          <a:prstGeom prst="rect">
            <a:avLst/>
          </a:prstGeom>
          <a:noFill/>
          <a:ln>
            <a:noFill/>
          </a:ln>
        </p:spPr>
      </p:pic>
      <p:sp>
        <p:nvSpPr>
          <p:cNvPr id="179" name="Google Shape;179;p10"/>
          <p:cNvSpPr txBox="1"/>
          <p:nvPr>
            <p:ph type="title"/>
          </p:nvPr>
        </p:nvSpPr>
        <p:spPr>
          <a:xfrm>
            <a:off x="1666834" y="8787"/>
            <a:ext cx="9534525" cy="1325563"/>
          </a:xfrm>
          <a:prstGeom prst="rect">
            <a:avLst/>
          </a:prstGeom>
          <a:noFill/>
          <a:ln>
            <a:noFill/>
          </a:ln>
        </p:spPr>
        <p:txBody>
          <a:bodyPr anchorCtr="0" anchor="ctr" bIns="60925" lIns="121900" spcFirstLastPara="1" rIns="121900" wrap="square" tIns="60925">
            <a:noAutofit/>
          </a:bodyPr>
          <a:lstStyle/>
          <a:p>
            <a:pPr indent="0" lvl="0" marL="0" rtl="0" algn="ctr">
              <a:lnSpc>
                <a:spcPct val="90000"/>
              </a:lnSpc>
              <a:spcBef>
                <a:spcPts val="0"/>
              </a:spcBef>
              <a:spcAft>
                <a:spcPts val="0"/>
              </a:spcAft>
              <a:buSzPts val="1300"/>
              <a:buNone/>
            </a:pPr>
            <a:r>
              <a:rPr b="1" lang="en-US" sz="4700">
                <a:solidFill>
                  <a:srgbClr val="1E4E79"/>
                </a:solidFill>
              </a:rPr>
              <a:t>Carbono del Suelo: una Analogía de Cuenta Bancaria</a:t>
            </a:r>
            <a:endParaRPr b="1" i="1" sz="4700">
              <a:solidFill>
                <a:srgbClr val="1E4E79"/>
              </a:solidFill>
            </a:endParaRPr>
          </a:p>
        </p:txBody>
      </p:sp>
      <p:sp>
        <p:nvSpPr>
          <p:cNvPr id="180" name="Google Shape;180;p10"/>
          <p:cNvSpPr txBox="1"/>
          <p:nvPr>
            <p:ph idx="1" type="body"/>
          </p:nvPr>
        </p:nvSpPr>
        <p:spPr>
          <a:xfrm>
            <a:off x="2047125" y="1825625"/>
            <a:ext cx="9535200" cy="3328200"/>
          </a:xfrm>
          <a:prstGeom prst="rect">
            <a:avLst/>
          </a:prstGeom>
          <a:solidFill>
            <a:schemeClr val="lt1"/>
          </a:solidFill>
          <a:ln>
            <a:noFill/>
          </a:ln>
        </p:spPr>
        <p:txBody>
          <a:bodyPr anchorCtr="0" anchor="t" bIns="45700" lIns="91425" spcFirstLastPara="1" rIns="91425" wrap="square" tIns="45700">
            <a:normAutofit lnSpcReduction="20000"/>
          </a:bodyPr>
          <a:lstStyle/>
          <a:p>
            <a:pPr indent="-325755" lvl="0" marL="457200" rtl="0" algn="l">
              <a:lnSpc>
                <a:spcPct val="90000"/>
              </a:lnSpc>
              <a:spcBef>
                <a:spcPts val="0"/>
              </a:spcBef>
              <a:spcAft>
                <a:spcPts val="0"/>
              </a:spcAft>
              <a:buClr>
                <a:schemeClr val="dk1"/>
              </a:buClr>
              <a:buSzPts val="1575"/>
              <a:buChar char="•"/>
            </a:pPr>
            <a:r>
              <a:rPr lang="en-US"/>
              <a:t>Siempre habrá "retiros" ya que la descomposición es necesaria para el ciclo de nutrientes.</a:t>
            </a:r>
            <a:endParaRPr/>
          </a:p>
          <a:p>
            <a:pPr indent="0" lvl="0" marL="457200" rtl="0" algn="l">
              <a:lnSpc>
                <a:spcPct val="90000"/>
              </a:lnSpc>
              <a:spcBef>
                <a:spcPts val="0"/>
              </a:spcBef>
              <a:spcAft>
                <a:spcPts val="0"/>
              </a:spcAft>
              <a:buNone/>
            </a:pPr>
            <a:r>
              <a:t/>
            </a:r>
            <a:endParaRPr/>
          </a:p>
          <a:p>
            <a:pPr indent="-325755" lvl="0" marL="457200" rtl="0" algn="l">
              <a:lnSpc>
                <a:spcPct val="90000"/>
              </a:lnSpc>
              <a:spcBef>
                <a:spcPts val="0"/>
              </a:spcBef>
              <a:spcAft>
                <a:spcPts val="0"/>
              </a:spcAft>
              <a:buClr>
                <a:schemeClr val="dk1"/>
              </a:buClr>
              <a:buSzPts val="1575"/>
              <a:buChar char="•"/>
            </a:pPr>
            <a:r>
              <a:rPr lang="en-US"/>
              <a:t>¿Cuáles son nuestras oportunidades de "inversión"? - Prácticas de manejo del suelo "inteligentes para el clima".</a:t>
            </a:r>
            <a:endParaRPr/>
          </a:p>
          <a:p>
            <a:pPr indent="0" lvl="0" marL="457200" rtl="0" algn="l">
              <a:lnSpc>
                <a:spcPct val="90000"/>
              </a:lnSpc>
              <a:spcBef>
                <a:spcPts val="0"/>
              </a:spcBef>
              <a:spcAft>
                <a:spcPts val="0"/>
              </a:spcAft>
              <a:buNone/>
            </a:pPr>
            <a:r>
              <a:t/>
            </a:r>
            <a:endParaRPr/>
          </a:p>
          <a:p>
            <a:pPr indent="-325755" lvl="0" marL="457200" rtl="0" algn="l">
              <a:lnSpc>
                <a:spcPct val="90000"/>
              </a:lnSpc>
              <a:spcBef>
                <a:spcPts val="0"/>
              </a:spcBef>
              <a:spcAft>
                <a:spcPts val="0"/>
              </a:spcAft>
              <a:buClr>
                <a:schemeClr val="dk1"/>
              </a:buClr>
              <a:buSzPts val="1575"/>
              <a:buChar char="•"/>
            </a:pPr>
            <a:r>
              <a:rPr lang="en-US"/>
              <a:t>El esfuerzo 4 por 1000: Aumentar el carbono orgánico del suelo en un 0.4% anualmente = compensa un tercio de las emisiones globales de combustibles fósiles.</a:t>
            </a:r>
            <a:endParaRPr/>
          </a:p>
          <a:p>
            <a:pPr indent="0" lvl="0" marL="0" rtl="0" algn="l">
              <a:lnSpc>
                <a:spcPct val="90000"/>
              </a:lnSpc>
              <a:spcBef>
                <a:spcPts val="1000"/>
              </a:spcBef>
              <a:spcAft>
                <a:spcPts val="0"/>
              </a:spcAft>
              <a:buClr>
                <a:schemeClr val="dk1"/>
              </a:buClr>
              <a:buSzPts val="2450"/>
              <a:buNone/>
            </a:pPr>
            <a:r>
              <a:t/>
            </a:r>
            <a:endParaRPr/>
          </a:p>
        </p:txBody>
      </p:sp>
      <p:pic>
        <p:nvPicPr>
          <p:cNvPr id="181" name="Google Shape;181;p10"/>
          <p:cNvPicPr preferRelativeResize="0"/>
          <p:nvPr/>
        </p:nvPicPr>
        <p:blipFill rotWithShape="1">
          <a:blip r:embed="rId4">
            <a:alphaModFix/>
          </a:blip>
          <a:srcRect b="0" l="0" r="0" t="0"/>
          <a:stretch/>
        </p:blipFill>
        <p:spPr>
          <a:xfrm>
            <a:off x="10535719" y="4984077"/>
            <a:ext cx="1521097" cy="1514008"/>
          </a:xfrm>
          <a:prstGeom prst="rect">
            <a:avLst/>
          </a:prstGeom>
          <a:noFill/>
          <a:ln>
            <a:noFill/>
          </a:ln>
        </p:spPr>
      </p:pic>
      <p:sp>
        <p:nvSpPr>
          <p:cNvPr id="182" name="Google Shape;182;p10"/>
          <p:cNvSpPr txBox="1"/>
          <p:nvPr>
            <p:ph idx="10" type="dt"/>
          </p:nvPr>
        </p:nvSpPr>
        <p:spPr>
          <a:xfrm>
            <a:off x="1641762" y="6328641"/>
            <a:ext cx="5885873"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11"/>
          <p:cNvPicPr preferRelativeResize="0"/>
          <p:nvPr/>
        </p:nvPicPr>
        <p:blipFill rotWithShape="1">
          <a:blip r:embed="rId3">
            <a:alphaModFix/>
          </a:blip>
          <a:srcRect b="0" l="0" r="0" t="0"/>
          <a:stretch/>
        </p:blipFill>
        <p:spPr>
          <a:xfrm>
            <a:off x="1059150" y="716151"/>
            <a:ext cx="12192001" cy="658847"/>
          </a:xfrm>
          <a:prstGeom prst="rect">
            <a:avLst/>
          </a:prstGeom>
          <a:noFill/>
          <a:ln>
            <a:noFill/>
          </a:ln>
        </p:spPr>
      </p:pic>
      <p:sp>
        <p:nvSpPr>
          <p:cNvPr id="189" name="Google Shape;189;p11"/>
          <p:cNvSpPr txBox="1"/>
          <p:nvPr>
            <p:ph type="title"/>
          </p:nvPr>
        </p:nvSpPr>
        <p:spPr>
          <a:xfrm>
            <a:off x="1666834" y="8787"/>
            <a:ext cx="9534525" cy="1325563"/>
          </a:xfrm>
          <a:prstGeom prst="rect">
            <a:avLst/>
          </a:prstGeom>
          <a:noFill/>
          <a:ln>
            <a:noFill/>
          </a:ln>
        </p:spPr>
        <p:txBody>
          <a:bodyPr anchorCtr="0" anchor="ctr" bIns="60925" lIns="121900" spcFirstLastPara="1" rIns="121900" wrap="square" tIns="60925">
            <a:noAutofit/>
          </a:bodyPr>
          <a:lstStyle/>
          <a:p>
            <a:pPr indent="0" lvl="0" marL="0" rtl="0" algn="ctr">
              <a:spcBef>
                <a:spcPts val="0"/>
              </a:spcBef>
              <a:spcAft>
                <a:spcPts val="0"/>
              </a:spcAft>
              <a:buClr>
                <a:schemeClr val="dk1"/>
              </a:buClr>
              <a:buSzPts val="1300"/>
              <a:buFont typeface="Arial"/>
              <a:buNone/>
            </a:pPr>
            <a:r>
              <a:rPr b="1" lang="en-US" sz="4700">
                <a:solidFill>
                  <a:srgbClr val="1E4E79"/>
                </a:solidFill>
              </a:rPr>
              <a:t>Carbono del Suelo: una Analogía de Cuenta Bancaria</a:t>
            </a:r>
            <a:endParaRPr b="1" i="1" sz="4700">
              <a:solidFill>
                <a:srgbClr val="1E4E79"/>
              </a:solidFill>
            </a:endParaRPr>
          </a:p>
        </p:txBody>
      </p:sp>
      <p:pic>
        <p:nvPicPr>
          <p:cNvPr id="190" name="Google Shape;190;p11"/>
          <p:cNvPicPr preferRelativeResize="0"/>
          <p:nvPr/>
        </p:nvPicPr>
        <p:blipFill rotWithShape="1">
          <a:blip r:embed="rId4">
            <a:alphaModFix/>
          </a:blip>
          <a:srcRect b="0" l="0" r="0" t="0"/>
          <a:stretch/>
        </p:blipFill>
        <p:spPr>
          <a:xfrm>
            <a:off x="10337756" y="5179733"/>
            <a:ext cx="1521097" cy="1514008"/>
          </a:xfrm>
          <a:prstGeom prst="rect">
            <a:avLst/>
          </a:prstGeom>
          <a:noFill/>
          <a:ln>
            <a:noFill/>
          </a:ln>
        </p:spPr>
      </p:pic>
      <p:sp>
        <p:nvSpPr>
          <p:cNvPr id="191" name="Google Shape;191;p11"/>
          <p:cNvSpPr txBox="1"/>
          <p:nvPr>
            <p:ph idx="10" type="dt"/>
          </p:nvPr>
        </p:nvSpPr>
        <p:spPr>
          <a:xfrm>
            <a:off x="1641762" y="6328641"/>
            <a:ext cx="5885873"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pic>
        <p:nvPicPr>
          <p:cNvPr id="192" name="Google Shape;192;p11"/>
          <p:cNvPicPr preferRelativeResize="0"/>
          <p:nvPr/>
        </p:nvPicPr>
        <p:blipFill rotWithShape="1">
          <a:blip r:embed="rId5">
            <a:alphaModFix/>
          </a:blip>
          <a:srcRect b="23701" l="18085" r="18257" t="25763"/>
          <a:stretch/>
        </p:blipFill>
        <p:spPr>
          <a:xfrm>
            <a:off x="1979575" y="1943300"/>
            <a:ext cx="9594902" cy="32364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3"/>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t/>
            </a:r>
            <a:endParaRPr b="1">
              <a:solidFill>
                <a:srgbClr val="1E4E79"/>
              </a:solidFill>
            </a:endParaRPr>
          </a:p>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Reducción del Carbono del Suelo</a:t>
            </a:r>
            <a:endParaRPr b="1">
              <a:solidFill>
                <a:srgbClr val="1E4E79"/>
              </a:solidFill>
            </a:endParaRPr>
          </a:p>
        </p:txBody>
      </p:sp>
      <p:pic>
        <p:nvPicPr>
          <p:cNvPr id="199" name="Google Shape;199;p13">
            <a:hlinkClick r:id="rId3"/>
          </p:cNvPr>
          <p:cNvPicPr preferRelativeResize="0"/>
          <p:nvPr/>
        </p:nvPicPr>
        <p:blipFill rotWithShape="1">
          <a:blip r:embed="rId4">
            <a:alphaModFix/>
          </a:blip>
          <a:srcRect b="0" l="0" r="0" t="0"/>
          <a:stretch/>
        </p:blipFill>
        <p:spPr>
          <a:xfrm>
            <a:off x="2774966" y="1895002"/>
            <a:ext cx="7829739" cy="3885099"/>
          </a:xfrm>
          <a:prstGeom prst="rect">
            <a:avLst/>
          </a:prstGeom>
          <a:noFill/>
          <a:ln>
            <a:noFill/>
          </a:ln>
        </p:spPr>
      </p:pic>
      <p:sp>
        <p:nvSpPr>
          <p:cNvPr id="200" name="Google Shape;200;p13"/>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5"/>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Suelo y Clima: Protocolos de GLOBE</a:t>
            </a:r>
            <a:endParaRPr b="1">
              <a:solidFill>
                <a:srgbClr val="1E4E79"/>
              </a:solidFill>
            </a:endParaRPr>
          </a:p>
        </p:txBody>
      </p:sp>
      <p:sp>
        <p:nvSpPr>
          <p:cNvPr id="207" name="Google Shape;207;p15"/>
          <p:cNvSpPr txBox="1"/>
          <p:nvPr>
            <p:ph idx="1" type="body"/>
          </p:nvPr>
        </p:nvSpPr>
        <p:spPr>
          <a:xfrm>
            <a:off x="1818526" y="1520825"/>
            <a:ext cx="95352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360"/>
              </a:spcBef>
              <a:spcAft>
                <a:spcPts val="0"/>
              </a:spcAft>
              <a:buClr>
                <a:schemeClr val="dk1"/>
              </a:buClr>
              <a:buSzPts val="2800"/>
              <a:buNone/>
            </a:pPr>
            <a:r>
              <a:rPr lang="en-US"/>
              <a:t>Protocolos de Suelo de GLOBE</a:t>
            </a:r>
            <a:endParaRPr/>
          </a:p>
          <a:p>
            <a:pPr indent="0" lvl="0" marL="457200" rtl="0" algn="l">
              <a:lnSpc>
                <a:spcPct val="90000"/>
              </a:lnSpc>
              <a:spcBef>
                <a:spcPts val="360"/>
              </a:spcBef>
              <a:spcAft>
                <a:spcPts val="0"/>
              </a:spcAft>
              <a:buClr>
                <a:schemeClr val="dk1"/>
              </a:buClr>
              <a:buSzPts val="2800"/>
              <a:buNone/>
            </a:pPr>
            <a:r>
              <a:rPr lang="en-US"/>
              <a:t>Densidad a Granel del Suelo - un indicador de compactación del suelo, salud del suelo y almacenamiento de carbono</a:t>
            </a:r>
            <a:endParaRPr/>
          </a:p>
          <a:p>
            <a:pPr indent="0" lvl="0" marL="0" rtl="0" algn="l">
              <a:lnSpc>
                <a:spcPct val="90000"/>
              </a:lnSpc>
              <a:spcBef>
                <a:spcPts val="1000"/>
              </a:spcBef>
              <a:spcAft>
                <a:spcPts val="0"/>
              </a:spcAft>
              <a:buClr>
                <a:schemeClr val="dk1"/>
              </a:buClr>
              <a:buSzPts val="2800"/>
              <a:buNone/>
            </a:pPr>
            <a:r>
              <a:t/>
            </a:r>
            <a:endParaRPr/>
          </a:p>
        </p:txBody>
      </p:sp>
      <p:pic>
        <p:nvPicPr>
          <p:cNvPr id="208" name="Google Shape;208;p15"/>
          <p:cNvPicPr preferRelativeResize="0"/>
          <p:nvPr/>
        </p:nvPicPr>
        <p:blipFill rotWithShape="1">
          <a:blip r:embed="rId3">
            <a:alphaModFix/>
          </a:blip>
          <a:srcRect b="0" l="0" r="0" t="0"/>
          <a:stretch/>
        </p:blipFill>
        <p:spPr>
          <a:xfrm>
            <a:off x="6342075" y="2861064"/>
            <a:ext cx="5011728" cy="2388740"/>
          </a:xfrm>
          <a:prstGeom prst="rect">
            <a:avLst/>
          </a:prstGeom>
          <a:noFill/>
          <a:ln cap="flat" cmpd="sng" w="9525">
            <a:solidFill>
              <a:srgbClr val="000000"/>
            </a:solidFill>
            <a:prstDash val="solid"/>
            <a:round/>
            <a:headEnd len="sm" w="sm" type="none"/>
            <a:tailEnd len="sm" w="sm" type="none"/>
          </a:ln>
        </p:spPr>
      </p:pic>
      <p:sp>
        <p:nvSpPr>
          <p:cNvPr id="209" name="Google Shape;209;p15"/>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pic>
        <p:nvPicPr>
          <p:cNvPr id="210" name="Google Shape;210;p15"/>
          <p:cNvPicPr preferRelativeResize="0"/>
          <p:nvPr/>
        </p:nvPicPr>
        <p:blipFill rotWithShape="1">
          <a:blip r:embed="rId4">
            <a:alphaModFix/>
          </a:blip>
          <a:srcRect b="41711" l="17676" r="17902" t="42733"/>
          <a:stretch/>
        </p:blipFill>
        <p:spPr>
          <a:xfrm>
            <a:off x="1639525" y="5301588"/>
            <a:ext cx="7854226" cy="1066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4"/>
          <p:cNvSpPr txBox="1"/>
          <p:nvPr>
            <p:ph type="title"/>
          </p:nvPr>
        </p:nvSpPr>
        <p:spPr>
          <a:xfrm>
            <a:off x="1880100" y="1810750"/>
            <a:ext cx="10050600" cy="1977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Suelo y Cambio Climático: Conexiones en el Aula utilizando un conjunto de lecciones de 5E</a:t>
            </a:r>
            <a:endParaRPr b="1">
              <a:solidFill>
                <a:srgbClr val="1E4E79"/>
              </a:solidFill>
            </a:endParaRPr>
          </a:p>
        </p:txBody>
      </p:sp>
      <p:sp>
        <p:nvSpPr>
          <p:cNvPr id="217" name="Google Shape;217;p14"/>
          <p:cNvSpPr txBox="1"/>
          <p:nvPr>
            <p:ph idx="10" type="dt"/>
          </p:nvPr>
        </p:nvSpPr>
        <p:spPr>
          <a:xfrm>
            <a:off x="1880110" y="6410936"/>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13bdbf32587_0_0"/>
          <p:cNvSpPr txBox="1"/>
          <p:nvPr>
            <p:ph type="title"/>
          </p:nvPr>
        </p:nvSpPr>
        <p:spPr>
          <a:xfrm>
            <a:off x="1818525" y="365125"/>
            <a:ext cx="105477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E4E79"/>
              </a:buClr>
              <a:buSzPct val="100000"/>
              <a:buFont typeface="Calibri"/>
              <a:buNone/>
            </a:pPr>
            <a:r>
              <a:t/>
            </a:r>
            <a:endParaRPr b="1">
              <a:solidFill>
                <a:srgbClr val="1E4E79"/>
              </a:solidFill>
            </a:endParaRPr>
          </a:p>
          <a:p>
            <a:pPr indent="0" lvl="0" marL="0" rtl="0" algn="l">
              <a:lnSpc>
                <a:spcPct val="90000"/>
              </a:lnSpc>
              <a:spcBef>
                <a:spcPts val="0"/>
              </a:spcBef>
              <a:spcAft>
                <a:spcPts val="0"/>
              </a:spcAft>
              <a:buClr>
                <a:srgbClr val="1E4E79"/>
              </a:buClr>
              <a:buSzPct val="100000"/>
              <a:buFont typeface="Calibri"/>
              <a:buNone/>
            </a:pPr>
            <a:r>
              <a:rPr b="1" lang="en-US">
                <a:solidFill>
                  <a:srgbClr val="1E4E79"/>
                </a:solidFill>
              </a:rPr>
              <a:t>Fenómeno: Suelo y nuestro Sistema Climático</a:t>
            </a:r>
            <a:endParaRPr b="1">
              <a:solidFill>
                <a:srgbClr val="1E4E79"/>
              </a:solidFill>
            </a:endParaRPr>
          </a:p>
        </p:txBody>
      </p:sp>
      <p:sp>
        <p:nvSpPr>
          <p:cNvPr id="223" name="Google Shape;223;g13bdbf32587_0_0"/>
          <p:cNvSpPr txBox="1"/>
          <p:nvPr>
            <p:ph idx="1" type="body"/>
          </p:nvPr>
        </p:nvSpPr>
        <p:spPr>
          <a:xfrm>
            <a:off x="1818526" y="1825625"/>
            <a:ext cx="9535200" cy="43512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0"/>
              </a:spcBef>
              <a:spcAft>
                <a:spcPts val="0"/>
              </a:spcAft>
              <a:buSzPts val="1800"/>
              <a:buChar char="•"/>
            </a:pPr>
            <a:r>
              <a:rPr lang="en-US"/>
              <a:t>Participar</a:t>
            </a:r>
            <a:endParaRPr/>
          </a:p>
          <a:p>
            <a:pPr indent="-342900" lvl="0" marL="457200" rtl="0" algn="l">
              <a:lnSpc>
                <a:spcPct val="90000"/>
              </a:lnSpc>
              <a:spcBef>
                <a:spcPts val="0"/>
              </a:spcBef>
              <a:spcAft>
                <a:spcPts val="0"/>
              </a:spcAft>
              <a:buSzPts val="1800"/>
              <a:buChar char="•"/>
            </a:pPr>
            <a:r>
              <a:rPr lang="en-US"/>
              <a:t>Explorar</a:t>
            </a:r>
            <a:endParaRPr/>
          </a:p>
          <a:p>
            <a:pPr indent="-342900" lvl="0" marL="457200" rtl="0" algn="l">
              <a:lnSpc>
                <a:spcPct val="90000"/>
              </a:lnSpc>
              <a:spcBef>
                <a:spcPts val="0"/>
              </a:spcBef>
              <a:spcAft>
                <a:spcPts val="0"/>
              </a:spcAft>
              <a:buSzPts val="1800"/>
              <a:buChar char="•"/>
            </a:pPr>
            <a:r>
              <a:rPr lang="en-US"/>
              <a:t>Explicar</a:t>
            </a:r>
            <a:endParaRPr/>
          </a:p>
          <a:p>
            <a:pPr indent="-342900" lvl="0" marL="457200" rtl="0" algn="l">
              <a:lnSpc>
                <a:spcPct val="90000"/>
              </a:lnSpc>
              <a:spcBef>
                <a:spcPts val="0"/>
              </a:spcBef>
              <a:spcAft>
                <a:spcPts val="0"/>
              </a:spcAft>
              <a:buSzPts val="1800"/>
              <a:buChar char="•"/>
            </a:pPr>
            <a:r>
              <a:rPr lang="en-US"/>
              <a:t>Elaborar</a:t>
            </a:r>
            <a:endParaRPr/>
          </a:p>
          <a:p>
            <a:pPr indent="-342900" lvl="0" marL="457200" rtl="0" algn="l">
              <a:lnSpc>
                <a:spcPct val="90000"/>
              </a:lnSpc>
              <a:spcBef>
                <a:spcPts val="0"/>
              </a:spcBef>
              <a:spcAft>
                <a:spcPts val="0"/>
              </a:spcAft>
              <a:buSzPts val="1800"/>
              <a:buChar char="•"/>
            </a:pPr>
            <a:r>
              <a:rPr lang="en-US"/>
              <a:t>Evaluar</a:t>
            </a:r>
            <a:endParaRPr/>
          </a:p>
          <a:p>
            <a:pPr indent="0" lvl="0" marL="0" rtl="0" algn="l">
              <a:lnSpc>
                <a:spcPct val="90000"/>
              </a:lnSpc>
              <a:spcBef>
                <a:spcPts val="1000"/>
              </a:spcBef>
              <a:spcAft>
                <a:spcPts val="0"/>
              </a:spcAft>
              <a:buClr>
                <a:schemeClr val="dk1"/>
              </a:buClr>
              <a:buSzPts val="2800"/>
              <a:buNone/>
            </a:pPr>
            <a:r>
              <a:t/>
            </a:r>
            <a:endParaRPr/>
          </a:p>
        </p:txBody>
      </p:sp>
      <p:sp>
        <p:nvSpPr>
          <p:cNvPr id="224" name="Google Shape;224;g13bdbf32587_0_0"/>
          <p:cNvSpPr txBox="1"/>
          <p:nvPr>
            <p:ph idx="10" type="dt"/>
          </p:nvPr>
        </p:nvSpPr>
        <p:spPr>
          <a:xfrm>
            <a:off x="1818524" y="6420172"/>
            <a:ext cx="6086700" cy="306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2"/>
          <p:cNvSpPr txBox="1"/>
          <p:nvPr>
            <p:ph idx="10" type="dt"/>
          </p:nvPr>
        </p:nvSpPr>
        <p:spPr>
          <a:xfrm>
            <a:off x="1880110" y="6410936"/>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
        <p:nvSpPr>
          <p:cNvPr id="231" name="Google Shape;231;p12"/>
          <p:cNvSpPr txBox="1"/>
          <p:nvPr/>
        </p:nvSpPr>
        <p:spPr>
          <a:xfrm>
            <a:off x="1676400" y="1622319"/>
            <a:ext cx="10220100" cy="2852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E4E79"/>
              </a:buClr>
              <a:buSzPts val="4400"/>
              <a:buFont typeface="Calibri"/>
              <a:buNone/>
            </a:pPr>
            <a:r>
              <a:t/>
            </a:r>
            <a:endParaRPr b="1" sz="4400">
              <a:solidFill>
                <a:srgbClr val="1E4E79"/>
              </a:solidFill>
              <a:latin typeface="Calibri"/>
              <a:ea typeface="Calibri"/>
              <a:cs typeface="Calibri"/>
              <a:sym typeface="Calibri"/>
            </a:endParaRPr>
          </a:p>
          <a:p>
            <a:pPr indent="0" lvl="0" marL="0" marR="0" rtl="0" algn="l">
              <a:lnSpc>
                <a:spcPct val="90000"/>
              </a:lnSpc>
              <a:spcBef>
                <a:spcPts val="0"/>
              </a:spcBef>
              <a:spcAft>
                <a:spcPts val="0"/>
              </a:spcAft>
              <a:buClr>
                <a:srgbClr val="1E4E79"/>
              </a:buClr>
              <a:buSzPts val="4400"/>
              <a:buFont typeface="Calibri"/>
              <a:buNone/>
            </a:pPr>
            <a:r>
              <a:rPr b="1" lang="en-US" sz="4400">
                <a:solidFill>
                  <a:srgbClr val="1E4E79"/>
                </a:solidFill>
                <a:latin typeface="Calibri"/>
                <a:ea typeface="Calibri"/>
                <a:cs typeface="Calibri"/>
                <a:sym typeface="Calibri"/>
              </a:rPr>
              <a:t>Fenómeno: Suelo y nuestro Sistema Climático  - Participar</a:t>
            </a:r>
            <a:endParaRPr b="1" sz="4400">
              <a:solidFill>
                <a:srgbClr val="1E4E79"/>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13bdbf32587_0_51"/>
          <p:cNvSpPr txBox="1"/>
          <p:nvPr>
            <p:ph type="title"/>
          </p:nvPr>
        </p:nvSpPr>
        <p:spPr>
          <a:xfrm>
            <a:off x="1818524" y="365125"/>
            <a:ext cx="95352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E4E79"/>
              </a:buClr>
              <a:buSzPct val="111111"/>
              <a:buFont typeface="Calibri"/>
              <a:buNone/>
            </a:pPr>
            <a:r>
              <a:t/>
            </a:r>
            <a:endParaRPr b="1">
              <a:solidFill>
                <a:srgbClr val="1E4E79"/>
              </a:solidFill>
            </a:endParaRPr>
          </a:p>
          <a:p>
            <a:pPr indent="0" lvl="0" marL="0" rtl="0" algn="l">
              <a:lnSpc>
                <a:spcPct val="90000"/>
              </a:lnSpc>
              <a:spcBef>
                <a:spcPts val="0"/>
              </a:spcBef>
              <a:spcAft>
                <a:spcPts val="0"/>
              </a:spcAft>
              <a:buClr>
                <a:srgbClr val="1E4E79"/>
              </a:buClr>
              <a:buSzPct val="111111"/>
              <a:buFont typeface="Calibri"/>
              <a:buNone/>
            </a:pPr>
            <a:r>
              <a:rPr b="1" lang="en-US">
                <a:solidFill>
                  <a:srgbClr val="1E4E79"/>
                </a:solidFill>
              </a:rPr>
              <a:t>Participar: ¿Qué ves? ¿Qué te preguntas? ¿Qué preguntas tienes?</a:t>
            </a:r>
            <a:endParaRPr b="1">
              <a:solidFill>
                <a:srgbClr val="1E4E79"/>
              </a:solidFill>
            </a:endParaRPr>
          </a:p>
        </p:txBody>
      </p:sp>
      <p:sp>
        <p:nvSpPr>
          <p:cNvPr id="237" name="Google Shape;237;g13bdbf32587_0_51"/>
          <p:cNvSpPr txBox="1"/>
          <p:nvPr>
            <p:ph idx="10" type="dt"/>
          </p:nvPr>
        </p:nvSpPr>
        <p:spPr>
          <a:xfrm>
            <a:off x="1818524" y="6420172"/>
            <a:ext cx="6086700" cy="306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pic>
        <p:nvPicPr>
          <p:cNvPr id="238" name="Google Shape;238;g13bdbf32587_0_51"/>
          <p:cNvPicPr preferRelativeResize="0"/>
          <p:nvPr/>
        </p:nvPicPr>
        <p:blipFill rotWithShape="1">
          <a:blip r:embed="rId3">
            <a:alphaModFix/>
          </a:blip>
          <a:srcRect b="0" l="0" r="0" t="0"/>
          <a:stretch/>
        </p:blipFill>
        <p:spPr>
          <a:xfrm>
            <a:off x="3489450" y="2220114"/>
            <a:ext cx="6086700" cy="404766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6"/>
          <p:cNvSpPr txBox="1"/>
          <p:nvPr>
            <p:ph idx="10" type="dt"/>
          </p:nvPr>
        </p:nvSpPr>
        <p:spPr>
          <a:xfrm>
            <a:off x="1880110" y="6410936"/>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
        <p:nvSpPr>
          <p:cNvPr id="245" name="Google Shape;245;p16"/>
          <p:cNvSpPr txBox="1"/>
          <p:nvPr>
            <p:ph type="title"/>
          </p:nvPr>
        </p:nvSpPr>
        <p:spPr>
          <a:xfrm>
            <a:off x="1880110" y="1571193"/>
            <a:ext cx="10224722" cy="285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Fenómeno: Suelo y nuestro Sistema Climático - Explorar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Contenido</a:t>
            </a:r>
            <a:r>
              <a:rPr b="1" lang="en-US">
                <a:solidFill>
                  <a:srgbClr val="1E4E79"/>
                </a:solidFill>
              </a:rPr>
              <a:t>:</a:t>
            </a:r>
            <a:endParaRPr/>
          </a:p>
        </p:txBody>
      </p:sp>
      <p:sp>
        <p:nvSpPr>
          <p:cNvPr id="90" name="Google Shape;90;p2"/>
          <p:cNvSpPr txBox="1"/>
          <p:nvPr>
            <p:ph idx="1" type="body"/>
          </p:nvPr>
        </p:nvSpPr>
        <p:spPr>
          <a:xfrm>
            <a:off x="1818526" y="1825625"/>
            <a:ext cx="9535274" cy="4351338"/>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None/>
            </a:pPr>
            <a:r>
              <a:rPr lang="en-US"/>
              <a:t>Suelo y Clima: Las Conexiones</a:t>
            </a:r>
            <a:endParaRPr/>
          </a:p>
          <a:p>
            <a:pPr indent="0" lvl="0" marL="0" rtl="0" algn="l">
              <a:lnSpc>
                <a:spcPct val="115000"/>
              </a:lnSpc>
              <a:spcBef>
                <a:spcPts val="0"/>
              </a:spcBef>
              <a:spcAft>
                <a:spcPts val="0"/>
              </a:spcAft>
              <a:buClr>
                <a:schemeClr val="dk1"/>
              </a:buClr>
              <a:buSzPts val="1100"/>
              <a:buNone/>
            </a:pPr>
            <a:r>
              <a:rPr lang="en-US"/>
              <a:t>Suelo y Clima: El Ciclo del Carbono</a:t>
            </a:r>
            <a:endParaRPr/>
          </a:p>
          <a:p>
            <a:pPr indent="0" lvl="0" marL="0" rtl="0" algn="l">
              <a:lnSpc>
                <a:spcPct val="115000"/>
              </a:lnSpc>
              <a:spcBef>
                <a:spcPts val="0"/>
              </a:spcBef>
              <a:spcAft>
                <a:spcPts val="0"/>
              </a:spcAft>
              <a:buClr>
                <a:schemeClr val="dk1"/>
              </a:buClr>
              <a:buSzPts val="1100"/>
              <a:buNone/>
            </a:pPr>
            <a:r>
              <a:rPr lang="en-US"/>
              <a:t>Suelo y Cambio Climático: Conexiones en el </a:t>
            </a:r>
            <a:r>
              <a:rPr lang="en-US"/>
              <a:t>Salón</a:t>
            </a:r>
            <a:r>
              <a:rPr lang="en-US"/>
              <a:t> de Clases</a:t>
            </a:r>
            <a:endParaRPr/>
          </a:p>
          <a:p>
            <a:pPr indent="0" lvl="0" marL="0" rtl="0" algn="l">
              <a:lnSpc>
                <a:spcPct val="115000"/>
              </a:lnSpc>
              <a:spcBef>
                <a:spcPts val="0"/>
              </a:spcBef>
              <a:spcAft>
                <a:spcPts val="0"/>
              </a:spcAft>
              <a:buClr>
                <a:schemeClr val="dk1"/>
              </a:buClr>
              <a:buSzPts val="1100"/>
              <a:buNone/>
            </a:pPr>
            <a:r>
              <a:t/>
            </a:r>
            <a:endParaRPr/>
          </a:p>
          <a:p>
            <a:pPr indent="0" lvl="0" marL="0" rtl="0" algn="l">
              <a:lnSpc>
                <a:spcPct val="115000"/>
              </a:lnSpc>
              <a:spcBef>
                <a:spcPts val="0"/>
              </a:spcBef>
              <a:spcAft>
                <a:spcPts val="0"/>
              </a:spcAft>
              <a:buClr>
                <a:schemeClr val="dk1"/>
              </a:buClr>
              <a:buSzPts val="11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91" name="Google Shape;91;p2"/>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13bdbf32587_0_57"/>
          <p:cNvSpPr txBox="1"/>
          <p:nvPr>
            <p:ph type="title"/>
          </p:nvPr>
        </p:nvSpPr>
        <p:spPr>
          <a:xfrm>
            <a:off x="1818524" y="60325"/>
            <a:ext cx="9535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Explora</a:t>
            </a:r>
            <a:endParaRPr/>
          </a:p>
        </p:txBody>
      </p:sp>
      <p:sp>
        <p:nvSpPr>
          <p:cNvPr id="251" name="Google Shape;251;g13bdbf32587_0_57"/>
          <p:cNvSpPr txBox="1"/>
          <p:nvPr>
            <p:ph idx="1" type="body"/>
          </p:nvPr>
        </p:nvSpPr>
        <p:spPr>
          <a:xfrm>
            <a:off x="1371600" y="1172475"/>
            <a:ext cx="10668000" cy="6078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SzPct val="69498"/>
              <a:buNone/>
            </a:pPr>
            <a:r>
              <a:rPr lang="en-US"/>
              <a:t>Datos mensuales de humedad del suelo vs. datos mensuales de anomalía de precipitación</a:t>
            </a:r>
            <a:endParaRPr/>
          </a:p>
        </p:txBody>
      </p:sp>
      <p:sp>
        <p:nvSpPr>
          <p:cNvPr id="252" name="Google Shape;252;g13bdbf32587_0_57"/>
          <p:cNvSpPr txBox="1"/>
          <p:nvPr>
            <p:ph idx="10" type="dt"/>
          </p:nvPr>
        </p:nvSpPr>
        <p:spPr>
          <a:xfrm>
            <a:off x="1818524" y="6420172"/>
            <a:ext cx="6086700" cy="306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pic>
        <p:nvPicPr>
          <p:cNvPr id="253" name="Google Shape;253;g13bdbf32587_0_57"/>
          <p:cNvPicPr preferRelativeResize="0"/>
          <p:nvPr/>
        </p:nvPicPr>
        <p:blipFill rotWithShape="1">
          <a:blip r:embed="rId3">
            <a:alphaModFix/>
          </a:blip>
          <a:srcRect b="0" l="0" r="0" t="0"/>
          <a:stretch/>
        </p:blipFill>
        <p:spPr>
          <a:xfrm>
            <a:off x="6469025" y="1932675"/>
            <a:ext cx="5570575" cy="3940271"/>
          </a:xfrm>
          <a:prstGeom prst="rect">
            <a:avLst/>
          </a:prstGeom>
          <a:noFill/>
          <a:ln>
            <a:noFill/>
          </a:ln>
        </p:spPr>
      </p:pic>
      <p:pic>
        <p:nvPicPr>
          <p:cNvPr id="254" name="Google Shape;254;g13bdbf32587_0_57"/>
          <p:cNvPicPr preferRelativeResize="0"/>
          <p:nvPr/>
        </p:nvPicPr>
        <p:blipFill rotWithShape="1">
          <a:blip r:embed="rId4">
            <a:alphaModFix/>
          </a:blip>
          <a:srcRect b="0" l="0" r="0" t="0"/>
          <a:stretch/>
        </p:blipFill>
        <p:spPr>
          <a:xfrm>
            <a:off x="457200" y="1932675"/>
            <a:ext cx="5591359" cy="3940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13beb651f42_0_0"/>
          <p:cNvSpPr txBox="1"/>
          <p:nvPr>
            <p:ph type="title"/>
          </p:nvPr>
        </p:nvSpPr>
        <p:spPr>
          <a:xfrm>
            <a:off x="1818524" y="365125"/>
            <a:ext cx="9535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Explora - muy poca agua</a:t>
            </a:r>
            <a:endParaRPr/>
          </a:p>
        </p:txBody>
      </p:sp>
      <p:sp>
        <p:nvSpPr>
          <p:cNvPr id="260" name="Google Shape;260;g13beb651f42_0_0"/>
          <p:cNvSpPr txBox="1"/>
          <p:nvPr>
            <p:ph idx="10" type="dt"/>
          </p:nvPr>
        </p:nvSpPr>
        <p:spPr>
          <a:xfrm>
            <a:off x="1818524" y="6420172"/>
            <a:ext cx="6086700" cy="306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
        <p:nvSpPr>
          <p:cNvPr id="261" name="Google Shape;261;g13beb651f42_0_0"/>
          <p:cNvSpPr txBox="1"/>
          <p:nvPr>
            <p:ph idx="1" type="body"/>
          </p:nvPr>
        </p:nvSpPr>
        <p:spPr>
          <a:xfrm>
            <a:off x="1818525" y="1825625"/>
            <a:ext cx="9535200" cy="4294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60"/>
              </a:spcBef>
              <a:spcAft>
                <a:spcPts val="0"/>
              </a:spcAft>
              <a:buSzPts val="1800"/>
              <a:buNone/>
            </a:pPr>
            <a:r>
              <a:rPr lang="en-US" sz="3000"/>
              <a:t>Sequía: Plantas Marchitas</a:t>
            </a:r>
            <a:endParaRPr sz="3000"/>
          </a:p>
          <a:p>
            <a:pPr indent="0" lvl="0" marL="914400" rtl="0" algn="l">
              <a:lnSpc>
                <a:spcPct val="90000"/>
              </a:lnSpc>
              <a:spcBef>
                <a:spcPts val="360"/>
              </a:spcBef>
              <a:spcAft>
                <a:spcPts val="0"/>
              </a:spcAft>
              <a:buClr>
                <a:schemeClr val="hlink"/>
              </a:buClr>
              <a:buSzPts val="2800"/>
              <a:buFont typeface="Arial"/>
              <a:buNone/>
            </a:pPr>
            <a:r>
              <a:rPr lang="en-US" sz="3000" u="sng">
                <a:solidFill>
                  <a:schemeClr val="hlink"/>
                </a:solidFill>
                <a:hlinkClick r:id="rId3"/>
              </a:rPr>
              <a:t>https://www.windows2universe.org/teacher_resources/withering_crops_activity.html</a:t>
            </a:r>
            <a:endParaRPr sz="3000"/>
          </a:p>
          <a:p>
            <a:pPr indent="0" lvl="0" marL="914400" rtl="0" algn="l">
              <a:lnSpc>
                <a:spcPct val="90000"/>
              </a:lnSpc>
              <a:spcBef>
                <a:spcPts val="360"/>
              </a:spcBef>
              <a:spcAft>
                <a:spcPts val="0"/>
              </a:spcAft>
              <a:buClr>
                <a:schemeClr val="dk1"/>
              </a:buClr>
              <a:buSzPts val="2800"/>
              <a:buFont typeface="Arial"/>
              <a:buNone/>
            </a:pPr>
            <a:r>
              <a:rPr lang="en-US" sz="3000"/>
              <a:t>y</a:t>
            </a:r>
            <a:r>
              <a:rPr lang="en-US" sz="3000" u="sng">
                <a:solidFill>
                  <a:schemeClr val="hlink"/>
                </a:solidFill>
                <a:hlinkClick r:id="rId4"/>
              </a:rPr>
              <a:t>https://www.youtube.com/watch?v=cBqr43QbfBE</a:t>
            </a:r>
            <a:r>
              <a:rPr lang="en-US" sz="3000"/>
              <a:t> </a:t>
            </a:r>
            <a:endParaRPr sz="3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13beb651f42_0_205"/>
          <p:cNvSpPr txBox="1"/>
          <p:nvPr>
            <p:ph type="title"/>
          </p:nvPr>
        </p:nvSpPr>
        <p:spPr>
          <a:xfrm>
            <a:off x="1818524" y="365125"/>
            <a:ext cx="9535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t/>
            </a:r>
            <a:endParaRPr b="1">
              <a:solidFill>
                <a:srgbClr val="1E4E79"/>
              </a:solidFill>
            </a:endParaRPr>
          </a:p>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Explorar - muy poca agua</a:t>
            </a:r>
            <a:endParaRPr b="1">
              <a:solidFill>
                <a:srgbClr val="1E4E79"/>
              </a:solidFill>
            </a:endParaRPr>
          </a:p>
        </p:txBody>
      </p:sp>
      <p:sp>
        <p:nvSpPr>
          <p:cNvPr id="268" name="Google Shape;268;g13beb651f42_0_205"/>
          <p:cNvSpPr txBox="1"/>
          <p:nvPr>
            <p:ph idx="1" type="body"/>
          </p:nvPr>
        </p:nvSpPr>
        <p:spPr>
          <a:xfrm>
            <a:off x="7905227" y="989650"/>
            <a:ext cx="3672600" cy="551700"/>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0"/>
              </a:spcBef>
              <a:spcAft>
                <a:spcPts val="0"/>
              </a:spcAft>
              <a:buClr>
                <a:schemeClr val="hlink"/>
              </a:buClr>
              <a:buSzPts val="1540"/>
              <a:buNone/>
            </a:pPr>
            <a:r>
              <a:rPr lang="en-US" sz="3000" u="sng">
                <a:solidFill>
                  <a:schemeClr val="hlink"/>
                </a:solidFill>
                <a:latin typeface="Calibri"/>
                <a:ea typeface="Calibri"/>
                <a:cs typeface="Calibri"/>
                <a:sym typeface="Calibri"/>
                <a:hlinkClick r:id="rId3"/>
              </a:rPr>
              <a:t>Soil Salinization Lab</a:t>
            </a:r>
            <a:r>
              <a:rPr lang="en-US" sz="3000"/>
              <a:t> (Laboratorio de Salinización del Suelo)</a:t>
            </a:r>
            <a:endParaRPr sz="3000">
              <a:latin typeface="Calibri"/>
              <a:ea typeface="Calibri"/>
              <a:cs typeface="Calibri"/>
              <a:sym typeface="Calibri"/>
            </a:endParaRPr>
          </a:p>
          <a:p>
            <a:pPr indent="0" lvl="0" marL="0" rtl="0" algn="l">
              <a:lnSpc>
                <a:spcPct val="70000"/>
              </a:lnSpc>
              <a:spcBef>
                <a:spcPts val="1000"/>
              </a:spcBef>
              <a:spcAft>
                <a:spcPts val="0"/>
              </a:spcAft>
              <a:buClr>
                <a:schemeClr val="dk1"/>
              </a:buClr>
              <a:buSzPts val="1540"/>
              <a:buNone/>
            </a:pPr>
            <a:r>
              <a:t/>
            </a:r>
            <a:endParaRPr sz="1540"/>
          </a:p>
        </p:txBody>
      </p:sp>
      <p:pic>
        <p:nvPicPr>
          <p:cNvPr id="269" name="Google Shape;269;g13beb651f42_0_205"/>
          <p:cNvPicPr preferRelativeResize="0"/>
          <p:nvPr/>
        </p:nvPicPr>
        <p:blipFill rotWithShape="1">
          <a:blip r:embed="rId4">
            <a:alphaModFix/>
          </a:blip>
          <a:srcRect b="0" l="0" r="0" t="0"/>
          <a:stretch/>
        </p:blipFill>
        <p:spPr>
          <a:xfrm>
            <a:off x="7236985" y="2453947"/>
            <a:ext cx="4282353" cy="2730062"/>
          </a:xfrm>
          <a:prstGeom prst="rect">
            <a:avLst/>
          </a:prstGeom>
          <a:noFill/>
          <a:ln>
            <a:noFill/>
          </a:ln>
        </p:spPr>
      </p:pic>
      <p:pic>
        <p:nvPicPr>
          <p:cNvPr id="270" name="Google Shape;270;g13beb651f42_0_205"/>
          <p:cNvPicPr preferRelativeResize="0"/>
          <p:nvPr/>
        </p:nvPicPr>
        <p:blipFill rotWithShape="1">
          <a:blip r:embed="rId5">
            <a:alphaModFix/>
          </a:blip>
          <a:srcRect b="0" l="0" r="0" t="0"/>
          <a:stretch/>
        </p:blipFill>
        <p:spPr>
          <a:xfrm>
            <a:off x="3748102" y="2174660"/>
            <a:ext cx="3235425" cy="2156424"/>
          </a:xfrm>
          <a:prstGeom prst="rect">
            <a:avLst/>
          </a:prstGeom>
          <a:noFill/>
          <a:ln cap="flat" cmpd="sng" w="19050">
            <a:solidFill>
              <a:schemeClr val="dk2"/>
            </a:solidFill>
            <a:prstDash val="solid"/>
            <a:round/>
            <a:headEnd len="sm" w="sm" type="none"/>
            <a:tailEnd len="sm" w="sm" type="none"/>
          </a:ln>
        </p:spPr>
      </p:pic>
      <p:pic>
        <p:nvPicPr>
          <p:cNvPr id="271" name="Google Shape;271;g13beb651f42_0_205"/>
          <p:cNvPicPr preferRelativeResize="0"/>
          <p:nvPr/>
        </p:nvPicPr>
        <p:blipFill rotWithShape="1">
          <a:blip r:embed="rId6">
            <a:alphaModFix/>
          </a:blip>
          <a:srcRect b="0" l="0" r="0" t="0"/>
          <a:stretch/>
        </p:blipFill>
        <p:spPr>
          <a:xfrm>
            <a:off x="2160875" y="3818978"/>
            <a:ext cx="3440952" cy="2293405"/>
          </a:xfrm>
          <a:prstGeom prst="rect">
            <a:avLst/>
          </a:prstGeom>
          <a:noFill/>
          <a:ln cap="flat" cmpd="sng" w="19050">
            <a:solidFill>
              <a:schemeClr val="dk2"/>
            </a:solidFill>
            <a:prstDash val="solid"/>
            <a:round/>
            <a:headEnd len="sm" w="sm" type="none"/>
            <a:tailEnd len="sm" w="sm" type="none"/>
          </a:ln>
        </p:spPr>
      </p:pic>
      <p:sp>
        <p:nvSpPr>
          <p:cNvPr id="272" name="Google Shape;272;g13beb651f42_0_205"/>
          <p:cNvSpPr txBox="1"/>
          <p:nvPr>
            <p:ph idx="10" type="dt"/>
          </p:nvPr>
        </p:nvSpPr>
        <p:spPr>
          <a:xfrm>
            <a:off x="1818524" y="6420172"/>
            <a:ext cx="6086700" cy="306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g13beb651f42_0_24"/>
          <p:cNvPicPr preferRelativeResize="0"/>
          <p:nvPr/>
        </p:nvPicPr>
        <p:blipFill rotWithShape="1">
          <a:blip r:embed="rId3">
            <a:alphaModFix/>
          </a:blip>
          <a:srcRect b="15833" l="6707" r="25542" t="11702"/>
          <a:stretch/>
        </p:blipFill>
        <p:spPr>
          <a:xfrm>
            <a:off x="3043425" y="1765838"/>
            <a:ext cx="7611552" cy="4579313"/>
          </a:xfrm>
          <a:prstGeom prst="rect">
            <a:avLst/>
          </a:prstGeom>
          <a:noFill/>
          <a:ln>
            <a:noFill/>
          </a:ln>
        </p:spPr>
      </p:pic>
      <p:sp>
        <p:nvSpPr>
          <p:cNvPr id="278" name="Google Shape;278;g13beb651f42_0_24"/>
          <p:cNvSpPr txBox="1"/>
          <p:nvPr>
            <p:ph type="title"/>
          </p:nvPr>
        </p:nvSpPr>
        <p:spPr>
          <a:xfrm>
            <a:off x="1818524" y="365125"/>
            <a:ext cx="9535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Explorar - demasiada agua </a:t>
            </a:r>
            <a:endParaRPr/>
          </a:p>
        </p:txBody>
      </p:sp>
      <p:sp>
        <p:nvSpPr>
          <p:cNvPr id="279" name="Google Shape;279;g13beb651f42_0_24"/>
          <p:cNvSpPr txBox="1"/>
          <p:nvPr>
            <p:ph idx="10" type="dt"/>
          </p:nvPr>
        </p:nvSpPr>
        <p:spPr>
          <a:xfrm>
            <a:off x="1818524" y="6420172"/>
            <a:ext cx="6086700" cy="306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
        <p:nvSpPr>
          <p:cNvPr id="280" name="Google Shape;280;g13beb651f42_0_24"/>
          <p:cNvSpPr txBox="1"/>
          <p:nvPr/>
        </p:nvSpPr>
        <p:spPr>
          <a:xfrm>
            <a:off x="6266125" y="1897225"/>
            <a:ext cx="32724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1" lang="en-US" sz="2800">
                <a:latin typeface="Calibri"/>
                <a:ea typeface="Calibri"/>
                <a:cs typeface="Calibri"/>
                <a:sym typeface="Calibri"/>
              </a:rPr>
              <a:t>Modelo de esponja</a:t>
            </a:r>
            <a:endParaRPr b="1" i="0" sz="2800" u="none" cap="none" strike="noStrik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13beb651f42_0_30"/>
          <p:cNvSpPr txBox="1"/>
          <p:nvPr>
            <p:ph type="title"/>
          </p:nvPr>
        </p:nvSpPr>
        <p:spPr>
          <a:xfrm>
            <a:off x="1844524" y="0"/>
            <a:ext cx="9535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Explorar - demasiada agua</a:t>
            </a:r>
            <a:endParaRPr/>
          </a:p>
        </p:txBody>
      </p:sp>
      <p:sp>
        <p:nvSpPr>
          <p:cNvPr id="286" name="Google Shape;286;g13beb651f42_0_30"/>
          <p:cNvSpPr txBox="1"/>
          <p:nvPr>
            <p:ph idx="10" type="dt"/>
          </p:nvPr>
        </p:nvSpPr>
        <p:spPr>
          <a:xfrm>
            <a:off x="1818524" y="6420172"/>
            <a:ext cx="6086700" cy="306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pic>
        <p:nvPicPr>
          <p:cNvPr id="287" name="Google Shape;287;g13beb651f42_0_30">
            <a:hlinkClick r:id="rId3"/>
          </p:cNvPr>
          <p:cNvPicPr preferRelativeResize="0"/>
          <p:nvPr/>
        </p:nvPicPr>
        <p:blipFill rotWithShape="1">
          <a:blip r:embed="rId4">
            <a:alphaModFix/>
          </a:blip>
          <a:srcRect b="0" l="0" r="0" t="0"/>
          <a:stretch/>
        </p:blipFill>
        <p:spPr>
          <a:xfrm>
            <a:off x="1970925" y="1690823"/>
            <a:ext cx="9282399" cy="4663051"/>
          </a:xfrm>
          <a:prstGeom prst="rect">
            <a:avLst/>
          </a:prstGeom>
          <a:noFill/>
          <a:ln cap="flat" cmpd="sng" w="9525">
            <a:solidFill>
              <a:schemeClr val="dk2"/>
            </a:solidFill>
            <a:prstDash val="solid"/>
            <a:round/>
            <a:headEnd len="sm" w="sm" type="none"/>
            <a:tailEnd len="sm" w="sm" type="none"/>
          </a:ln>
        </p:spPr>
      </p:pic>
      <p:sp>
        <p:nvSpPr>
          <p:cNvPr id="288" name="Google Shape;288;g13beb651f42_0_30"/>
          <p:cNvSpPr txBox="1"/>
          <p:nvPr/>
        </p:nvSpPr>
        <p:spPr>
          <a:xfrm>
            <a:off x="7336125" y="1008925"/>
            <a:ext cx="45510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1" lang="en-US" sz="2800">
                <a:latin typeface="Calibri"/>
                <a:ea typeface="Calibri"/>
                <a:cs typeface="Calibri"/>
                <a:sym typeface="Calibri"/>
              </a:rPr>
              <a:t>La Simulación de Escorrentía</a:t>
            </a:r>
            <a:endParaRPr b="1" i="0" sz="2800" u="none" cap="none" strike="noStrik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7"/>
          <p:cNvSpPr txBox="1"/>
          <p:nvPr>
            <p:ph idx="10" type="dt"/>
          </p:nvPr>
        </p:nvSpPr>
        <p:spPr>
          <a:xfrm>
            <a:off x="1880110" y="6410936"/>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
        <p:nvSpPr>
          <p:cNvPr id="295" name="Google Shape;295;p17"/>
          <p:cNvSpPr txBox="1"/>
          <p:nvPr>
            <p:ph type="title"/>
          </p:nvPr>
        </p:nvSpPr>
        <p:spPr>
          <a:xfrm>
            <a:off x="1880110" y="1571193"/>
            <a:ext cx="10224722" cy="285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Fenómeno: Suelo y nuestro Sistema Climático - Explicar</a:t>
            </a:r>
            <a:endParaRPr b="1">
              <a:solidFill>
                <a:srgbClr val="1E4E7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13beb651f42_0_57"/>
          <p:cNvSpPr txBox="1"/>
          <p:nvPr>
            <p:ph type="title"/>
          </p:nvPr>
        </p:nvSpPr>
        <p:spPr>
          <a:xfrm>
            <a:off x="1818524" y="365125"/>
            <a:ext cx="9535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US">
                <a:solidFill>
                  <a:srgbClr val="1E4E79"/>
                </a:solidFill>
              </a:rPr>
              <a:t>Explicar - Conexión del Carbono</a:t>
            </a:r>
            <a:endParaRPr/>
          </a:p>
        </p:txBody>
      </p:sp>
      <p:sp>
        <p:nvSpPr>
          <p:cNvPr id="302" name="Google Shape;302;g13beb651f42_0_57"/>
          <p:cNvSpPr txBox="1"/>
          <p:nvPr>
            <p:ph idx="1" type="body"/>
          </p:nvPr>
        </p:nvSpPr>
        <p:spPr>
          <a:xfrm>
            <a:off x="1818525" y="1579125"/>
            <a:ext cx="9535200" cy="62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sp>
        <p:nvSpPr>
          <p:cNvPr id="303" name="Google Shape;303;g13beb651f42_0_57"/>
          <p:cNvSpPr txBox="1"/>
          <p:nvPr>
            <p:ph idx="10" type="dt"/>
          </p:nvPr>
        </p:nvSpPr>
        <p:spPr>
          <a:xfrm>
            <a:off x="1880110" y="6410936"/>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pic>
        <p:nvPicPr>
          <p:cNvPr id="304" name="Google Shape;304;g13beb651f42_0_57"/>
          <p:cNvPicPr preferRelativeResize="0"/>
          <p:nvPr/>
        </p:nvPicPr>
        <p:blipFill rotWithShape="1">
          <a:blip r:embed="rId3">
            <a:alphaModFix/>
          </a:blip>
          <a:srcRect b="8333" l="4300" r="3021" t="10760"/>
          <a:stretch/>
        </p:blipFill>
        <p:spPr>
          <a:xfrm>
            <a:off x="1882038" y="1579125"/>
            <a:ext cx="9408173" cy="46196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13beb651f42_0_64"/>
          <p:cNvSpPr txBox="1"/>
          <p:nvPr>
            <p:ph type="title"/>
          </p:nvPr>
        </p:nvSpPr>
        <p:spPr>
          <a:xfrm>
            <a:off x="1818524" y="365125"/>
            <a:ext cx="9535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US">
                <a:solidFill>
                  <a:srgbClr val="1E4E79"/>
                </a:solidFill>
              </a:rPr>
              <a:t>Explicar - Retroalimentación Positiva</a:t>
            </a:r>
            <a:endParaRPr/>
          </a:p>
        </p:txBody>
      </p:sp>
      <p:sp>
        <p:nvSpPr>
          <p:cNvPr id="311" name="Google Shape;311;g13beb651f42_0_64"/>
          <p:cNvSpPr txBox="1"/>
          <p:nvPr/>
        </p:nvSpPr>
        <p:spPr>
          <a:xfrm>
            <a:off x="3848100" y="1805237"/>
            <a:ext cx="4495800" cy="646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lang="en-US" sz="3000">
                <a:latin typeface="Calibri"/>
                <a:ea typeface="Calibri"/>
                <a:cs typeface="Calibri"/>
                <a:sym typeface="Calibri"/>
              </a:rPr>
              <a:t>Temperaturas en Ascenso</a:t>
            </a:r>
            <a:endParaRPr b="0" i="0" sz="3000" u="none" cap="none" strike="noStrike">
              <a:solidFill>
                <a:srgbClr val="000000"/>
              </a:solidFill>
              <a:latin typeface="Calibri"/>
              <a:ea typeface="Calibri"/>
              <a:cs typeface="Calibri"/>
              <a:sym typeface="Calibri"/>
            </a:endParaRPr>
          </a:p>
        </p:txBody>
      </p:sp>
      <p:sp>
        <p:nvSpPr>
          <p:cNvPr id="312" name="Google Shape;312;g13beb651f42_0_64"/>
          <p:cNvSpPr txBox="1"/>
          <p:nvPr/>
        </p:nvSpPr>
        <p:spPr>
          <a:xfrm>
            <a:off x="4202400" y="5357700"/>
            <a:ext cx="3420000" cy="1108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lang="en-US" sz="3000">
                <a:latin typeface="Calibri"/>
                <a:ea typeface="Calibri"/>
                <a:cs typeface="Calibri"/>
                <a:sym typeface="Calibri"/>
              </a:rPr>
              <a:t>Menos Carbono Secuestrado</a:t>
            </a:r>
            <a:endParaRPr b="0" i="0" sz="3000" u="none" cap="none" strike="noStrike">
              <a:solidFill>
                <a:srgbClr val="000000"/>
              </a:solidFill>
              <a:latin typeface="Calibri"/>
              <a:ea typeface="Calibri"/>
              <a:cs typeface="Calibri"/>
              <a:sym typeface="Calibri"/>
            </a:endParaRPr>
          </a:p>
        </p:txBody>
      </p:sp>
      <p:sp>
        <p:nvSpPr>
          <p:cNvPr id="313" name="Google Shape;313;g13beb651f42_0_64"/>
          <p:cNvSpPr txBox="1"/>
          <p:nvPr/>
        </p:nvSpPr>
        <p:spPr>
          <a:xfrm>
            <a:off x="4202400" y="3592963"/>
            <a:ext cx="3420000" cy="646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lang="en-US" sz="3000">
                <a:latin typeface="Calibri"/>
                <a:ea typeface="Calibri"/>
                <a:cs typeface="Calibri"/>
                <a:sym typeface="Calibri"/>
              </a:rPr>
              <a:t>Sequía</a:t>
            </a:r>
            <a:endParaRPr b="0" i="0" sz="3000" u="none" cap="none" strike="noStrike">
              <a:solidFill>
                <a:srgbClr val="000000"/>
              </a:solidFill>
              <a:latin typeface="Calibri"/>
              <a:ea typeface="Calibri"/>
              <a:cs typeface="Calibri"/>
              <a:sym typeface="Calibri"/>
            </a:endParaRPr>
          </a:p>
        </p:txBody>
      </p:sp>
      <p:sp>
        <p:nvSpPr>
          <p:cNvPr id="314" name="Google Shape;314;g13beb651f42_0_64"/>
          <p:cNvSpPr/>
          <p:nvPr/>
        </p:nvSpPr>
        <p:spPr>
          <a:xfrm rot="5400000">
            <a:off x="5431350" y="2825500"/>
            <a:ext cx="962100" cy="443400"/>
          </a:xfrm>
          <a:prstGeom prst="right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g13beb651f42_0_64"/>
          <p:cNvSpPr/>
          <p:nvPr/>
        </p:nvSpPr>
        <p:spPr>
          <a:xfrm rot="5400000">
            <a:off x="5430750" y="4575025"/>
            <a:ext cx="962100" cy="443400"/>
          </a:xfrm>
          <a:prstGeom prst="right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g13beb651f42_0_64"/>
          <p:cNvSpPr/>
          <p:nvPr/>
        </p:nvSpPr>
        <p:spPr>
          <a:xfrm rot="-5400000">
            <a:off x="1074375" y="3451600"/>
            <a:ext cx="4493700" cy="1277400"/>
          </a:xfrm>
          <a:prstGeom prst="uturnArrow">
            <a:avLst>
              <a:gd fmla="val 25000" name="adj1"/>
              <a:gd fmla="val 25000" name="adj2"/>
              <a:gd fmla="val 25000" name="adj3"/>
              <a:gd fmla="val 43750" name="adj4"/>
              <a:gd fmla="val 75000" name="adj5"/>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g13beb651f42_0_64"/>
          <p:cNvSpPr txBox="1"/>
          <p:nvPr>
            <p:ph idx="10" type="dt"/>
          </p:nvPr>
        </p:nvSpPr>
        <p:spPr>
          <a:xfrm>
            <a:off x="1855324" y="6527517"/>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13bdbf32587_0_104"/>
          <p:cNvSpPr txBox="1"/>
          <p:nvPr>
            <p:ph type="title"/>
          </p:nvPr>
        </p:nvSpPr>
        <p:spPr>
          <a:xfrm>
            <a:off x="1818524" y="365125"/>
            <a:ext cx="9535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US">
                <a:solidFill>
                  <a:srgbClr val="1E4E79"/>
                </a:solidFill>
              </a:rPr>
              <a:t>Explicar - Conexión del Carbono</a:t>
            </a:r>
            <a:endParaRPr/>
          </a:p>
        </p:txBody>
      </p:sp>
      <p:sp>
        <p:nvSpPr>
          <p:cNvPr id="324" name="Google Shape;324;g13bdbf32587_0_104"/>
          <p:cNvSpPr txBox="1"/>
          <p:nvPr>
            <p:ph idx="1" type="body"/>
          </p:nvPr>
        </p:nvSpPr>
        <p:spPr>
          <a:xfrm>
            <a:off x="1818525" y="1579125"/>
            <a:ext cx="9535200" cy="62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t>Lectura: ¿Qué es la Captura de Carbono?</a:t>
            </a:r>
            <a:endParaRPr/>
          </a:p>
          <a:p>
            <a:pPr indent="0" lvl="0" marL="0" rtl="0" algn="l">
              <a:lnSpc>
                <a:spcPct val="90000"/>
              </a:lnSpc>
              <a:spcBef>
                <a:spcPts val="1000"/>
              </a:spcBef>
              <a:spcAft>
                <a:spcPts val="0"/>
              </a:spcAft>
              <a:buSzPts val="1800"/>
              <a:buNone/>
            </a:pPr>
            <a:r>
              <a:t/>
            </a:r>
            <a:endParaRPr/>
          </a:p>
        </p:txBody>
      </p:sp>
      <p:pic>
        <p:nvPicPr>
          <p:cNvPr id="325" name="Google Shape;325;g13bdbf32587_0_104"/>
          <p:cNvPicPr preferRelativeResize="0"/>
          <p:nvPr/>
        </p:nvPicPr>
        <p:blipFill rotWithShape="1">
          <a:blip r:embed="rId3">
            <a:alphaModFix/>
          </a:blip>
          <a:srcRect b="0" l="0" r="0" t="0"/>
          <a:stretch/>
        </p:blipFill>
        <p:spPr>
          <a:xfrm>
            <a:off x="2616518" y="2466925"/>
            <a:ext cx="6603925" cy="3685311"/>
          </a:xfrm>
          <a:prstGeom prst="rect">
            <a:avLst/>
          </a:prstGeom>
          <a:noFill/>
          <a:ln cap="flat" cmpd="sng" w="9525">
            <a:solidFill>
              <a:schemeClr val="dk2"/>
            </a:solidFill>
            <a:prstDash val="solid"/>
            <a:round/>
            <a:headEnd len="sm" w="sm" type="none"/>
            <a:tailEnd len="sm" w="sm" type="none"/>
          </a:ln>
        </p:spPr>
      </p:pic>
      <p:sp>
        <p:nvSpPr>
          <p:cNvPr id="326" name="Google Shape;326;g13bdbf32587_0_104"/>
          <p:cNvSpPr txBox="1"/>
          <p:nvPr>
            <p:ph idx="10" type="dt"/>
          </p:nvPr>
        </p:nvSpPr>
        <p:spPr>
          <a:xfrm>
            <a:off x="1880110" y="6410936"/>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13beb651f42_0_48"/>
          <p:cNvSpPr txBox="1"/>
          <p:nvPr>
            <p:ph type="title"/>
          </p:nvPr>
        </p:nvSpPr>
        <p:spPr>
          <a:xfrm>
            <a:off x="1818524" y="365125"/>
            <a:ext cx="9535200" cy="1325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800"/>
              <a:buFont typeface="Arial"/>
              <a:buNone/>
            </a:pPr>
            <a:r>
              <a:rPr b="1" lang="en-US">
                <a:solidFill>
                  <a:srgbClr val="1E4E79"/>
                </a:solidFill>
              </a:rPr>
              <a:t>Explicar - Conexión del Carbono</a:t>
            </a:r>
            <a:endParaRPr/>
          </a:p>
        </p:txBody>
      </p:sp>
      <p:sp>
        <p:nvSpPr>
          <p:cNvPr id="333" name="Google Shape;333;g13beb651f42_0_48"/>
          <p:cNvSpPr txBox="1"/>
          <p:nvPr>
            <p:ph idx="1" type="body"/>
          </p:nvPr>
        </p:nvSpPr>
        <p:spPr>
          <a:xfrm>
            <a:off x="2396900" y="1428400"/>
            <a:ext cx="8465700" cy="54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t>Actividad de Laboratorio: Explorando las Plantas y el Intercambio de CO2</a:t>
            </a:r>
            <a:endParaRPr/>
          </a:p>
          <a:p>
            <a:pPr indent="0" lvl="0" marL="0" rtl="0" algn="l">
              <a:lnSpc>
                <a:spcPct val="90000"/>
              </a:lnSpc>
              <a:spcBef>
                <a:spcPts val="1000"/>
              </a:spcBef>
              <a:spcAft>
                <a:spcPts val="0"/>
              </a:spcAft>
              <a:buSzPts val="1800"/>
              <a:buNone/>
            </a:pPr>
            <a:r>
              <a:t/>
            </a:r>
            <a:endParaRPr/>
          </a:p>
        </p:txBody>
      </p:sp>
      <p:sp>
        <p:nvSpPr>
          <p:cNvPr id="334" name="Google Shape;334;g13beb651f42_0_48"/>
          <p:cNvSpPr txBox="1"/>
          <p:nvPr>
            <p:ph idx="10" type="dt"/>
          </p:nvPr>
        </p:nvSpPr>
        <p:spPr>
          <a:xfrm>
            <a:off x="1880110" y="6410936"/>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pic>
        <p:nvPicPr>
          <p:cNvPr id="335" name="Google Shape;335;g13beb651f42_0_48"/>
          <p:cNvPicPr preferRelativeResize="0"/>
          <p:nvPr/>
        </p:nvPicPr>
        <p:blipFill rotWithShape="1">
          <a:blip r:embed="rId3">
            <a:alphaModFix/>
          </a:blip>
          <a:srcRect b="19700" l="30127" r="31571" t="20419"/>
          <a:stretch/>
        </p:blipFill>
        <p:spPr>
          <a:xfrm>
            <a:off x="2233075" y="2420925"/>
            <a:ext cx="4394750" cy="3864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4"/>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Suelo y Clima: Las Conexiones</a:t>
            </a:r>
            <a:r>
              <a:rPr b="1" lang="en-US">
                <a:solidFill>
                  <a:srgbClr val="1E4E79"/>
                </a:solidFill>
              </a:rPr>
              <a:t> </a:t>
            </a:r>
            <a:endParaRPr/>
          </a:p>
        </p:txBody>
      </p:sp>
      <p:sp>
        <p:nvSpPr>
          <p:cNvPr id="97" name="Google Shape;97;p4"/>
          <p:cNvSpPr txBox="1"/>
          <p:nvPr>
            <p:ph idx="1" type="body"/>
          </p:nvPr>
        </p:nvSpPr>
        <p:spPr>
          <a:xfrm>
            <a:off x="1818526" y="1825625"/>
            <a:ext cx="9535274"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en-US"/>
              <a:t>Tarea:</a:t>
            </a:r>
            <a:endParaRPr/>
          </a:p>
          <a:p>
            <a:pPr indent="-342900" lvl="0" marL="457200" rtl="0" algn="l">
              <a:lnSpc>
                <a:spcPct val="90000"/>
              </a:lnSpc>
              <a:spcBef>
                <a:spcPts val="0"/>
              </a:spcBef>
              <a:spcAft>
                <a:spcPts val="0"/>
              </a:spcAft>
              <a:buSzPts val="1800"/>
              <a:buChar char="•"/>
            </a:pPr>
            <a:r>
              <a:rPr lang="en-US"/>
              <a:t>¿Qué conexiones existen entre el suelo y el clima?</a:t>
            </a:r>
            <a:endParaRPr/>
          </a:p>
          <a:p>
            <a:pPr indent="-342900" lvl="0" marL="457200" rtl="0" algn="l">
              <a:lnSpc>
                <a:spcPct val="90000"/>
              </a:lnSpc>
              <a:spcBef>
                <a:spcPts val="0"/>
              </a:spcBef>
              <a:spcAft>
                <a:spcPts val="0"/>
              </a:spcAft>
              <a:buSzPts val="1800"/>
              <a:buChar char="•"/>
            </a:pPr>
            <a:r>
              <a:rPr lang="en-US"/>
              <a:t>¿Qué conexiones existen entre el suelo y el cambio climático?</a:t>
            </a:r>
            <a:endParaRPr/>
          </a:p>
          <a:p>
            <a:pPr indent="0" lvl="0" marL="0" rtl="0" algn="l">
              <a:lnSpc>
                <a:spcPct val="90000"/>
              </a:lnSpc>
              <a:spcBef>
                <a:spcPts val="1000"/>
              </a:spcBef>
              <a:spcAft>
                <a:spcPts val="0"/>
              </a:spcAft>
              <a:buClr>
                <a:schemeClr val="dk1"/>
              </a:buClr>
              <a:buSzPts val="2800"/>
              <a:buNone/>
            </a:pPr>
            <a:r>
              <a:t/>
            </a:r>
            <a:endParaRPr/>
          </a:p>
        </p:txBody>
      </p:sp>
      <p:sp>
        <p:nvSpPr>
          <p:cNvPr id="98" name="Google Shape;98;p4"/>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0" st="0"/>
                                            </p:txEl>
                                          </p:spTgt>
                                        </p:tgtEl>
                                        <p:attrNameLst>
                                          <p:attrName>style.visibility</p:attrName>
                                        </p:attrNameLst>
                                      </p:cBhvr>
                                      <p:to>
                                        <p:strVal val="visible"/>
                                      </p:to>
                                    </p:set>
                                    <p:animEffect filter="fade" transition="in">
                                      <p:cBhvr>
                                        <p:cTn dur="1000"/>
                                        <p:tgtEl>
                                          <p:spTgt spid="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1" st="1"/>
                                            </p:txEl>
                                          </p:spTgt>
                                        </p:tgtEl>
                                        <p:attrNameLst>
                                          <p:attrName>style.visibility</p:attrName>
                                        </p:attrNameLst>
                                      </p:cBhvr>
                                      <p:to>
                                        <p:strVal val="visible"/>
                                      </p:to>
                                    </p:set>
                                    <p:animEffect filter="fade" transition="in">
                                      <p:cBhvr>
                                        <p:cTn dur="1000"/>
                                        <p:tgtEl>
                                          <p:spTgt spid="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2" st="2"/>
                                            </p:txEl>
                                          </p:spTgt>
                                        </p:tgtEl>
                                        <p:attrNameLst>
                                          <p:attrName>style.visibility</p:attrName>
                                        </p:attrNameLst>
                                      </p:cBhvr>
                                      <p:to>
                                        <p:strVal val="visible"/>
                                      </p:to>
                                    </p:set>
                                    <p:animEffect filter="fade" transition="in">
                                      <p:cBhvr>
                                        <p:cTn dur="1000"/>
                                        <p:tgtEl>
                                          <p:spTgt spid="9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3" st="3"/>
                                            </p:txEl>
                                          </p:spTgt>
                                        </p:tgtEl>
                                        <p:attrNameLst>
                                          <p:attrName>style.visibility</p:attrName>
                                        </p:attrNameLst>
                                      </p:cBhvr>
                                      <p:to>
                                        <p:strVal val="visible"/>
                                      </p:to>
                                    </p:set>
                                    <p:animEffect filter="fade" transition="in">
                                      <p:cBhvr>
                                        <p:cTn dur="1000"/>
                                        <p:tgtEl>
                                          <p:spTgt spid="9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8"/>
          <p:cNvSpPr txBox="1"/>
          <p:nvPr>
            <p:ph type="title"/>
          </p:nvPr>
        </p:nvSpPr>
        <p:spPr>
          <a:xfrm>
            <a:off x="2235200" y="1709738"/>
            <a:ext cx="9112250" cy="285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Fenómeno: El Suelo y Nuestro Sistema Climático</a:t>
            </a:r>
            <a:endParaRPr b="1">
              <a:solidFill>
                <a:srgbClr val="1E4E79"/>
              </a:solidFill>
            </a:endParaRPr>
          </a:p>
        </p:txBody>
      </p:sp>
      <p:sp>
        <p:nvSpPr>
          <p:cNvPr id="342" name="Google Shape;342;p18"/>
          <p:cNvSpPr txBox="1"/>
          <p:nvPr>
            <p:ph idx="10" type="dt"/>
          </p:nvPr>
        </p:nvSpPr>
        <p:spPr>
          <a:xfrm>
            <a:off x="1641762" y="6328641"/>
            <a:ext cx="5885873"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13beb651f42_0_216"/>
          <p:cNvSpPr txBox="1"/>
          <p:nvPr>
            <p:ph type="title"/>
          </p:nvPr>
        </p:nvSpPr>
        <p:spPr>
          <a:xfrm>
            <a:off x="1818524" y="365125"/>
            <a:ext cx="9535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Elaborar</a:t>
            </a:r>
            <a:endParaRPr/>
          </a:p>
        </p:txBody>
      </p:sp>
      <p:sp>
        <p:nvSpPr>
          <p:cNvPr id="348" name="Google Shape;348;g13beb651f42_0_216"/>
          <p:cNvSpPr txBox="1"/>
          <p:nvPr>
            <p:ph idx="1" type="body"/>
          </p:nvPr>
        </p:nvSpPr>
        <p:spPr>
          <a:xfrm>
            <a:off x="1926525" y="1393625"/>
            <a:ext cx="9535200" cy="1486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lang="en-US"/>
              <a:t>¡Profundicemos en la conexión suelo-clima!</a:t>
            </a:r>
            <a:endParaRPr/>
          </a:p>
          <a:p>
            <a:pPr indent="0" lvl="0" marL="0" rtl="0" algn="l">
              <a:lnSpc>
                <a:spcPct val="90000"/>
              </a:lnSpc>
              <a:spcBef>
                <a:spcPts val="0"/>
              </a:spcBef>
              <a:spcAft>
                <a:spcPts val="0"/>
              </a:spcAft>
              <a:buSzPts val="1800"/>
              <a:buNone/>
            </a:pPr>
            <a:r>
              <a:rPr lang="en-US"/>
              <a:t>Video: Reducción del CO2: ¿Dónde debería ir el agua?</a:t>
            </a:r>
            <a:endParaRPr/>
          </a:p>
          <a:p>
            <a:pPr indent="0" lvl="0" marL="0" rtl="0" algn="l">
              <a:lnSpc>
                <a:spcPct val="90000"/>
              </a:lnSpc>
              <a:spcBef>
                <a:spcPts val="1000"/>
              </a:spcBef>
              <a:spcAft>
                <a:spcPts val="0"/>
              </a:spcAft>
              <a:buClr>
                <a:schemeClr val="dk1"/>
              </a:buClr>
              <a:buSzPts val="2800"/>
              <a:buNone/>
            </a:pPr>
            <a:r>
              <a:t/>
            </a:r>
            <a:endParaRPr/>
          </a:p>
        </p:txBody>
      </p:sp>
      <p:sp>
        <p:nvSpPr>
          <p:cNvPr id="349" name="Google Shape;349;g13beb651f42_0_216"/>
          <p:cNvSpPr txBox="1"/>
          <p:nvPr>
            <p:ph idx="10" type="dt"/>
          </p:nvPr>
        </p:nvSpPr>
        <p:spPr>
          <a:xfrm>
            <a:off x="1818524" y="6420172"/>
            <a:ext cx="6086700" cy="306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pic>
        <p:nvPicPr>
          <p:cNvPr id="350" name="Google Shape;350;g13beb651f42_0_216"/>
          <p:cNvPicPr preferRelativeResize="0"/>
          <p:nvPr/>
        </p:nvPicPr>
        <p:blipFill rotWithShape="1">
          <a:blip r:embed="rId3">
            <a:alphaModFix/>
          </a:blip>
          <a:srcRect b="0" l="0" r="0" t="0"/>
          <a:stretch/>
        </p:blipFill>
        <p:spPr>
          <a:xfrm>
            <a:off x="3052650" y="2312525"/>
            <a:ext cx="6086700" cy="392034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2e120e34a6d_0_81"/>
          <p:cNvSpPr txBox="1"/>
          <p:nvPr>
            <p:ph type="title"/>
          </p:nvPr>
        </p:nvSpPr>
        <p:spPr>
          <a:xfrm>
            <a:off x="1818524" y="365125"/>
            <a:ext cx="9535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Elabora</a:t>
            </a:r>
            <a:endParaRPr/>
          </a:p>
        </p:txBody>
      </p:sp>
      <p:sp>
        <p:nvSpPr>
          <p:cNvPr id="356" name="Google Shape;356;g2e120e34a6d_0_81"/>
          <p:cNvSpPr txBox="1"/>
          <p:nvPr>
            <p:ph idx="1" type="body"/>
          </p:nvPr>
        </p:nvSpPr>
        <p:spPr>
          <a:xfrm>
            <a:off x="1926525" y="1393625"/>
            <a:ext cx="9535200" cy="1486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lang="en-US"/>
              <a:t>Let’s dig deeper into the soil-climate connection!</a:t>
            </a:r>
            <a:endParaRPr/>
          </a:p>
          <a:p>
            <a:pPr indent="0" lvl="0" marL="0" rtl="0" algn="l">
              <a:lnSpc>
                <a:spcPct val="90000"/>
              </a:lnSpc>
              <a:spcBef>
                <a:spcPts val="1000"/>
              </a:spcBef>
              <a:spcAft>
                <a:spcPts val="0"/>
              </a:spcAft>
              <a:buClr>
                <a:schemeClr val="dk1"/>
              </a:buClr>
              <a:buSzPts val="2800"/>
              <a:buNone/>
            </a:pPr>
            <a:r>
              <a:rPr lang="en-US"/>
              <a:t>Reading: What’s Soil got to do with Climate Change?</a:t>
            </a:r>
            <a:endParaRPr/>
          </a:p>
        </p:txBody>
      </p:sp>
      <p:sp>
        <p:nvSpPr>
          <p:cNvPr id="357" name="Google Shape;357;g2e120e34a6d_0_81"/>
          <p:cNvSpPr txBox="1"/>
          <p:nvPr>
            <p:ph idx="10" type="dt"/>
          </p:nvPr>
        </p:nvSpPr>
        <p:spPr>
          <a:xfrm>
            <a:off x="1818524" y="6420172"/>
            <a:ext cx="6086700" cy="306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pic>
        <p:nvPicPr>
          <p:cNvPr id="358" name="Google Shape;358;g2e120e34a6d_0_81"/>
          <p:cNvPicPr preferRelativeResize="0"/>
          <p:nvPr/>
        </p:nvPicPr>
        <p:blipFill rotWithShape="1">
          <a:blip r:embed="rId3">
            <a:alphaModFix/>
          </a:blip>
          <a:srcRect b="0" l="0" r="0" t="0"/>
          <a:stretch/>
        </p:blipFill>
        <p:spPr>
          <a:xfrm>
            <a:off x="3888000" y="2529779"/>
            <a:ext cx="5487602" cy="41964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2"/>
          <p:cNvSpPr txBox="1"/>
          <p:nvPr>
            <p:ph type="title"/>
          </p:nvPr>
        </p:nvSpPr>
        <p:spPr>
          <a:xfrm>
            <a:off x="1818524" y="365125"/>
            <a:ext cx="982693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Elaborar</a:t>
            </a:r>
            <a:endParaRPr/>
          </a:p>
        </p:txBody>
      </p:sp>
      <p:pic>
        <p:nvPicPr>
          <p:cNvPr id="365" name="Google Shape;365;p22"/>
          <p:cNvPicPr preferRelativeResize="0"/>
          <p:nvPr/>
        </p:nvPicPr>
        <p:blipFill rotWithShape="1">
          <a:blip r:embed="rId3">
            <a:alphaModFix/>
          </a:blip>
          <a:srcRect b="0" l="0" r="0" t="0"/>
          <a:stretch/>
        </p:blipFill>
        <p:spPr>
          <a:xfrm>
            <a:off x="2953358" y="2271669"/>
            <a:ext cx="7734421" cy="3852230"/>
          </a:xfrm>
          <a:prstGeom prst="rect">
            <a:avLst/>
          </a:prstGeom>
          <a:noFill/>
          <a:ln cap="flat" cmpd="sng" w="9525">
            <a:solidFill>
              <a:schemeClr val="dk2"/>
            </a:solidFill>
            <a:prstDash val="solid"/>
            <a:round/>
            <a:headEnd len="sm" w="sm" type="none"/>
            <a:tailEnd len="sm" w="sm" type="none"/>
          </a:ln>
        </p:spPr>
      </p:pic>
      <p:sp>
        <p:nvSpPr>
          <p:cNvPr id="366" name="Google Shape;366;p22"/>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
        <p:nvSpPr>
          <p:cNvPr id="367" name="Google Shape;367;p22"/>
          <p:cNvSpPr txBox="1"/>
          <p:nvPr/>
        </p:nvSpPr>
        <p:spPr>
          <a:xfrm>
            <a:off x="1898400" y="1314000"/>
            <a:ext cx="10749600" cy="55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1E4E79"/>
              </a:buClr>
              <a:buSzPts val="4400"/>
              <a:buFont typeface="Calibri"/>
              <a:buNone/>
            </a:pPr>
            <a:r>
              <a:rPr b="0" i="0" lang="en-US" sz="2700" u="none" cap="none" strike="noStrike">
                <a:solidFill>
                  <a:schemeClr val="dk1"/>
                </a:solidFill>
                <a:latin typeface="Calibri"/>
                <a:ea typeface="Calibri"/>
                <a:cs typeface="Calibri"/>
                <a:sym typeface="Calibri"/>
              </a:rPr>
              <a:t>HAS: </a:t>
            </a:r>
            <a:r>
              <a:rPr lang="en-US" sz="2700">
                <a:solidFill>
                  <a:schemeClr val="dk1"/>
                </a:solidFill>
                <a:latin typeface="Calibri"/>
                <a:ea typeface="Calibri"/>
                <a:cs typeface="Calibri"/>
                <a:sym typeface="Calibri"/>
              </a:rPr>
              <a:t>¿Podemos alimentar a la población en crecimiento?</a:t>
            </a:r>
            <a:endParaRPr sz="27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13beb651f42_0_273"/>
          <p:cNvSpPr txBox="1"/>
          <p:nvPr>
            <p:ph type="title"/>
          </p:nvPr>
        </p:nvSpPr>
        <p:spPr>
          <a:xfrm>
            <a:off x="1818524" y="365125"/>
            <a:ext cx="9826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Elaborar</a:t>
            </a:r>
            <a:endParaRPr/>
          </a:p>
        </p:txBody>
      </p:sp>
      <p:sp>
        <p:nvSpPr>
          <p:cNvPr id="374" name="Google Shape;374;g13beb651f42_0_273"/>
          <p:cNvSpPr txBox="1"/>
          <p:nvPr>
            <p:ph idx="10" type="dt"/>
          </p:nvPr>
        </p:nvSpPr>
        <p:spPr>
          <a:xfrm>
            <a:off x="1818524" y="6420172"/>
            <a:ext cx="6086700" cy="306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
        <p:nvSpPr>
          <p:cNvPr id="375" name="Google Shape;375;g13beb651f42_0_273"/>
          <p:cNvSpPr txBox="1"/>
          <p:nvPr/>
        </p:nvSpPr>
        <p:spPr>
          <a:xfrm>
            <a:off x="1898400" y="1314000"/>
            <a:ext cx="10749600" cy="55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700"/>
              <a:buFont typeface="Arial"/>
              <a:buNone/>
            </a:pPr>
            <a:r>
              <a:rPr b="0" i="0" lang="en-US" sz="2700" u="none" cap="none" strike="noStrike">
                <a:solidFill>
                  <a:schemeClr val="dk1"/>
                </a:solidFill>
                <a:latin typeface="Calibri"/>
                <a:ea typeface="Calibri"/>
                <a:cs typeface="Calibri"/>
                <a:sym typeface="Calibri"/>
              </a:rPr>
              <a:t>HAS: </a:t>
            </a:r>
            <a:r>
              <a:rPr lang="en-US" sz="2700">
                <a:solidFill>
                  <a:schemeClr val="dk1"/>
                </a:solidFill>
                <a:latin typeface="Calibri"/>
                <a:ea typeface="Calibri"/>
                <a:cs typeface="Calibri"/>
                <a:sym typeface="Calibri"/>
              </a:rPr>
              <a:t>¿Podemos alimentar a la población en crecimiento?</a:t>
            </a:r>
            <a:endParaRPr sz="2700">
              <a:solidFill>
                <a:schemeClr val="dk1"/>
              </a:solidFill>
              <a:latin typeface="Calibri"/>
              <a:ea typeface="Calibri"/>
              <a:cs typeface="Calibri"/>
              <a:sym typeface="Calibri"/>
            </a:endParaRPr>
          </a:p>
        </p:txBody>
      </p:sp>
      <p:pic>
        <p:nvPicPr>
          <p:cNvPr id="376" name="Google Shape;376;g13beb651f42_0_273"/>
          <p:cNvPicPr preferRelativeResize="0"/>
          <p:nvPr/>
        </p:nvPicPr>
        <p:blipFill rotWithShape="1">
          <a:blip r:embed="rId3">
            <a:alphaModFix/>
          </a:blip>
          <a:srcRect b="0" l="0" r="0" t="0"/>
          <a:stretch/>
        </p:blipFill>
        <p:spPr>
          <a:xfrm>
            <a:off x="3800975" y="1857912"/>
            <a:ext cx="5491385" cy="43951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19"/>
          <p:cNvSpPr txBox="1"/>
          <p:nvPr>
            <p:ph type="title"/>
          </p:nvPr>
        </p:nvSpPr>
        <p:spPr>
          <a:xfrm>
            <a:off x="2235200" y="1709738"/>
            <a:ext cx="9112250" cy="285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Fenómeno: Suelo y nuestro Sistema Climático - Evaluar</a:t>
            </a:r>
            <a:endParaRPr/>
          </a:p>
        </p:txBody>
      </p:sp>
      <p:sp>
        <p:nvSpPr>
          <p:cNvPr id="383" name="Google Shape;383;p19"/>
          <p:cNvSpPr txBox="1"/>
          <p:nvPr>
            <p:ph idx="10" type="dt"/>
          </p:nvPr>
        </p:nvSpPr>
        <p:spPr>
          <a:xfrm>
            <a:off x="1641762" y="6328641"/>
            <a:ext cx="5885873"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13bdbf32587_0_75"/>
          <p:cNvSpPr txBox="1"/>
          <p:nvPr>
            <p:ph type="title"/>
          </p:nvPr>
        </p:nvSpPr>
        <p:spPr>
          <a:xfrm>
            <a:off x="1818524" y="365125"/>
            <a:ext cx="9535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Evaluar</a:t>
            </a:r>
            <a:endParaRPr/>
          </a:p>
        </p:txBody>
      </p:sp>
      <p:sp>
        <p:nvSpPr>
          <p:cNvPr id="389" name="Google Shape;389;g13bdbf32587_0_75"/>
          <p:cNvSpPr txBox="1"/>
          <p:nvPr>
            <p:ph idx="1" type="body"/>
          </p:nvPr>
        </p:nvSpPr>
        <p:spPr>
          <a:xfrm>
            <a:off x="1818525" y="1825625"/>
            <a:ext cx="10065300" cy="4351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1800"/>
              <a:buNone/>
            </a:pPr>
            <a:r>
              <a:rPr b="1" lang="en-US" sz="3000"/>
              <a:t>¿Qué significa esto para mí?</a:t>
            </a:r>
            <a:endParaRPr b="1" sz="3000"/>
          </a:p>
          <a:p>
            <a:pPr indent="0" lvl="0" marL="0" rtl="0" algn="l">
              <a:lnSpc>
                <a:spcPct val="90000"/>
              </a:lnSpc>
              <a:spcBef>
                <a:spcPts val="0"/>
              </a:spcBef>
              <a:spcAft>
                <a:spcPts val="0"/>
              </a:spcAft>
              <a:buSzPts val="1800"/>
              <a:buNone/>
            </a:pPr>
            <a:r>
              <a:t/>
            </a:r>
            <a:endParaRPr/>
          </a:p>
          <a:p>
            <a:pPr indent="0" lvl="0" marL="0" rtl="0" algn="l">
              <a:lnSpc>
                <a:spcPct val="90000"/>
              </a:lnSpc>
              <a:spcBef>
                <a:spcPts val="0"/>
              </a:spcBef>
              <a:spcAft>
                <a:spcPts val="0"/>
              </a:spcAft>
              <a:buSzPts val="1800"/>
              <a:buNone/>
            </a:pPr>
            <a:r>
              <a:rPr lang="en-US"/>
              <a:t>Tarea:</a:t>
            </a:r>
            <a:endParaRPr/>
          </a:p>
          <a:p>
            <a:pPr indent="-342900" lvl="0" marL="457200" rtl="0" algn="l">
              <a:lnSpc>
                <a:spcPct val="90000"/>
              </a:lnSpc>
              <a:spcBef>
                <a:spcPts val="0"/>
              </a:spcBef>
              <a:spcAft>
                <a:spcPts val="0"/>
              </a:spcAft>
              <a:buSzPts val="1800"/>
              <a:buChar char="•"/>
            </a:pPr>
            <a:r>
              <a:rPr lang="en-US"/>
              <a:t>Considera el origen agrícola de los alimentos en tres comidas: desayuno, almuerzo, cena.</a:t>
            </a:r>
            <a:endParaRPr/>
          </a:p>
          <a:p>
            <a:pPr indent="-342900" lvl="0" marL="457200" rtl="0" algn="l">
              <a:lnSpc>
                <a:spcPct val="90000"/>
              </a:lnSpc>
              <a:spcBef>
                <a:spcPts val="0"/>
              </a:spcBef>
              <a:spcAft>
                <a:spcPts val="0"/>
              </a:spcAft>
              <a:buSzPts val="1800"/>
              <a:buChar char="•"/>
            </a:pPr>
            <a:r>
              <a:rPr lang="en-US"/>
              <a:t>Utiliza el contenido de esta lección para identificar lo siguiente:</a:t>
            </a:r>
            <a:endParaRPr/>
          </a:p>
          <a:p>
            <a:pPr indent="-342900" lvl="1" marL="914400" rtl="0" algn="l">
              <a:lnSpc>
                <a:spcPct val="90000"/>
              </a:lnSpc>
              <a:spcBef>
                <a:spcPts val="0"/>
              </a:spcBef>
              <a:spcAft>
                <a:spcPts val="0"/>
              </a:spcAft>
              <a:buSzPts val="1800"/>
              <a:buChar char="•"/>
            </a:pPr>
            <a:r>
              <a:rPr lang="en-US"/>
              <a:t>¿Cómo afectará nuestro cambio climático al crecimiento de los cultivos en mi comida?</a:t>
            </a:r>
            <a:endParaRPr/>
          </a:p>
          <a:p>
            <a:pPr indent="-342900" lvl="1" marL="914400" rtl="0" algn="l">
              <a:lnSpc>
                <a:spcPct val="90000"/>
              </a:lnSpc>
              <a:spcBef>
                <a:spcPts val="0"/>
              </a:spcBef>
              <a:spcAft>
                <a:spcPts val="0"/>
              </a:spcAft>
              <a:buSzPts val="1800"/>
              <a:buChar char="•"/>
            </a:pPr>
            <a:r>
              <a:rPr lang="en-US"/>
              <a:t>¿Cómo pueden modificarse las prácticas agrícolas para garantizar la productividad de los cultivos y una mayor captura de carbono en el futuro?</a:t>
            </a:r>
            <a:endParaRPr/>
          </a:p>
          <a:p>
            <a:pPr indent="-342900" lvl="1" marL="914400" rtl="0" algn="l">
              <a:lnSpc>
                <a:spcPct val="90000"/>
              </a:lnSpc>
              <a:spcBef>
                <a:spcPts val="0"/>
              </a:spcBef>
              <a:spcAft>
                <a:spcPts val="0"/>
              </a:spcAft>
              <a:buSzPts val="1800"/>
              <a:buChar char="•"/>
            </a:pPr>
            <a:r>
              <a:rPr lang="en-US"/>
              <a:t>¿Qué pueden hacer los consumidores para contribuir positivamente a los problemas del cambio climático en el sistema alimentario?</a:t>
            </a:r>
            <a:endParaRPr/>
          </a:p>
        </p:txBody>
      </p:sp>
      <p:sp>
        <p:nvSpPr>
          <p:cNvPr id="390" name="Google Shape;390;g13bdbf32587_0_75"/>
          <p:cNvSpPr txBox="1"/>
          <p:nvPr>
            <p:ph idx="10" type="dt"/>
          </p:nvPr>
        </p:nvSpPr>
        <p:spPr>
          <a:xfrm>
            <a:off x="1818524" y="6420172"/>
            <a:ext cx="6086700" cy="306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13beb651f42_0_226"/>
          <p:cNvSpPr txBox="1"/>
          <p:nvPr>
            <p:ph type="title"/>
          </p:nvPr>
        </p:nvSpPr>
        <p:spPr>
          <a:xfrm>
            <a:off x="1818524" y="365125"/>
            <a:ext cx="9535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Evaluar</a:t>
            </a:r>
            <a:endParaRPr/>
          </a:p>
        </p:txBody>
      </p:sp>
      <p:sp>
        <p:nvSpPr>
          <p:cNvPr id="396" name="Google Shape;396;g13beb651f42_0_226"/>
          <p:cNvSpPr txBox="1"/>
          <p:nvPr>
            <p:ph idx="1" type="body"/>
          </p:nvPr>
        </p:nvSpPr>
        <p:spPr>
          <a:xfrm>
            <a:off x="1894725" y="1520825"/>
            <a:ext cx="9535200" cy="622500"/>
          </a:xfrm>
          <a:prstGeom prst="rect">
            <a:avLst/>
          </a:prstGeom>
          <a:noFill/>
          <a:ln>
            <a:noFill/>
          </a:ln>
        </p:spPr>
        <p:txBody>
          <a:bodyPr anchorCtr="0" anchor="t" bIns="45700" lIns="91425" spcFirstLastPara="1" rIns="91425" wrap="square" tIns="45700">
            <a:normAutofit fontScale="77500"/>
          </a:bodyPr>
          <a:lstStyle/>
          <a:p>
            <a:pPr indent="0" lvl="0" marL="0" rtl="0" algn="l">
              <a:lnSpc>
                <a:spcPct val="90000"/>
              </a:lnSpc>
              <a:spcBef>
                <a:spcPts val="0"/>
              </a:spcBef>
              <a:spcAft>
                <a:spcPts val="0"/>
              </a:spcAft>
              <a:buSzPct val="60000"/>
              <a:buNone/>
            </a:pPr>
            <a:r>
              <a:rPr b="1" lang="en-US" sz="3000"/>
              <a:t>¡Soluciones en acción! - Presentando a los Vaqueros del Carbono del Suelo</a:t>
            </a:r>
            <a:endParaRPr/>
          </a:p>
        </p:txBody>
      </p:sp>
      <p:sp>
        <p:nvSpPr>
          <p:cNvPr id="397" name="Google Shape;397;g13beb651f42_0_226"/>
          <p:cNvSpPr txBox="1"/>
          <p:nvPr>
            <p:ph idx="10" type="dt"/>
          </p:nvPr>
        </p:nvSpPr>
        <p:spPr>
          <a:xfrm>
            <a:off x="1818524" y="6492875"/>
            <a:ext cx="6086700" cy="306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pic>
        <p:nvPicPr>
          <p:cNvPr id="398" name="Google Shape;398;g13beb651f42_0_226"/>
          <p:cNvPicPr preferRelativeResize="0"/>
          <p:nvPr/>
        </p:nvPicPr>
        <p:blipFill rotWithShape="1">
          <a:blip r:embed="rId3">
            <a:alphaModFix/>
          </a:blip>
          <a:srcRect b="0" l="0" r="0" t="0"/>
          <a:stretch/>
        </p:blipFill>
        <p:spPr>
          <a:xfrm>
            <a:off x="2406650" y="2143325"/>
            <a:ext cx="8358948" cy="4395649"/>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13beb651f42_0_234"/>
          <p:cNvSpPr txBox="1"/>
          <p:nvPr>
            <p:ph type="title"/>
          </p:nvPr>
        </p:nvSpPr>
        <p:spPr>
          <a:xfrm>
            <a:off x="1818525" y="365125"/>
            <a:ext cx="102015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E4E79"/>
              </a:buClr>
              <a:buSzPct val="100000"/>
              <a:buFont typeface="Calibri"/>
              <a:buNone/>
            </a:pPr>
            <a:r>
              <a:rPr b="1" lang="en-US">
                <a:solidFill>
                  <a:srgbClr val="1E4E79"/>
                </a:solidFill>
              </a:rPr>
              <a:t>Expectativas de Rendimiento de los Estándares de Ciencias de la Próxima Generación (NGSS)</a:t>
            </a:r>
            <a:endParaRPr/>
          </a:p>
        </p:txBody>
      </p:sp>
      <p:sp>
        <p:nvSpPr>
          <p:cNvPr id="404" name="Google Shape;404;g13beb651f42_0_234"/>
          <p:cNvSpPr txBox="1"/>
          <p:nvPr>
            <p:ph idx="1" type="body"/>
          </p:nvPr>
        </p:nvSpPr>
        <p:spPr>
          <a:xfrm>
            <a:off x="1818526" y="1825625"/>
            <a:ext cx="9535200" cy="4351200"/>
          </a:xfrm>
          <a:prstGeom prst="rect">
            <a:avLst/>
          </a:prstGeom>
          <a:noFill/>
          <a:ln>
            <a:noFill/>
          </a:ln>
        </p:spPr>
        <p:txBody>
          <a:bodyPr anchorCtr="0" anchor="t" bIns="45700" lIns="91425" spcFirstLastPara="1" rIns="91425" wrap="square" tIns="45700">
            <a:normAutofit fontScale="55000" lnSpcReduction="20000"/>
          </a:bodyPr>
          <a:lstStyle/>
          <a:p>
            <a:pPr indent="-291465" lvl="0" marL="457200" rtl="0" algn="l">
              <a:lnSpc>
                <a:spcPct val="90000"/>
              </a:lnSpc>
              <a:spcBef>
                <a:spcPts val="1000"/>
              </a:spcBef>
              <a:spcAft>
                <a:spcPts val="0"/>
              </a:spcAft>
              <a:buSzPct val="64285"/>
              <a:buChar char="•"/>
            </a:pPr>
            <a:r>
              <a:rPr lang="en-US" u="sng">
                <a:solidFill>
                  <a:schemeClr val="hlink"/>
                </a:solidFill>
                <a:hlinkClick r:id="rId3"/>
              </a:rPr>
              <a:t>MS-LS2-3 Ecosystems: Interactions, Energy, and Dynamics</a:t>
            </a:r>
            <a:endParaRPr/>
          </a:p>
          <a:p>
            <a:pPr indent="0" lvl="0" marL="457200" rtl="0" algn="l">
              <a:lnSpc>
                <a:spcPct val="90000"/>
              </a:lnSpc>
              <a:spcBef>
                <a:spcPts val="1000"/>
              </a:spcBef>
              <a:spcAft>
                <a:spcPts val="0"/>
              </a:spcAft>
              <a:buSzPct val="116883"/>
              <a:buNone/>
            </a:pPr>
            <a:r>
              <a:rPr lang="en-US"/>
              <a:t>Desarrollar un modelo para describir el ciclo de la materia y el flujo de energía entre las partes vivas y no vivas de un ecosistema.</a:t>
            </a:r>
            <a:endParaRPr/>
          </a:p>
          <a:p>
            <a:pPr indent="-291465" lvl="0" marL="457200" rtl="0" algn="l">
              <a:lnSpc>
                <a:spcPct val="90000"/>
              </a:lnSpc>
              <a:spcBef>
                <a:spcPts val="1000"/>
              </a:spcBef>
              <a:spcAft>
                <a:spcPts val="0"/>
              </a:spcAft>
              <a:buSzPct val="64285"/>
              <a:buChar char="•"/>
            </a:pPr>
            <a:r>
              <a:rPr lang="en-US" u="sng">
                <a:solidFill>
                  <a:schemeClr val="hlink"/>
                </a:solidFill>
                <a:hlinkClick r:id="rId4"/>
              </a:rPr>
              <a:t>MS-LS2-5 Ecosystems: Interactions, Energy, and Dynamics</a:t>
            </a:r>
            <a:endParaRPr/>
          </a:p>
          <a:p>
            <a:pPr indent="0" lvl="0" marL="457200" rtl="0" algn="l">
              <a:lnSpc>
                <a:spcPct val="90000"/>
              </a:lnSpc>
              <a:spcBef>
                <a:spcPts val="1000"/>
              </a:spcBef>
              <a:spcAft>
                <a:spcPts val="0"/>
              </a:spcAft>
              <a:buSzPct val="116883"/>
              <a:buNone/>
            </a:pPr>
            <a:r>
              <a:rPr lang="en-US"/>
              <a:t>Evaluar soluciones de diseño competidoras para mantener la biodiversidad y los servicios ecosistémicos.</a:t>
            </a:r>
            <a:endParaRPr/>
          </a:p>
          <a:p>
            <a:pPr indent="-291465" lvl="0" marL="457200" rtl="0" algn="l">
              <a:lnSpc>
                <a:spcPct val="90000"/>
              </a:lnSpc>
              <a:spcBef>
                <a:spcPts val="1000"/>
              </a:spcBef>
              <a:spcAft>
                <a:spcPts val="0"/>
              </a:spcAft>
              <a:buSzPct val="64285"/>
              <a:buChar char="•"/>
            </a:pPr>
            <a:r>
              <a:rPr lang="en-US" u="sng">
                <a:solidFill>
                  <a:schemeClr val="hlink"/>
                </a:solidFill>
                <a:hlinkClick r:id="rId5"/>
              </a:rPr>
              <a:t>HS-ESS2-2 Earth's Systems</a:t>
            </a:r>
            <a:endParaRPr/>
          </a:p>
          <a:p>
            <a:pPr indent="0" lvl="0" marL="457200" rtl="0" algn="l">
              <a:lnSpc>
                <a:spcPct val="90000"/>
              </a:lnSpc>
              <a:spcBef>
                <a:spcPts val="1000"/>
              </a:spcBef>
              <a:spcAft>
                <a:spcPts val="0"/>
              </a:spcAft>
              <a:buSzPct val="116883"/>
              <a:buNone/>
            </a:pPr>
            <a:r>
              <a:rPr lang="en-US"/>
              <a:t>Analizar datos geocientíficos para afirmar que un cambio en la superficie terrestre puede generar retroalimentaciones que causen cambios en otros sistemas terrestres.</a:t>
            </a:r>
            <a:endParaRPr/>
          </a:p>
          <a:p>
            <a:pPr indent="-291465" lvl="0" marL="457200" rtl="0" algn="l">
              <a:lnSpc>
                <a:spcPct val="90000"/>
              </a:lnSpc>
              <a:spcBef>
                <a:spcPts val="1000"/>
              </a:spcBef>
              <a:spcAft>
                <a:spcPts val="0"/>
              </a:spcAft>
              <a:buSzPct val="64285"/>
              <a:buChar char="•"/>
            </a:pPr>
            <a:r>
              <a:rPr lang="en-US" u="sng">
                <a:solidFill>
                  <a:schemeClr val="hlink"/>
                </a:solidFill>
                <a:hlinkClick r:id="rId6"/>
              </a:rPr>
              <a:t>HS-ESS2-6 Earth's Systems</a:t>
            </a:r>
            <a:endParaRPr/>
          </a:p>
          <a:p>
            <a:pPr indent="0" lvl="0" marL="457200" rtl="0" algn="l">
              <a:lnSpc>
                <a:spcPct val="90000"/>
              </a:lnSpc>
              <a:spcBef>
                <a:spcPts val="1000"/>
              </a:spcBef>
              <a:spcAft>
                <a:spcPts val="0"/>
              </a:spcAft>
              <a:buSzPct val="116883"/>
              <a:buNone/>
            </a:pPr>
            <a:r>
              <a:rPr lang="en-US"/>
              <a:t>Desarrollar un modelo cuantitativo para describir el ciclo del carbono entre la hidrosfera, la atmósfera, la geosfera y la biosfera.</a:t>
            </a:r>
            <a:endParaRPr/>
          </a:p>
          <a:p>
            <a:pPr indent="-291465" lvl="0" marL="457200" rtl="0" algn="l">
              <a:lnSpc>
                <a:spcPct val="90000"/>
              </a:lnSpc>
              <a:spcBef>
                <a:spcPts val="1000"/>
              </a:spcBef>
              <a:spcAft>
                <a:spcPts val="0"/>
              </a:spcAft>
              <a:buSzPct val="64285"/>
              <a:buChar char="•"/>
            </a:pPr>
            <a:r>
              <a:rPr lang="en-US" u="sng">
                <a:solidFill>
                  <a:schemeClr val="hlink"/>
                </a:solidFill>
                <a:hlinkClick r:id="rId7"/>
              </a:rPr>
              <a:t>HS-ESS2-7 Earth's Systems</a:t>
            </a:r>
            <a:endParaRPr/>
          </a:p>
          <a:p>
            <a:pPr indent="0" lvl="0" marL="457200" rtl="0" algn="l">
              <a:lnSpc>
                <a:spcPct val="90000"/>
              </a:lnSpc>
              <a:spcBef>
                <a:spcPts val="1000"/>
              </a:spcBef>
              <a:spcAft>
                <a:spcPts val="0"/>
              </a:spcAft>
              <a:buSzPct val="116883"/>
              <a:buNone/>
            </a:pPr>
            <a:r>
              <a:rPr lang="en-US"/>
              <a:t>Construir un argumento basado en evidencia sobre la coevolución simultánea de los sistemas terrestres y la vida en la Tierra.</a:t>
            </a:r>
            <a:endParaRPr/>
          </a:p>
          <a:p>
            <a:pPr indent="-291465" lvl="0" marL="457200" rtl="0" algn="l">
              <a:lnSpc>
                <a:spcPct val="90000"/>
              </a:lnSpc>
              <a:spcBef>
                <a:spcPts val="1000"/>
              </a:spcBef>
              <a:spcAft>
                <a:spcPts val="0"/>
              </a:spcAft>
              <a:buSzPct val="64285"/>
              <a:buChar char="•"/>
            </a:pPr>
            <a:r>
              <a:rPr lang="en-US" u="sng">
                <a:solidFill>
                  <a:schemeClr val="hlink"/>
                </a:solidFill>
                <a:hlinkClick r:id="rId8"/>
              </a:rPr>
              <a:t>HS-ESS3-1 Earth and Human Activity</a:t>
            </a:r>
            <a:endParaRPr/>
          </a:p>
          <a:p>
            <a:pPr indent="0" lvl="0" marL="457200" rtl="0" algn="l">
              <a:lnSpc>
                <a:spcPct val="90000"/>
              </a:lnSpc>
              <a:spcBef>
                <a:spcPts val="1000"/>
              </a:spcBef>
              <a:spcAft>
                <a:spcPts val="0"/>
              </a:spcAft>
              <a:buSzPct val="311688"/>
              <a:buNone/>
            </a:pPr>
            <a:r>
              <a:rPr lang="en-US"/>
              <a:t>Construir una explicación basada en evidencia sobre cómo la disponibilidad de recursos naturales, la ocurrencia de peligros naturales y los cambios en el clima han influenciado la actividad humana.</a:t>
            </a:r>
            <a:endParaRPr sz="1050">
              <a:solidFill>
                <a:srgbClr val="333333"/>
              </a:solidFill>
              <a:highlight>
                <a:srgbClr val="FFFFFF"/>
              </a:highlight>
              <a:latin typeface="Helvetica Neue"/>
              <a:ea typeface="Helvetica Neue"/>
              <a:cs typeface="Helvetica Neue"/>
              <a:sym typeface="Helvetica Neue"/>
            </a:endParaRPr>
          </a:p>
        </p:txBody>
      </p:sp>
      <p:sp>
        <p:nvSpPr>
          <p:cNvPr id="405" name="Google Shape;405;g13beb651f42_0_234"/>
          <p:cNvSpPr txBox="1"/>
          <p:nvPr>
            <p:ph idx="10" type="dt"/>
          </p:nvPr>
        </p:nvSpPr>
        <p:spPr>
          <a:xfrm>
            <a:off x="1818524" y="6420172"/>
            <a:ext cx="6086700" cy="306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20"/>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a:t>RECURSOS</a:t>
            </a:r>
            <a:endParaRPr b="1"/>
          </a:p>
        </p:txBody>
      </p:sp>
      <p:sp>
        <p:nvSpPr>
          <p:cNvPr id="411" name="Google Shape;411;p20"/>
          <p:cNvSpPr txBox="1"/>
          <p:nvPr>
            <p:ph idx="1" type="body"/>
          </p:nvPr>
        </p:nvSpPr>
        <p:spPr>
          <a:xfrm>
            <a:off x="1818526" y="1825625"/>
            <a:ext cx="9535274"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0"/>
              </a:spcBef>
              <a:spcAft>
                <a:spcPts val="0"/>
              </a:spcAft>
              <a:buSzPts val="1800"/>
              <a:buFont typeface="Arial"/>
              <a:buChar char="•"/>
            </a:pPr>
            <a:r>
              <a:rPr lang="en-US">
                <a:solidFill>
                  <a:srgbClr val="000000"/>
                </a:solidFill>
              </a:rPr>
              <a:t>Conocer el Suelo, Conocer la Vida, Capítulo 8</a:t>
            </a:r>
            <a:endParaRPr b="0" i="0" sz="1800" u="none" strike="noStrike">
              <a:solidFill>
                <a:srgbClr val="000000"/>
              </a:solidFill>
              <a:latin typeface="Arial"/>
              <a:ea typeface="Arial"/>
              <a:cs typeface="Arial"/>
              <a:sym typeface="Arial"/>
            </a:endParaRPr>
          </a:p>
          <a:p>
            <a:pPr indent="-285750" lvl="1" marL="742950" rtl="0" algn="l">
              <a:lnSpc>
                <a:spcPct val="90000"/>
              </a:lnSpc>
              <a:spcBef>
                <a:spcPts val="0"/>
              </a:spcBef>
              <a:spcAft>
                <a:spcPts val="0"/>
              </a:spcAft>
              <a:buSzPts val="1800"/>
              <a:buFont typeface="Arial"/>
              <a:buChar char="•"/>
            </a:pPr>
            <a:r>
              <a:rPr lang="en-US">
                <a:solidFill>
                  <a:srgbClr val="000000"/>
                </a:solidFill>
              </a:rPr>
              <a:t>Suelos y Sociedad</a:t>
            </a:r>
            <a:endParaRPr b="0" i="0" sz="1800" u="none" strike="noStrike">
              <a:solidFill>
                <a:srgbClr val="000000"/>
              </a:solidFill>
              <a:latin typeface="Arial"/>
              <a:ea typeface="Arial"/>
              <a:cs typeface="Arial"/>
              <a:sym typeface="Arial"/>
            </a:endParaRPr>
          </a:p>
          <a:p>
            <a:pPr indent="-342900" lvl="0" marL="457200" rtl="0" algn="l">
              <a:lnSpc>
                <a:spcPct val="90000"/>
              </a:lnSpc>
              <a:spcBef>
                <a:spcPts val="0"/>
              </a:spcBef>
              <a:spcAft>
                <a:spcPts val="0"/>
              </a:spcAft>
              <a:buSzPts val="1800"/>
              <a:buFont typeface="Arial"/>
              <a:buChar char="•"/>
            </a:pPr>
            <a:br>
              <a:rPr lang="en-US"/>
            </a:br>
            <a:r>
              <a:rPr lang="en-US">
                <a:solidFill>
                  <a:srgbClr val="000000"/>
                </a:solidFill>
              </a:rPr>
              <a:t>Conocer el Suelo, Conocer la Vida, Guía para Educadores, En Línea:</a:t>
            </a:r>
            <a:endParaRPr b="0" i="0" sz="1800" u="none" strike="noStrike">
              <a:solidFill>
                <a:srgbClr val="000000"/>
              </a:solidFill>
              <a:latin typeface="Arial"/>
              <a:ea typeface="Arial"/>
              <a:cs typeface="Arial"/>
              <a:sym typeface="Arial"/>
            </a:endParaRPr>
          </a:p>
          <a:p>
            <a:pPr indent="-285750" lvl="1" marL="742950" rtl="0" algn="l">
              <a:lnSpc>
                <a:spcPct val="90000"/>
              </a:lnSpc>
              <a:spcBef>
                <a:spcPts val="0"/>
              </a:spcBef>
              <a:spcAft>
                <a:spcPts val="0"/>
              </a:spcAft>
              <a:buSzPts val="1800"/>
              <a:buFont typeface="Arial"/>
              <a:buChar char="•"/>
            </a:pPr>
            <a:r>
              <a:rPr b="0" i="0" lang="en-US" sz="2400" u="sng" strike="noStrike">
                <a:solidFill>
                  <a:srgbClr val="0563C1"/>
                </a:solidFill>
                <a:latin typeface="Calibri"/>
                <a:ea typeface="Calibri"/>
                <a:cs typeface="Calibri"/>
                <a:sym typeface="Calibri"/>
                <a:hlinkClick r:id="rId3">
                  <a:extLst>
                    <a:ext uri="{A12FA001-AC4F-418D-AE19-62706E023703}">
                      <ahyp:hlinkClr val="tx"/>
                    </a:ext>
                  </a:extLst>
                </a:hlinkClick>
              </a:rPr>
              <a:t>https://serc.carleton.edu/kskl_educator/soil_society/index.html</a:t>
            </a:r>
            <a:endParaRPr b="0" i="0" sz="1800" u="none" strike="noStrike">
              <a:solidFill>
                <a:srgbClr val="000000"/>
              </a:solidFill>
              <a:latin typeface="Arial"/>
              <a:ea typeface="Arial"/>
              <a:cs typeface="Arial"/>
              <a:sym typeface="Arial"/>
            </a:endParaRPr>
          </a:p>
          <a:p>
            <a:pPr indent="0" lvl="0" marL="114300" rtl="0" algn="l">
              <a:lnSpc>
                <a:spcPct val="90000"/>
              </a:lnSpc>
              <a:spcBef>
                <a:spcPts val="1000"/>
              </a:spcBef>
              <a:spcAft>
                <a:spcPts val="0"/>
              </a:spcAft>
              <a:buSzPts val="1800"/>
              <a:buNone/>
            </a:pPr>
            <a:br>
              <a:rPr lang="en-US"/>
            </a:b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5"/>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Suelo y Clima: Las Conexiones</a:t>
            </a:r>
            <a:r>
              <a:rPr b="1" lang="en-US">
                <a:solidFill>
                  <a:srgbClr val="1E4E79"/>
                </a:solidFill>
              </a:rPr>
              <a:t> </a:t>
            </a:r>
            <a:endParaRPr/>
          </a:p>
        </p:txBody>
      </p:sp>
      <p:sp>
        <p:nvSpPr>
          <p:cNvPr id="104" name="Google Shape;104;p5"/>
          <p:cNvSpPr/>
          <p:nvPr/>
        </p:nvSpPr>
        <p:spPr>
          <a:xfrm>
            <a:off x="5355372" y="2392076"/>
            <a:ext cx="2315400" cy="20535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400"/>
              <a:buFont typeface="Calibri"/>
              <a:buNone/>
            </a:pPr>
            <a:r>
              <a:rPr b="1" lang="en-US" sz="2600">
                <a:solidFill>
                  <a:schemeClr val="dk1"/>
                </a:solidFill>
                <a:latin typeface="Calibri"/>
                <a:ea typeface="Calibri"/>
                <a:cs typeface="Calibri"/>
                <a:sym typeface="Calibri"/>
              </a:rPr>
              <a:t>Clima &amp; Cambio Climático</a:t>
            </a:r>
            <a:endParaRPr b="1" i="0" sz="2600" u="none" cap="none" strike="noStrike">
              <a:solidFill>
                <a:schemeClr val="dk1"/>
              </a:solidFill>
              <a:latin typeface="Calibri"/>
              <a:ea typeface="Calibri"/>
              <a:cs typeface="Calibri"/>
              <a:sym typeface="Calibri"/>
            </a:endParaRPr>
          </a:p>
        </p:txBody>
      </p:sp>
      <p:sp>
        <p:nvSpPr>
          <p:cNvPr id="105" name="Google Shape;105;p5"/>
          <p:cNvSpPr/>
          <p:nvPr/>
        </p:nvSpPr>
        <p:spPr>
          <a:xfrm>
            <a:off x="2314301" y="1708202"/>
            <a:ext cx="2604000" cy="9480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000"/>
              <a:buFont typeface="Calibri"/>
              <a:buNone/>
            </a:pPr>
            <a:r>
              <a:rPr lang="en-US" sz="2400">
                <a:solidFill>
                  <a:schemeClr val="dk1"/>
                </a:solidFill>
                <a:latin typeface="Calibri"/>
                <a:ea typeface="Calibri"/>
                <a:cs typeface="Calibri"/>
                <a:sym typeface="Calibri"/>
              </a:rPr>
              <a:t>Formación del Suelo</a:t>
            </a:r>
            <a:endParaRPr b="0" i="0" sz="2400" u="none" cap="none" strike="noStrike">
              <a:solidFill>
                <a:schemeClr val="dk1"/>
              </a:solidFill>
              <a:latin typeface="Calibri"/>
              <a:ea typeface="Calibri"/>
              <a:cs typeface="Calibri"/>
              <a:sym typeface="Calibri"/>
            </a:endParaRPr>
          </a:p>
        </p:txBody>
      </p:sp>
      <p:sp>
        <p:nvSpPr>
          <p:cNvPr id="106" name="Google Shape;106;p5"/>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
        <p:nvSpPr>
          <p:cNvPr id="107" name="Google Shape;107;p5"/>
          <p:cNvSpPr/>
          <p:nvPr/>
        </p:nvSpPr>
        <p:spPr>
          <a:xfrm>
            <a:off x="2314288" y="4573952"/>
            <a:ext cx="2604000" cy="9480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000"/>
              <a:buFont typeface="Calibri"/>
              <a:buNone/>
            </a:pPr>
            <a:r>
              <a:rPr lang="en-US" sz="2400">
                <a:solidFill>
                  <a:schemeClr val="dk1"/>
                </a:solidFill>
                <a:latin typeface="Calibri"/>
                <a:ea typeface="Calibri"/>
                <a:cs typeface="Calibri"/>
                <a:sym typeface="Calibri"/>
              </a:rPr>
              <a:t>Secuestro de Carbono</a:t>
            </a:r>
            <a:endParaRPr b="0" i="0" sz="2400" u="none" cap="none" strike="noStrike">
              <a:solidFill>
                <a:schemeClr val="dk1"/>
              </a:solidFill>
              <a:latin typeface="Calibri"/>
              <a:ea typeface="Calibri"/>
              <a:cs typeface="Calibri"/>
              <a:sym typeface="Calibri"/>
            </a:endParaRPr>
          </a:p>
        </p:txBody>
      </p:sp>
      <p:sp>
        <p:nvSpPr>
          <p:cNvPr id="108" name="Google Shape;108;p5"/>
          <p:cNvSpPr/>
          <p:nvPr/>
        </p:nvSpPr>
        <p:spPr>
          <a:xfrm>
            <a:off x="8208151" y="3147352"/>
            <a:ext cx="2604000" cy="9480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000"/>
              <a:buFont typeface="Calibri"/>
              <a:buNone/>
            </a:pPr>
            <a:r>
              <a:rPr lang="en-US" sz="2400">
                <a:solidFill>
                  <a:schemeClr val="dk1"/>
                </a:solidFill>
                <a:latin typeface="Calibri"/>
                <a:ea typeface="Calibri"/>
                <a:cs typeface="Calibri"/>
                <a:sym typeface="Calibri"/>
              </a:rPr>
              <a:t>Inundación</a:t>
            </a:r>
            <a:endParaRPr b="0" i="0" sz="2400" u="none" cap="none" strike="noStrike">
              <a:solidFill>
                <a:schemeClr val="dk1"/>
              </a:solidFill>
              <a:latin typeface="Calibri"/>
              <a:ea typeface="Calibri"/>
              <a:cs typeface="Calibri"/>
              <a:sym typeface="Calibri"/>
            </a:endParaRPr>
          </a:p>
        </p:txBody>
      </p:sp>
      <p:sp>
        <p:nvSpPr>
          <p:cNvPr id="109" name="Google Shape;109;p5"/>
          <p:cNvSpPr/>
          <p:nvPr/>
        </p:nvSpPr>
        <p:spPr>
          <a:xfrm>
            <a:off x="8195151" y="4519427"/>
            <a:ext cx="2604000" cy="9480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000"/>
              <a:buFont typeface="Calibri"/>
              <a:buNone/>
            </a:pPr>
            <a:r>
              <a:rPr lang="en-US" sz="2400">
                <a:solidFill>
                  <a:schemeClr val="dk1"/>
                </a:solidFill>
                <a:latin typeface="Calibri"/>
                <a:ea typeface="Calibri"/>
                <a:cs typeface="Calibri"/>
                <a:sym typeface="Calibri"/>
              </a:rPr>
              <a:t>Erosión</a:t>
            </a:r>
            <a:endParaRPr b="0" i="0" sz="2400" u="none" cap="none" strike="noStrike">
              <a:solidFill>
                <a:schemeClr val="dk1"/>
              </a:solidFill>
              <a:latin typeface="Calibri"/>
              <a:ea typeface="Calibri"/>
              <a:cs typeface="Calibri"/>
              <a:sym typeface="Calibri"/>
            </a:endParaRPr>
          </a:p>
        </p:txBody>
      </p:sp>
      <p:sp>
        <p:nvSpPr>
          <p:cNvPr id="110" name="Google Shape;110;p5"/>
          <p:cNvSpPr/>
          <p:nvPr/>
        </p:nvSpPr>
        <p:spPr>
          <a:xfrm>
            <a:off x="8208151" y="1690702"/>
            <a:ext cx="2604000" cy="9480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000"/>
              <a:buFont typeface="Calibri"/>
              <a:buNone/>
            </a:pPr>
            <a:r>
              <a:rPr lang="en-US" sz="2400">
                <a:solidFill>
                  <a:schemeClr val="dk1"/>
                </a:solidFill>
                <a:latin typeface="Calibri"/>
                <a:ea typeface="Calibri"/>
                <a:cs typeface="Calibri"/>
                <a:sym typeface="Calibri"/>
              </a:rPr>
              <a:t>Sequía</a:t>
            </a:r>
            <a:endParaRPr sz="2400">
              <a:solidFill>
                <a:schemeClr val="dk1"/>
              </a:solidFill>
              <a:latin typeface="Calibri"/>
              <a:ea typeface="Calibri"/>
              <a:cs typeface="Calibri"/>
              <a:sym typeface="Calibri"/>
            </a:endParaRPr>
          </a:p>
        </p:txBody>
      </p:sp>
      <p:sp>
        <p:nvSpPr>
          <p:cNvPr id="111" name="Google Shape;111;p5"/>
          <p:cNvSpPr/>
          <p:nvPr/>
        </p:nvSpPr>
        <p:spPr>
          <a:xfrm>
            <a:off x="2309951" y="3146177"/>
            <a:ext cx="2604000" cy="9480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000"/>
              <a:buFont typeface="Calibri"/>
              <a:buNone/>
            </a:pPr>
            <a:r>
              <a:rPr lang="en-US" sz="2400">
                <a:solidFill>
                  <a:schemeClr val="dk1"/>
                </a:solidFill>
                <a:latin typeface="Calibri"/>
                <a:ea typeface="Calibri"/>
                <a:cs typeface="Calibri"/>
                <a:sym typeface="Calibri"/>
              </a:rPr>
              <a:t>Tipo de Suelo</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25"/>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Suelo y Clima</a:t>
            </a:r>
            <a:endParaRPr/>
          </a:p>
        </p:txBody>
      </p:sp>
      <p:sp>
        <p:nvSpPr>
          <p:cNvPr id="417" name="Google Shape;417;p25"/>
          <p:cNvSpPr txBox="1"/>
          <p:nvPr>
            <p:ph idx="1" type="body"/>
          </p:nvPr>
        </p:nvSpPr>
        <p:spPr>
          <a:xfrm>
            <a:off x="1818526" y="1825625"/>
            <a:ext cx="9535274"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0"/>
              </a:spcBef>
              <a:spcAft>
                <a:spcPts val="0"/>
              </a:spcAft>
              <a:buClr>
                <a:schemeClr val="dk1"/>
              </a:buClr>
              <a:buSzPts val="1800"/>
              <a:buChar char="•"/>
            </a:pPr>
            <a:r>
              <a:rPr lang="en-US"/>
              <a:t>¿Preguntas?</a:t>
            </a:r>
            <a:endParaRPr/>
          </a:p>
          <a:p>
            <a:pPr indent="-342900" lvl="0" marL="457200" rtl="0" algn="l">
              <a:lnSpc>
                <a:spcPct val="90000"/>
              </a:lnSpc>
              <a:spcBef>
                <a:spcPts val="0"/>
              </a:spcBef>
              <a:spcAft>
                <a:spcPts val="0"/>
              </a:spcAft>
              <a:buClr>
                <a:schemeClr val="dk1"/>
              </a:buClr>
              <a:buSzPts val="1800"/>
              <a:buChar char="•"/>
            </a:pPr>
            <a:r>
              <a:rPr lang="en-US"/>
              <a:t>¿Comentarios?</a:t>
            </a:r>
            <a:endParaRPr/>
          </a:p>
          <a:p>
            <a:pPr indent="-342900" lvl="0" marL="457200" rtl="0" algn="l">
              <a:lnSpc>
                <a:spcPct val="90000"/>
              </a:lnSpc>
              <a:spcBef>
                <a:spcPts val="0"/>
              </a:spcBef>
              <a:spcAft>
                <a:spcPts val="0"/>
              </a:spcAft>
              <a:buClr>
                <a:schemeClr val="dk1"/>
              </a:buClr>
              <a:buSzPts val="1800"/>
              <a:buChar char="•"/>
            </a:pPr>
            <a:r>
              <a:rPr lang="en-US"/>
              <a:t>¡Gracias!</a:t>
            </a:r>
            <a:endParaRPr/>
          </a:p>
          <a:p>
            <a:pPr indent="0" lvl="0" marL="0" rtl="0" algn="l">
              <a:lnSpc>
                <a:spcPct val="90000"/>
              </a:lnSpc>
              <a:spcBef>
                <a:spcPts val="1000"/>
              </a:spcBef>
              <a:spcAft>
                <a:spcPts val="0"/>
              </a:spcAft>
              <a:buClr>
                <a:schemeClr val="dk1"/>
              </a:buClr>
              <a:buSzPts val="2800"/>
              <a:buNone/>
            </a:pPr>
            <a:r>
              <a:t/>
            </a:r>
            <a:endParaRPr/>
          </a:p>
        </p:txBody>
      </p:sp>
      <p:sp>
        <p:nvSpPr>
          <p:cNvPr id="418" name="Google Shape;418;p25"/>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6"/>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Suelo y Clima: El Ciclo del Carbono</a:t>
            </a:r>
            <a:endParaRPr/>
          </a:p>
        </p:txBody>
      </p:sp>
      <p:sp>
        <p:nvSpPr>
          <p:cNvPr id="117" name="Google Shape;117;p6"/>
          <p:cNvSpPr txBox="1"/>
          <p:nvPr>
            <p:ph idx="1" type="body"/>
          </p:nvPr>
        </p:nvSpPr>
        <p:spPr>
          <a:xfrm>
            <a:off x="1818526" y="1825625"/>
            <a:ext cx="9535274"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Flujos de Carbono:</a:t>
            </a:r>
            <a:endParaRPr/>
          </a:p>
          <a:p>
            <a:pPr indent="-342900" lvl="0" marL="457200" rtl="0" algn="l">
              <a:lnSpc>
                <a:spcPct val="90000"/>
              </a:lnSpc>
              <a:spcBef>
                <a:spcPts val="0"/>
              </a:spcBef>
              <a:spcAft>
                <a:spcPts val="0"/>
              </a:spcAft>
              <a:buSzPts val="1800"/>
              <a:buChar char="•"/>
            </a:pPr>
            <a:r>
              <a:rPr lang="en-US"/>
              <a:t>¿Dónde podemos encontrar carbono?</a:t>
            </a:r>
            <a:endParaRPr/>
          </a:p>
          <a:p>
            <a:pPr indent="-342900" lvl="0" marL="457200" rtl="0" algn="l">
              <a:lnSpc>
                <a:spcPct val="90000"/>
              </a:lnSpc>
              <a:spcBef>
                <a:spcPts val="0"/>
              </a:spcBef>
              <a:spcAft>
                <a:spcPts val="0"/>
              </a:spcAft>
              <a:buSzPts val="1800"/>
              <a:buChar char="•"/>
            </a:pPr>
            <a:r>
              <a:rPr lang="en-US"/>
              <a:t>¿A dónde va? ¿Cómo llega allí?</a:t>
            </a:r>
            <a:endParaRPr/>
          </a:p>
          <a:p>
            <a:pPr indent="-342900" lvl="0" marL="457200" rtl="0" algn="l">
              <a:lnSpc>
                <a:spcPct val="90000"/>
              </a:lnSpc>
              <a:spcBef>
                <a:spcPts val="0"/>
              </a:spcBef>
              <a:spcAft>
                <a:spcPts val="0"/>
              </a:spcAft>
              <a:buSzPts val="1800"/>
              <a:buChar char="•"/>
            </a:pPr>
            <a:r>
              <a:rPr lang="en-US"/>
              <a:t>¡Construyamos un Mapa de Flujos de Carbono!</a:t>
            </a:r>
            <a:endParaRPr/>
          </a:p>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18" name="Google Shape;118;p6"/>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8"/>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Ciclo del Carbono, Suelos y Clima</a:t>
            </a:r>
            <a:endParaRPr b="1">
              <a:solidFill>
                <a:srgbClr val="1E4E79"/>
              </a:solidFill>
            </a:endParaRPr>
          </a:p>
        </p:txBody>
      </p:sp>
      <p:pic>
        <p:nvPicPr>
          <p:cNvPr id="125" name="Google Shape;125;p8"/>
          <p:cNvPicPr preferRelativeResize="0"/>
          <p:nvPr/>
        </p:nvPicPr>
        <p:blipFill rotWithShape="1">
          <a:blip r:embed="rId3">
            <a:alphaModFix/>
          </a:blip>
          <a:srcRect b="0" l="0" r="0" t="0"/>
          <a:stretch/>
        </p:blipFill>
        <p:spPr>
          <a:xfrm>
            <a:off x="3519280" y="1391457"/>
            <a:ext cx="5960000" cy="4466500"/>
          </a:xfrm>
          <a:prstGeom prst="rect">
            <a:avLst/>
          </a:prstGeom>
          <a:noFill/>
          <a:ln>
            <a:noFill/>
          </a:ln>
        </p:spPr>
      </p:pic>
      <p:sp>
        <p:nvSpPr>
          <p:cNvPr id="126" name="Google Shape;126;p8"/>
          <p:cNvSpPr txBox="1"/>
          <p:nvPr/>
        </p:nvSpPr>
        <p:spPr>
          <a:xfrm>
            <a:off x="8830122" y="3887300"/>
            <a:ext cx="3361800" cy="73890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Azul = Sumideros de Carbono</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Rojo = Fuentes de Carbono</a:t>
            </a:r>
            <a:endParaRPr b="1" sz="1800">
              <a:solidFill>
                <a:schemeClr val="dk1"/>
              </a:solidFill>
              <a:latin typeface="Calibri"/>
              <a:ea typeface="Calibri"/>
              <a:cs typeface="Calibri"/>
              <a:sym typeface="Calibri"/>
            </a:endParaRPr>
          </a:p>
        </p:txBody>
      </p:sp>
      <p:sp>
        <p:nvSpPr>
          <p:cNvPr id="127" name="Google Shape;127;p8"/>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g13598436bea_0_94"/>
          <p:cNvPicPr preferRelativeResize="0"/>
          <p:nvPr/>
        </p:nvPicPr>
        <p:blipFill rotWithShape="1">
          <a:blip r:embed="rId3">
            <a:alphaModFix/>
          </a:blip>
          <a:srcRect b="19015" l="13461" r="13219" t="19324"/>
          <a:stretch/>
        </p:blipFill>
        <p:spPr>
          <a:xfrm>
            <a:off x="1969900" y="1464950"/>
            <a:ext cx="9957048" cy="4710350"/>
          </a:xfrm>
          <a:prstGeom prst="rect">
            <a:avLst/>
          </a:prstGeom>
          <a:noFill/>
          <a:ln cap="flat" cmpd="sng" w="19050">
            <a:solidFill>
              <a:schemeClr val="dk2"/>
            </a:solidFill>
            <a:prstDash val="solid"/>
            <a:round/>
            <a:headEnd len="sm" w="sm" type="none"/>
            <a:tailEnd len="sm" w="sm" type="none"/>
          </a:ln>
        </p:spPr>
      </p:pic>
      <p:sp>
        <p:nvSpPr>
          <p:cNvPr id="134" name="Google Shape;134;g13598436bea_0_94"/>
          <p:cNvSpPr txBox="1"/>
          <p:nvPr>
            <p:ph type="title"/>
          </p:nvPr>
        </p:nvSpPr>
        <p:spPr>
          <a:xfrm>
            <a:off x="1554249" y="293225"/>
            <a:ext cx="9535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US">
                <a:solidFill>
                  <a:srgbClr val="1E4E79"/>
                </a:solidFill>
              </a:rPr>
              <a:t>Presupuesto de Carbono 2021</a:t>
            </a:r>
            <a:endParaRPr/>
          </a:p>
        </p:txBody>
      </p:sp>
      <p:sp>
        <p:nvSpPr>
          <p:cNvPr id="135" name="Google Shape;135;g13598436bea_0_94"/>
          <p:cNvSpPr/>
          <p:nvPr/>
        </p:nvSpPr>
        <p:spPr>
          <a:xfrm>
            <a:off x="6555925" y="1538375"/>
            <a:ext cx="1940400" cy="13257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g13598436bea_0_94"/>
          <p:cNvSpPr txBox="1"/>
          <p:nvPr>
            <p:ph idx="10" type="dt"/>
          </p:nvPr>
        </p:nvSpPr>
        <p:spPr>
          <a:xfrm>
            <a:off x="1641762" y="6328641"/>
            <a:ext cx="5885873"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
        <p:nvSpPr>
          <p:cNvPr id="137" name="Google Shape;137;g13598436bea_0_94"/>
          <p:cNvSpPr txBox="1"/>
          <p:nvPr/>
        </p:nvSpPr>
        <p:spPr>
          <a:xfrm>
            <a:off x="8396500" y="4938500"/>
            <a:ext cx="3820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Effect filter="fade" transition="in">
                                      <p:cBhvr>
                                        <p:cTn dur="1000"/>
                                        <p:tgtEl>
                                          <p:spTgt spid="13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
          <p:cNvSpPr txBox="1"/>
          <p:nvPr>
            <p:ph type="title"/>
          </p:nvPr>
        </p:nvSpPr>
        <p:spPr>
          <a:xfrm>
            <a:off x="1641762" y="0"/>
            <a:ext cx="9535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US">
                <a:solidFill>
                  <a:srgbClr val="1E4E79"/>
                </a:solidFill>
              </a:rPr>
              <a:t>Presupuesto de Carbono Global</a:t>
            </a:r>
            <a:endParaRPr/>
          </a:p>
        </p:txBody>
      </p:sp>
      <p:sp>
        <p:nvSpPr>
          <p:cNvPr id="144" name="Google Shape;144;p3"/>
          <p:cNvSpPr txBox="1"/>
          <p:nvPr>
            <p:ph idx="10" type="dt"/>
          </p:nvPr>
        </p:nvSpPr>
        <p:spPr>
          <a:xfrm>
            <a:off x="1641762" y="6328641"/>
            <a:ext cx="5885873"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
        <p:nvSpPr>
          <p:cNvPr id="145" name="Google Shape;145;p3"/>
          <p:cNvSpPr txBox="1"/>
          <p:nvPr>
            <p:ph idx="1" type="body"/>
          </p:nvPr>
        </p:nvSpPr>
        <p:spPr>
          <a:xfrm>
            <a:off x="1284515" y="5333817"/>
            <a:ext cx="10907485" cy="1169000"/>
          </a:xfrm>
          <a:prstGeom prst="rect">
            <a:avLst/>
          </a:prstGeom>
          <a:noFill/>
          <a:ln>
            <a:noFill/>
          </a:ln>
        </p:spPr>
        <p:txBody>
          <a:bodyPr anchorCtr="0" anchor="ctr" bIns="45700" lIns="91425" spcFirstLastPara="1" rIns="91425" wrap="square" tIns="45700">
            <a:normAutofit fontScale="55000" lnSpcReduction="10000"/>
          </a:bodyPr>
          <a:lstStyle/>
          <a:p>
            <a:pPr indent="0" lvl="0" marL="0" rtl="0" algn="ctr">
              <a:lnSpc>
                <a:spcPct val="100000"/>
              </a:lnSpc>
              <a:spcBef>
                <a:spcPts val="0"/>
              </a:spcBef>
              <a:spcAft>
                <a:spcPts val="0"/>
              </a:spcAft>
              <a:buClr>
                <a:srgbClr val="4C9BDB"/>
              </a:buClr>
              <a:buSzPct val="91836"/>
              <a:buNone/>
            </a:pPr>
            <a:r>
              <a:rPr lang="en-US"/>
              <a:t>Las emisiones de combustibles fósiles dominan en el Hemisferio Norte, mientras que las emisiones por uso del suelo son importantes en los trópicos.</a:t>
            </a:r>
            <a:endParaRPr/>
          </a:p>
          <a:p>
            <a:pPr indent="0" lvl="0" marL="0" rtl="0" algn="ctr">
              <a:lnSpc>
                <a:spcPct val="100000"/>
              </a:lnSpc>
              <a:spcBef>
                <a:spcPts val="0"/>
              </a:spcBef>
              <a:spcAft>
                <a:spcPts val="0"/>
              </a:spcAft>
              <a:buClr>
                <a:srgbClr val="4C9BDB"/>
              </a:buClr>
              <a:buSzPct val="91836"/>
              <a:buNone/>
            </a:pPr>
            <a:r>
              <a:rPr lang="en-US"/>
              <a:t>El Atlántico Norte y el Océano Austral son sumideros de carbono, mientras que el océano tropical es una fuente de CO2.</a:t>
            </a:r>
            <a:endParaRPr/>
          </a:p>
          <a:p>
            <a:pPr indent="0" lvl="0" marL="0" rtl="0" algn="ctr">
              <a:lnSpc>
                <a:spcPct val="100000"/>
              </a:lnSpc>
              <a:spcBef>
                <a:spcPts val="0"/>
              </a:spcBef>
              <a:spcAft>
                <a:spcPts val="0"/>
              </a:spcAft>
              <a:buClr>
                <a:srgbClr val="4C9BDB"/>
              </a:buClr>
              <a:buSzPct val="91836"/>
              <a:buNone/>
            </a:pPr>
            <a:r>
              <a:rPr lang="en-US"/>
              <a:t>Los bosques tropicales, templados y boreales son los principales sumideros de carbono terrestres.</a:t>
            </a:r>
            <a:endParaRPr/>
          </a:p>
          <a:p>
            <a:pPr indent="0" lvl="0" marL="0" rtl="0" algn="l">
              <a:lnSpc>
                <a:spcPct val="100000"/>
              </a:lnSpc>
              <a:spcBef>
                <a:spcPts val="0"/>
              </a:spcBef>
              <a:spcAft>
                <a:spcPts val="0"/>
              </a:spcAft>
              <a:buClr>
                <a:srgbClr val="4C9BDB"/>
              </a:buClr>
              <a:buSzPct val="91836"/>
              <a:buNone/>
            </a:pPr>
            <a:r>
              <a:t/>
            </a:r>
            <a:endParaRPr/>
          </a:p>
        </p:txBody>
      </p:sp>
      <p:pic>
        <p:nvPicPr>
          <p:cNvPr id="146" name="Google Shape;146;p3"/>
          <p:cNvPicPr preferRelativeResize="0"/>
          <p:nvPr/>
        </p:nvPicPr>
        <p:blipFill rotWithShape="1">
          <a:blip r:embed="rId3">
            <a:alphaModFix/>
          </a:blip>
          <a:srcRect b="0" l="0" r="0" t="0"/>
          <a:stretch/>
        </p:blipFill>
        <p:spPr>
          <a:xfrm>
            <a:off x="3592416" y="981159"/>
            <a:ext cx="6519164" cy="4320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7"/>
          <p:cNvPicPr preferRelativeResize="0"/>
          <p:nvPr/>
        </p:nvPicPr>
        <p:blipFill rotWithShape="1">
          <a:blip r:embed="rId3">
            <a:alphaModFix/>
          </a:blip>
          <a:srcRect b="0" l="0" r="0" t="0"/>
          <a:stretch/>
        </p:blipFill>
        <p:spPr>
          <a:xfrm>
            <a:off x="1059150" y="716151"/>
            <a:ext cx="12192001" cy="658847"/>
          </a:xfrm>
          <a:prstGeom prst="rect">
            <a:avLst/>
          </a:prstGeom>
          <a:noFill/>
          <a:ln>
            <a:noFill/>
          </a:ln>
        </p:spPr>
      </p:pic>
      <p:sp>
        <p:nvSpPr>
          <p:cNvPr id="153" name="Google Shape;153;p7"/>
          <p:cNvSpPr txBox="1"/>
          <p:nvPr>
            <p:ph type="title"/>
          </p:nvPr>
        </p:nvSpPr>
        <p:spPr>
          <a:xfrm>
            <a:off x="1666834" y="8787"/>
            <a:ext cx="9534525" cy="1325563"/>
          </a:xfrm>
          <a:prstGeom prst="rect">
            <a:avLst/>
          </a:prstGeom>
          <a:noFill/>
          <a:ln>
            <a:noFill/>
          </a:ln>
        </p:spPr>
        <p:txBody>
          <a:bodyPr anchorCtr="0" anchor="ctr" bIns="60925" lIns="121900" spcFirstLastPara="1" rIns="121900" wrap="square" tIns="60925">
            <a:noAutofit/>
          </a:bodyPr>
          <a:lstStyle/>
          <a:p>
            <a:pPr indent="0" lvl="0" marL="0" rtl="0" algn="ctr">
              <a:lnSpc>
                <a:spcPct val="90000"/>
              </a:lnSpc>
              <a:spcBef>
                <a:spcPts val="0"/>
              </a:spcBef>
              <a:spcAft>
                <a:spcPts val="0"/>
              </a:spcAft>
              <a:buSzPts val="1300"/>
              <a:buNone/>
            </a:pPr>
            <a:r>
              <a:rPr b="1" lang="en-US" sz="4700">
                <a:solidFill>
                  <a:srgbClr val="1E4E79"/>
                </a:solidFill>
              </a:rPr>
              <a:t>Carbono del Suelo: una Analogía de Cuenta Bancaria</a:t>
            </a:r>
            <a:endParaRPr b="1" i="1" sz="4700">
              <a:solidFill>
                <a:srgbClr val="1E4E79"/>
              </a:solidFill>
            </a:endParaRPr>
          </a:p>
        </p:txBody>
      </p:sp>
      <p:sp>
        <p:nvSpPr>
          <p:cNvPr id="154" name="Google Shape;154;p7"/>
          <p:cNvSpPr txBox="1"/>
          <p:nvPr>
            <p:ph idx="1" type="body"/>
          </p:nvPr>
        </p:nvSpPr>
        <p:spPr>
          <a:xfrm>
            <a:off x="1785191" y="1320496"/>
            <a:ext cx="4263043" cy="736115"/>
          </a:xfrm>
          <a:prstGeom prst="rect">
            <a:avLst/>
          </a:prstGeom>
          <a:solidFill>
            <a:schemeClr val="lt1"/>
          </a:solidFill>
          <a:ln cap="flat" cmpd="sng" w="9525">
            <a:solidFill>
              <a:srgbClr val="000000"/>
            </a:solidFill>
            <a:prstDash val="solid"/>
            <a:round/>
            <a:headEnd len="sm" w="sm" type="none"/>
            <a:tailEnd len="sm" w="sm" type="none"/>
          </a:ln>
        </p:spPr>
        <p:txBody>
          <a:bodyPr anchorCtr="0" anchor="b" bIns="60925" lIns="121900" spcFirstLastPara="1" rIns="121900" wrap="square" tIns="60925">
            <a:normAutofit fontScale="85000" lnSpcReduction="20000"/>
          </a:bodyPr>
          <a:lstStyle/>
          <a:p>
            <a:pPr indent="0" lvl="0" marL="0" rtl="0" algn="l">
              <a:lnSpc>
                <a:spcPct val="90000"/>
              </a:lnSpc>
              <a:spcBef>
                <a:spcPts val="600"/>
              </a:spcBef>
              <a:spcAft>
                <a:spcPts val="0"/>
              </a:spcAft>
              <a:buSzPct val="64285"/>
              <a:buNone/>
            </a:pPr>
            <a:r>
              <a:t/>
            </a:r>
            <a:endParaRPr b="1"/>
          </a:p>
          <a:p>
            <a:pPr indent="0" lvl="0" marL="0" rtl="0" algn="l">
              <a:lnSpc>
                <a:spcPct val="90000"/>
              </a:lnSpc>
              <a:spcBef>
                <a:spcPts val="600"/>
              </a:spcBef>
              <a:spcAft>
                <a:spcPts val="0"/>
              </a:spcAft>
              <a:buSzPct val="64285"/>
              <a:buNone/>
            </a:pPr>
            <a:r>
              <a:rPr b="1" lang="en-US"/>
              <a:t>Entradas (depósitos bancarios)</a:t>
            </a:r>
            <a:endParaRPr b="1"/>
          </a:p>
        </p:txBody>
      </p:sp>
      <p:sp>
        <p:nvSpPr>
          <p:cNvPr id="155" name="Google Shape;155;p7"/>
          <p:cNvSpPr txBox="1"/>
          <p:nvPr/>
        </p:nvSpPr>
        <p:spPr>
          <a:xfrm>
            <a:off x="1785191" y="2144408"/>
            <a:ext cx="4263043" cy="3291953"/>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60925" lIns="121900" spcFirstLastPara="1" rIns="121900" wrap="square" tIns="60925">
            <a:normAutofit lnSpcReduction="10000"/>
          </a:bodyPr>
          <a:lstStyle/>
          <a:p>
            <a:pPr indent="-508000" lvl="0" marL="609600" marR="0" rtl="0" algn="l">
              <a:lnSpc>
                <a:spcPct val="100000"/>
              </a:lnSpc>
              <a:spcBef>
                <a:spcPts val="0"/>
              </a:spcBef>
              <a:spcAft>
                <a:spcPts val="0"/>
              </a:spcAft>
              <a:buClr>
                <a:srgbClr val="000000"/>
              </a:buClr>
              <a:buSzPts val="3200"/>
              <a:buFont typeface="Arial"/>
              <a:buChar char="•"/>
            </a:pPr>
            <a:r>
              <a:rPr lang="en-US" sz="2800">
                <a:latin typeface="Calibri"/>
                <a:ea typeface="Calibri"/>
                <a:cs typeface="Calibri"/>
                <a:sym typeface="Calibri"/>
              </a:rPr>
              <a:t>Residuos de vegetación</a:t>
            </a:r>
            <a:endParaRPr sz="2800">
              <a:latin typeface="Calibri"/>
              <a:ea typeface="Calibri"/>
              <a:cs typeface="Calibri"/>
              <a:sym typeface="Calibri"/>
            </a:endParaRPr>
          </a:p>
          <a:p>
            <a:pPr indent="-508000" lvl="0" marL="609600" marR="0" rtl="0" algn="l">
              <a:lnSpc>
                <a:spcPct val="100000"/>
              </a:lnSpc>
              <a:spcBef>
                <a:spcPts val="0"/>
              </a:spcBef>
              <a:spcAft>
                <a:spcPts val="0"/>
              </a:spcAft>
              <a:buClr>
                <a:srgbClr val="000000"/>
              </a:buClr>
              <a:buSzPts val="3200"/>
              <a:buFont typeface="Arial"/>
              <a:buChar char="•"/>
            </a:pPr>
            <a:r>
              <a:rPr lang="en-US" sz="2800">
                <a:latin typeface="Calibri"/>
                <a:ea typeface="Calibri"/>
                <a:cs typeface="Calibri"/>
                <a:sym typeface="Calibri"/>
              </a:rPr>
              <a:t>Exudados de raíces</a:t>
            </a:r>
            <a:endParaRPr sz="2800">
              <a:latin typeface="Calibri"/>
              <a:ea typeface="Calibri"/>
              <a:cs typeface="Calibri"/>
              <a:sym typeface="Calibri"/>
            </a:endParaRPr>
          </a:p>
          <a:p>
            <a:pPr indent="-508000" lvl="0" marL="609600" marR="0" rtl="0" algn="l">
              <a:lnSpc>
                <a:spcPct val="100000"/>
              </a:lnSpc>
              <a:spcBef>
                <a:spcPts val="0"/>
              </a:spcBef>
              <a:spcAft>
                <a:spcPts val="0"/>
              </a:spcAft>
              <a:buClr>
                <a:srgbClr val="000000"/>
              </a:buClr>
              <a:buSzPts val="3200"/>
              <a:buFont typeface="Arial"/>
              <a:buChar char="•"/>
            </a:pPr>
            <a:r>
              <a:rPr lang="en-US" sz="2800">
                <a:latin typeface="Calibri"/>
                <a:ea typeface="Calibri"/>
                <a:cs typeface="Calibri"/>
                <a:sym typeface="Calibri"/>
              </a:rPr>
              <a:t>Biota del suelo viva</a:t>
            </a:r>
            <a:endParaRPr sz="2800">
              <a:latin typeface="Calibri"/>
              <a:ea typeface="Calibri"/>
              <a:cs typeface="Calibri"/>
              <a:sym typeface="Calibri"/>
            </a:endParaRPr>
          </a:p>
          <a:p>
            <a:pPr indent="-508000" lvl="0" marL="609600" marR="0" rtl="0" algn="l">
              <a:lnSpc>
                <a:spcPct val="100000"/>
              </a:lnSpc>
              <a:spcBef>
                <a:spcPts val="0"/>
              </a:spcBef>
              <a:spcAft>
                <a:spcPts val="0"/>
              </a:spcAft>
              <a:buClr>
                <a:srgbClr val="000000"/>
              </a:buClr>
              <a:buSzPts val="3200"/>
              <a:buFont typeface="Arial"/>
              <a:buChar char="•"/>
            </a:pPr>
            <a:r>
              <a:rPr lang="en-US" sz="2800">
                <a:latin typeface="Calibri"/>
                <a:ea typeface="Calibri"/>
                <a:cs typeface="Calibri"/>
                <a:sym typeface="Calibri"/>
              </a:rPr>
              <a:t>Depósito de carbono erosionado</a:t>
            </a:r>
            <a:endParaRPr sz="2800">
              <a:latin typeface="Calibri"/>
              <a:ea typeface="Calibri"/>
              <a:cs typeface="Calibri"/>
              <a:sym typeface="Calibri"/>
            </a:endParaRPr>
          </a:p>
          <a:p>
            <a:pPr indent="-508000" lvl="0" marL="609600" marR="0" rtl="0" algn="l">
              <a:lnSpc>
                <a:spcPct val="100000"/>
              </a:lnSpc>
              <a:spcBef>
                <a:spcPts val="0"/>
              </a:spcBef>
              <a:spcAft>
                <a:spcPts val="0"/>
              </a:spcAft>
              <a:buClr>
                <a:srgbClr val="000000"/>
              </a:buClr>
              <a:buSzPts val="3200"/>
              <a:buFont typeface="Arial"/>
              <a:buChar char="•"/>
            </a:pPr>
            <a:r>
              <a:rPr lang="en-US" sz="2800">
                <a:latin typeface="Calibri"/>
                <a:ea typeface="Calibri"/>
                <a:cs typeface="Calibri"/>
                <a:sym typeface="Calibri"/>
              </a:rPr>
              <a:t>Restos de organismos anteriormente vivos</a:t>
            </a:r>
            <a:endParaRPr sz="2800">
              <a:latin typeface="Calibri"/>
              <a:ea typeface="Calibri"/>
              <a:cs typeface="Calibri"/>
              <a:sym typeface="Calibri"/>
            </a:endParaRPr>
          </a:p>
        </p:txBody>
      </p:sp>
      <p:sp>
        <p:nvSpPr>
          <p:cNvPr id="156" name="Google Shape;156;p7"/>
          <p:cNvSpPr txBox="1"/>
          <p:nvPr/>
        </p:nvSpPr>
        <p:spPr>
          <a:xfrm>
            <a:off x="7122009" y="1320496"/>
            <a:ext cx="4517400" cy="736200"/>
          </a:xfrm>
          <a:prstGeom prst="rect">
            <a:avLst/>
          </a:prstGeom>
          <a:solidFill>
            <a:schemeClr val="lt1"/>
          </a:solidFill>
          <a:ln cap="flat" cmpd="sng" w="9525">
            <a:solidFill>
              <a:srgbClr val="000000"/>
            </a:solidFill>
            <a:prstDash val="solid"/>
            <a:round/>
            <a:headEnd len="sm" w="sm" type="none"/>
            <a:tailEnd len="sm" w="sm" type="none"/>
          </a:ln>
        </p:spPr>
        <p:txBody>
          <a:bodyPr anchorCtr="0" anchor="b" bIns="60925" lIns="121900" spcFirstLastPara="1" rIns="121900" wrap="square" tIns="60925">
            <a:noAutofit/>
          </a:bodyPr>
          <a:lstStyle/>
          <a:p>
            <a:pPr indent="0" lvl="0" marL="0" marR="0" rtl="0" algn="l">
              <a:lnSpc>
                <a:spcPct val="100000"/>
              </a:lnSpc>
              <a:spcBef>
                <a:spcPts val="600"/>
              </a:spcBef>
              <a:spcAft>
                <a:spcPts val="0"/>
              </a:spcAft>
              <a:buNone/>
            </a:pPr>
            <a:r>
              <a:t/>
            </a:r>
            <a:endParaRPr b="1" sz="2800">
              <a:latin typeface="Calibri"/>
              <a:ea typeface="Calibri"/>
              <a:cs typeface="Calibri"/>
              <a:sym typeface="Calibri"/>
            </a:endParaRPr>
          </a:p>
          <a:p>
            <a:pPr indent="0" lvl="0" marL="0" marR="0" rtl="0" algn="l">
              <a:lnSpc>
                <a:spcPct val="100000"/>
              </a:lnSpc>
              <a:spcBef>
                <a:spcPts val="600"/>
              </a:spcBef>
              <a:spcAft>
                <a:spcPts val="0"/>
              </a:spcAft>
              <a:buNone/>
            </a:pPr>
            <a:r>
              <a:rPr b="1" lang="en-US" sz="2800">
                <a:latin typeface="Calibri"/>
                <a:ea typeface="Calibri"/>
                <a:cs typeface="Calibri"/>
                <a:sym typeface="Calibri"/>
              </a:rPr>
              <a:t>Salidas (retiros bancarios)</a:t>
            </a:r>
            <a:endParaRPr b="1" sz="2800">
              <a:latin typeface="Calibri"/>
              <a:ea typeface="Calibri"/>
              <a:cs typeface="Calibri"/>
              <a:sym typeface="Calibri"/>
            </a:endParaRPr>
          </a:p>
        </p:txBody>
      </p:sp>
      <p:sp>
        <p:nvSpPr>
          <p:cNvPr id="157" name="Google Shape;157;p7"/>
          <p:cNvSpPr txBox="1"/>
          <p:nvPr/>
        </p:nvSpPr>
        <p:spPr>
          <a:xfrm>
            <a:off x="7122009" y="2144408"/>
            <a:ext cx="4517334" cy="3291953"/>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60925" lIns="121900" spcFirstLastPara="1" rIns="121900" wrap="square" tIns="60925">
            <a:normAutofit lnSpcReduction="20000"/>
          </a:bodyPr>
          <a:lstStyle/>
          <a:p>
            <a:pPr indent="-508000" lvl="0" marL="609600" marR="0" rtl="0" algn="l">
              <a:lnSpc>
                <a:spcPct val="100000"/>
              </a:lnSpc>
              <a:spcBef>
                <a:spcPts val="0"/>
              </a:spcBef>
              <a:spcAft>
                <a:spcPts val="0"/>
              </a:spcAft>
              <a:buClr>
                <a:srgbClr val="000000"/>
              </a:buClr>
              <a:buSzPts val="3200"/>
              <a:buFont typeface="Arial"/>
              <a:buChar char="•"/>
            </a:pPr>
            <a:r>
              <a:rPr lang="en-US" sz="2800">
                <a:latin typeface="Calibri"/>
                <a:ea typeface="Calibri"/>
                <a:cs typeface="Calibri"/>
                <a:sym typeface="Calibri"/>
              </a:rPr>
              <a:t>Descomposición microbiana de las entradas de carbono orgánico en CO2</a:t>
            </a:r>
            <a:endParaRPr sz="2800">
              <a:latin typeface="Calibri"/>
              <a:ea typeface="Calibri"/>
              <a:cs typeface="Calibri"/>
              <a:sym typeface="Calibri"/>
            </a:endParaRPr>
          </a:p>
          <a:p>
            <a:pPr indent="-508000" lvl="0" marL="609600" marR="0" rtl="0" algn="l">
              <a:lnSpc>
                <a:spcPct val="100000"/>
              </a:lnSpc>
              <a:spcBef>
                <a:spcPts val="0"/>
              </a:spcBef>
              <a:spcAft>
                <a:spcPts val="0"/>
              </a:spcAft>
              <a:buClr>
                <a:srgbClr val="000000"/>
              </a:buClr>
              <a:buSzPts val="3200"/>
              <a:buFont typeface="Arial"/>
              <a:buChar char="•"/>
            </a:pPr>
            <a:r>
              <a:rPr lang="en-US" sz="2800">
                <a:latin typeface="Calibri"/>
                <a:ea typeface="Calibri"/>
                <a:cs typeface="Calibri"/>
                <a:sym typeface="Calibri"/>
              </a:rPr>
              <a:t>Transporte disuelto y particulado de carbono a través de lixiviación y/o erosión</a:t>
            </a:r>
            <a:endParaRPr sz="2800">
              <a:latin typeface="Calibri"/>
              <a:ea typeface="Calibri"/>
              <a:cs typeface="Calibri"/>
              <a:sym typeface="Calibri"/>
            </a:endParaRPr>
          </a:p>
        </p:txBody>
      </p:sp>
      <p:pic>
        <p:nvPicPr>
          <p:cNvPr id="158" name="Google Shape;158;p7"/>
          <p:cNvPicPr preferRelativeResize="0"/>
          <p:nvPr/>
        </p:nvPicPr>
        <p:blipFill rotWithShape="1">
          <a:blip r:embed="rId4">
            <a:alphaModFix/>
          </a:blip>
          <a:srcRect b="0" l="0" r="0" t="0"/>
          <a:stretch/>
        </p:blipFill>
        <p:spPr>
          <a:xfrm>
            <a:off x="10119814" y="4801390"/>
            <a:ext cx="1717492" cy="1856536"/>
          </a:xfrm>
          <a:prstGeom prst="rect">
            <a:avLst/>
          </a:prstGeom>
          <a:noFill/>
          <a:ln>
            <a:noFill/>
          </a:ln>
        </p:spPr>
      </p:pic>
      <p:sp>
        <p:nvSpPr>
          <p:cNvPr id="159" name="Google Shape;159;p7"/>
          <p:cNvSpPr txBox="1"/>
          <p:nvPr>
            <p:ph idx="10" type="dt"/>
          </p:nvPr>
        </p:nvSpPr>
        <p:spPr>
          <a:xfrm>
            <a:off x="1666834" y="6292826"/>
            <a:ext cx="5885873"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2022-06-03T14:17:32Z</dcterms:created>
  <dc:creator>Susan Chapman</dc:creator>
</cp:coreProperties>
</file>