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6858000" cx="12192000"/>
  <p:notesSz cx="6858000" cy="9144000"/>
  <p:embeddedFontLst>
    <p:embeddedFont>
      <p:font typeface="PT Sans"/>
      <p:bold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0" roundtripDataSignature="AMtx7mjz/kSi7J2D3Xu1Mf/cvQo2N0Xjy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86C8F85-6090-4DA1-B005-607FE2A9978C}">
  <a:tblStyle styleId="{586C8F85-6090-4DA1-B005-607FE2A9978C}" styleName="Table_0">
    <a:wholeTbl>
      <a:tcTxStyle b="off" i="off">
        <a:font>
          <a:latin typeface="Arial"/>
          <a:ea typeface="Arial"/>
          <a:cs typeface="Arial"/>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PTSans-boldItalic.fntdata"/><Relationship Id="rId16" Type="http://schemas.openxmlformats.org/officeDocument/2006/relationships/slide" Target="slides/slide11.xml"/><Relationship Id="rId38" Type="http://schemas.openxmlformats.org/officeDocument/2006/relationships/font" Target="fonts/PTSans-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File:Phage.jpg"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0ddce47fb7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g20ddce47fb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Fuentes de las imágenes:</a:t>
            </a:r>
            <a:endParaRPr/>
          </a:p>
          <a:p>
            <a:pPr indent="0" lvl="0" marL="0" rtl="0" algn="l">
              <a:lnSpc>
                <a:spcPct val="100000"/>
              </a:lnSpc>
              <a:spcBef>
                <a:spcPts val="0"/>
              </a:spcBef>
              <a:spcAft>
                <a:spcPts val="0"/>
              </a:spcAft>
              <a:buSzPts val="1400"/>
              <a:buNone/>
            </a:pPr>
            <a:r>
              <a:rPr lang="en-US"/>
              <a:t>Wikipedia</a:t>
            </a:r>
            <a:endParaRPr/>
          </a:p>
          <a:p>
            <a:pPr indent="0" lvl="0" marL="0" rtl="0" algn="l">
              <a:lnSpc>
                <a:spcPct val="100000"/>
              </a:lnSpc>
              <a:spcBef>
                <a:spcPts val="0"/>
              </a:spcBef>
              <a:spcAft>
                <a:spcPts val="0"/>
              </a:spcAft>
              <a:buSzPts val="1400"/>
              <a:buNone/>
            </a:pPr>
            <a:r>
              <a:rPr lang="en-US"/>
              <a:t>https://commons.wikimedia.org/wiki/File:Bacteriophage.jpg</a:t>
            </a:r>
            <a:endParaRPr/>
          </a:p>
          <a:p>
            <a:pPr indent="0" lvl="0" marL="0" rtl="0" algn="l">
              <a:lnSpc>
                <a:spcPct val="100000"/>
              </a:lnSpc>
              <a:spcBef>
                <a:spcPts val="0"/>
              </a:spcBef>
              <a:spcAft>
                <a:spcPts val="0"/>
              </a:spcAft>
              <a:buSzPts val="1400"/>
              <a:buNone/>
            </a:pPr>
            <a:r>
              <a:rPr lang="en-US" u="sng">
                <a:solidFill>
                  <a:schemeClr val="hlink"/>
                </a:solidFill>
                <a:hlinkClick r:id="rId2"/>
              </a:rPr>
              <a:t>https://en.wikipedia.org/wiki/File:Phage.jpg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ENGLISH: Image sources: </a:t>
            </a:r>
            <a:endParaRPr/>
          </a:p>
          <a:p>
            <a:pPr indent="0" lvl="0" marL="0" rtl="0" algn="l">
              <a:spcBef>
                <a:spcPts val="0"/>
              </a:spcBef>
              <a:spcAft>
                <a:spcPts val="0"/>
              </a:spcAft>
              <a:buClr>
                <a:schemeClr val="dk1"/>
              </a:buClr>
              <a:buSzPts val="1400"/>
              <a:buFont typeface="Arial"/>
              <a:buNone/>
            </a:pPr>
            <a:r>
              <a:rPr lang="en-US"/>
              <a:t>Wikipedia </a:t>
            </a:r>
            <a:endParaRPr/>
          </a:p>
          <a:p>
            <a:pPr indent="0" lvl="0" marL="0" rtl="0" algn="l">
              <a:spcBef>
                <a:spcPts val="0"/>
              </a:spcBef>
              <a:spcAft>
                <a:spcPts val="0"/>
              </a:spcAft>
              <a:buClr>
                <a:schemeClr val="dk1"/>
              </a:buClr>
              <a:buSzPts val="1400"/>
              <a:buFont typeface="Arial"/>
              <a:buNone/>
            </a:pPr>
            <a:r>
              <a:rPr lang="en-US"/>
              <a:t>https://commons.wikimedia.org/wiki/File:Bacteriophage.jpg</a:t>
            </a:r>
            <a:endParaRPr/>
          </a:p>
          <a:p>
            <a:pPr indent="0" lvl="0" marL="0" rtl="0" algn="l">
              <a:spcBef>
                <a:spcPts val="0"/>
              </a:spcBef>
              <a:spcAft>
                <a:spcPts val="0"/>
              </a:spcAft>
              <a:buClr>
                <a:schemeClr val="dk1"/>
              </a:buClr>
              <a:buSzPts val="1400"/>
              <a:buFont typeface="Arial"/>
              <a:buNone/>
            </a:pPr>
            <a:r>
              <a:rPr lang="en-US"/>
              <a:t>https://en.wikipedia.org/wiki/File:Phage.jpg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28" name="Google Shape;228;p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Metabolismos diversos: Con organismos eucariotas como plantas y animales, realmente solo vemos dos estrategias metabólicas diferentes: fotosíntesis y heterotrofía. Pero hay bacterias que han evolucionado formas completamente diferentes de obtener energía y crecer. Como la quimiolitoautotrofia, que utiliza compuestos inorgánicos como hidrógeno, hierro o amoníaco. Además, tenemos microbios que en lugar de usar oxígeno, "respiran" otra cosa, como nitrato, sulfato o manganeso.</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Todas las imágenes son de:</a:t>
            </a:r>
            <a:endParaRPr/>
          </a:p>
          <a:p>
            <a:pPr indent="0" lvl="0" marL="0" marR="0" rtl="0" algn="l">
              <a:lnSpc>
                <a:spcPct val="100000"/>
              </a:lnSpc>
              <a:spcBef>
                <a:spcPts val="0"/>
              </a:spcBef>
              <a:spcAft>
                <a:spcPts val="0"/>
              </a:spcAft>
              <a:buClr>
                <a:schemeClr val="dk1"/>
              </a:buClr>
              <a:buSzPts val="1200"/>
              <a:buFont typeface="Calibri"/>
              <a:buNone/>
            </a:pPr>
            <a:r>
              <a:rPr lang="en-US"/>
              <a:t>Orgiazzi, A., Bardgett, R.D., Barrios, E., Behan-Pelletier, V., Briones, M.J.I., Chotte, J-L., De Deyn, G.B., Eggleton, P., Fierer, N., Fraser, T., Hedlund, K., Jeffery, S., Johnson, N.C., Jones, A., Kandeler, E., Kaneko, N., Lavelle, P., Lemanceau, P., Miko, L., Montanarella, L., Moreira, F.M.S., Ramirez, K.S., Scheu, S., Singh, B.K., Six, J., van der Putten, W.H., Wall, D.H. (Eds.), 2016, Global Soil Biodiversity Atlas. European Commission, Publications Office of the European Union, Luxembourg. 176 pp.</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rPr lang="en-US"/>
              <a:t>ENGLISH: </a:t>
            </a:r>
            <a:r>
              <a:rPr lang="en-US"/>
              <a:t>Diverse metabolisms: With eukaryotic organisms like plants and animals, we really just see two different metabolic strategies: photosynthesis and heterotrophy.  But there’s bacteria that have evolved completely different ways of getting energy and growing.  Like chemolithoautotrophy, which uses inorganic compounds like hydrogen, iron, or ammonia.  Also, we have microbes that instead of using oxygen, they “breathe” something else, like nitrate, sulfate or manganese.</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All images from: </a:t>
            </a:r>
            <a:endParaRPr/>
          </a:p>
          <a:p>
            <a:pPr indent="0" lvl="0" marL="0" rtl="0" algn="l">
              <a:spcBef>
                <a:spcPts val="0"/>
              </a:spcBef>
              <a:spcAft>
                <a:spcPts val="0"/>
              </a:spcAft>
              <a:buClr>
                <a:schemeClr val="dk1"/>
              </a:buClr>
              <a:buSzPts val="1200"/>
              <a:buFont typeface="Calibri"/>
              <a:buNone/>
            </a:pPr>
            <a:r>
              <a:rPr lang="en-US"/>
              <a:t>Orgiazzi, A., Bardgett, R.D., Barrios, E., Behan-Pelletier, V., Briones, M.J.I., Chotte, J-L., De Deyn, G.B., Eggleton, P., Fierer, N., Fraser, T., Hedlund, K., Jeffery, S., Johnson, N.C., Jones, A., Kandeler, E., Kaneko, N., Lavelle, P., Lemanceau, P., Miko, L., Montanarella, L., Moreira, F.M.S., Ramirez, K.S., Scheu, S., Singh, B.K., Six, J., van der Putten, W.H., Wall, D.H. (Eds.), 2016, </a:t>
            </a:r>
            <a:r>
              <a:rPr b="1" lang="en-US"/>
              <a:t>Global Soil Biodiversity Atlas.</a:t>
            </a:r>
            <a:r>
              <a:rPr lang="en-US"/>
              <a:t> European Commission, Publications Office of the European Union, Luxembourg. 176 pp.</a:t>
            </a:r>
            <a:endParaRPr/>
          </a:p>
          <a:p>
            <a:pPr indent="0" lvl="0" marL="0" rtl="0" algn="l">
              <a:lnSpc>
                <a:spcPct val="100000"/>
              </a:lnSpc>
              <a:spcBef>
                <a:spcPts val="0"/>
              </a:spcBef>
              <a:spcAft>
                <a:spcPts val="0"/>
              </a:spcAft>
              <a:buSzPts val="1400"/>
              <a:buNone/>
            </a:pPr>
            <a:r>
              <a:t/>
            </a:r>
            <a:endParaRPr/>
          </a:p>
        </p:txBody>
      </p:sp>
      <p:sp>
        <p:nvSpPr>
          <p:cNvPr id="243" name="Google Shape;243;p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Fuente de la imagen: Orgiazzi, A., Bardgett, R.D., Barrios, E., Behan-Pelletier, V., Briones, M.J.I., Chotte, J-L., De Deyn, G.B., Eggleton, P., Fierer, N., Fraser, T., Hedlund, K., Jeffery, S., Johnson, N.C., Jones, A., Kandeler, E., Kaneko, N., Lavelle, P., Lemanceau, P., Miko, L., Montanarella, L., Moreira, F.M.S., Ramirez, K.S., Scheu, S., Singh, B.K., Six, J., van der Putten, W.H., Wall, D.H. (Eds.), 2016, Atlas Mundial de la Biodiversidad del Suelo. Comisión Europea, Oficina de Publicaciones de la Unión Europea, Luxemburgo. 176 pp.</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ENGLISH: Image source: Orgiazzi, A., Bardgett, R.D., Barrios, E., Behan-Pelletier, V., Briones, M.J.I., Chotte, J-L., De Deyn, G.B., Eggleton, P., Fierer, N., Fraser, T., Hedlund, K., Jeffery, S., Johnson, N.C., Jones, A., Kandeler, E., Kaneko, N., Lavelle, P., Lemanceau, P., Miko, L., Montanarella, L., Moreira, F.M.S., Ramirez, K.S., Scheu, S., Singh, B.K., Six, J., van der Putten, W.H., Wall, D.H. (Eds.), 2016, </a:t>
            </a:r>
            <a:r>
              <a:rPr b="1" lang="en-US"/>
              <a:t>Global Soil Biodiversity Atlas.</a:t>
            </a:r>
            <a:r>
              <a:rPr lang="en-US"/>
              <a:t> European Commission, Publications Office of the European Union, Luxembourg. 176 pp.</a:t>
            </a:r>
            <a:endParaRPr/>
          </a:p>
          <a:p>
            <a:pPr indent="0" lvl="0" marL="0" rtl="0" algn="l">
              <a:lnSpc>
                <a:spcPct val="100000"/>
              </a:lnSpc>
              <a:spcBef>
                <a:spcPts val="0"/>
              </a:spcBef>
              <a:spcAft>
                <a:spcPts val="0"/>
              </a:spcAft>
              <a:buSzPts val="1400"/>
              <a:buNone/>
            </a:pPr>
            <a:r>
              <a:t/>
            </a:r>
            <a:endParaRPr/>
          </a:p>
        </p:txBody>
      </p:sp>
      <p:sp>
        <p:nvSpPr>
          <p:cNvPr id="266" name="Google Shape;266;p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Fuente de la imagen: Orgiazzi, A., Bardgett, R.D., Barrios, E., Behan-Pelletier, V., Briones, M.J.I., Chotte, J-L., De Deyn, G.B., Eggleton, P., Fierer, N., Fraser, T., Hedlund, K., Jeffery, S., Johnson, N.C., Jones, A., Kandeler, E., Kaneko, N., Lavelle, P., Lemanceau, P., Miko, L., Montanarella, L., Moreira, F.M.S., Ramirez, K.S., Scheu, S., Singh, B.K., Six, J., van der Putten, W.H., Wall, D.H. (Eds.), 2016, Atlas Mundial de la Biodiversidad del Suelo. Comisión Europea, Oficina de Publicaciones de la Unión Europea, Luxemburgo. 176 pp.</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ENGLISH: </a:t>
            </a:r>
            <a:r>
              <a:rPr lang="en-US"/>
              <a:t>Image source: Orgiazzi, A., Bardgett, R.D., Barrios, E., Behan-Pelletier, V., Briones, M.J.I., Chotte, J-L., De Deyn, G.B., Eggleton, P., Fierer, N., Fraser, T., Hedlund, K., Jeffery, S., Johnson, N.C., Jones, A., Kandeler, E., Kaneko, N., Lavelle, P., Lemanceau, P., Miko, L., Montanarella, L., Moreira, F.M.S., Ramirez, K.S., Scheu, S., Singh, B.K., Six, J., van der Putten, W.H., Wall, D.H. (Eds.), 2016, </a:t>
            </a:r>
            <a:r>
              <a:rPr b="1" lang="en-US"/>
              <a:t>Global Soil Biodiversity Atlas.</a:t>
            </a:r>
            <a:r>
              <a:rPr lang="en-US"/>
              <a:t> European Commission, Publications Office of the European Union, Luxembourg. 176 pp.</a:t>
            </a:r>
            <a:endParaRPr/>
          </a:p>
          <a:p>
            <a:pPr indent="0" lvl="0" marL="0" rtl="0" algn="l">
              <a:lnSpc>
                <a:spcPct val="100000"/>
              </a:lnSpc>
              <a:spcBef>
                <a:spcPts val="0"/>
              </a:spcBef>
              <a:spcAft>
                <a:spcPts val="0"/>
              </a:spcAft>
              <a:buSzPts val="1400"/>
              <a:buNone/>
            </a:pPr>
            <a:r>
              <a:t/>
            </a:r>
            <a:endParaRPr/>
          </a:p>
        </p:txBody>
      </p:sp>
      <p:sp>
        <p:nvSpPr>
          <p:cNvPr id="287" name="Google Shape;287;p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Criptobiosis: Estado de inactividad metabólica en respuesta a condiciones ambientales adversas, por ejemplo, desecación, congelación, falta de oxígeno.</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400"/>
              <a:buFont typeface="Arial"/>
              <a:buNone/>
            </a:pPr>
            <a:r>
              <a:rPr lang="en-US"/>
              <a:t>Fuente de la imagen: Orgiazzi, A., Bardgett, R.D., Barrios, E., Behan-Pelletier, V., Briones, M.J.I., Chotte, J-L., De Deyn, G.B., Eggleton, P., Fierer, N., Fraser, T., Hedlund, K., Jeffery, S., Johnson, N.C., Jones, A., Kandeler, E., Kaneko, N., Lavelle, P., Lemanceau, P., Miko, L., Montanarella, L., Moreira, F.M.S., Ramirez, K.S., Scheu, S., Singh, B.K., Six, J., van der Putten, W.H., Wall, D.H. (Eds.), 2016, </a:t>
            </a:r>
            <a:r>
              <a:rPr b="1" lang="en-US"/>
              <a:t>Atlas Mundial de la Biodiversidad del Suelo.</a:t>
            </a:r>
            <a:r>
              <a:rPr lang="en-US"/>
              <a:t> Comisión Europea, Oficina de Publicaciones de la Unión Europea, Luxemburgo. 176 pp.</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ENGLISH: </a:t>
            </a:r>
            <a:r>
              <a:rPr lang="en-US"/>
              <a:t>Cryptobiosis:  State of metabolic inactivity in response to adverse environmental conditions e.g. desiccation, freezing, lack of oxygen</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Image source: Orgiazzi, A., Bardgett, R.D., Barrios, E., Behan-Pelletier, V., Briones, M.J.I., Chotte, J-L., De Deyn, G.B., Eggleton, P., Fierer, N., Fraser, T., Hedlund, K., Jeffery, S., Johnson, N.C., Jones, A., Kandeler, E., Kaneko, N., Lavelle, P., Lemanceau, P., Miko, L., Montanarella, L., Moreira, F.M.S., Ramirez, K.S., Scheu, S., Singh, B.K., Six, J., van der Putten, W.H., Wall, D.H. (Eds.), 2016, </a:t>
            </a:r>
            <a:r>
              <a:rPr b="1" lang="en-US"/>
              <a:t>Global Soil Biodiversity Atlas.</a:t>
            </a:r>
            <a:r>
              <a:rPr lang="en-US"/>
              <a:t> European Commission, Publications Office of the European Union, Luxembourg. 176 pp.</a:t>
            </a:r>
            <a:endParaRPr/>
          </a:p>
          <a:p>
            <a:pPr indent="0" lvl="0" marL="0" rtl="0" algn="l">
              <a:lnSpc>
                <a:spcPct val="100000"/>
              </a:lnSpc>
              <a:spcBef>
                <a:spcPts val="0"/>
              </a:spcBef>
              <a:spcAft>
                <a:spcPts val="0"/>
              </a:spcAft>
              <a:buSzPts val="1400"/>
              <a:buNone/>
            </a:pPr>
            <a:r>
              <a:t/>
            </a:r>
            <a:endParaRPr/>
          </a:p>
        </p:txBody>
      </p:sp>
      <p:sp>
        <p:nvSpPr>
          <p:cNvPr id="310" name="Google Shape;310;p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Todos estos organismos están conectados a través de una compleja red trófica. La base de la red trófica es la materia orgánica, luego tenemos carroñeros, depredadores y presas, transfiriendo carbono y nutrientes entre los organismos, al igual que cualquier otra red trófica.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ENGLISH: All these organisms are connected through a complex food web.  </a:t>
            </a:r>
            <a:endParaRPr/>
          </a:p>
          <a:p>
            <a:pPr indent="0" lvl="0" marL="0" rtl="0" algn="l">
              <a:spcBef>
                <a:spcPts val="0"/>
              </a:spcBef>
              <a:spcAft>
                <a:spcPts val="0"/>
              </a:spcAft>
              <a:buClr>
                <a:schemeClr val="dk1"/>
              </a:buClr>
              <a:buSzPts val="1400"/>
              <a:buFont typeface="Arial"/>
              <a:buNone/>
            </a:pPr>
            <a:r>
              <a:rPr lang="en-US"/>
              <a:t>The based of the food web is organic matter, then we have scavengers, predators and prey, transferring carbon and nutrients between organisms, just like any other food web.  </a:t>
            </a:r>
            <a:endParaRPr/>
          </a:p>
        </p:txBody>
      </p:sp>
      <p:sp>
        <p:nvSpPr>
          <p:cNvPr id="333" name="Google Shape;33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9" name="Google Shape;33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7" name="Google Shape;34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4" name="Google Shape;35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4" name="Google Shape;36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 name="Google Shape;10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2" name="Google Shape;372;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0" name="Google Shape;38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Muchos de los servicios ecosistémicos importantes que proporcionan los suelos son directamente debido a procesos biológicos por sus habitantes. Podemos pensar en estos procesos como analogías a algunos de los sistemas en nuestro propio cuerpo.</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¿Puedes emparejar la propiedad o servicio del suelo con el sistema humano análogo?</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¡Un suelo saludable mantiene todas estas funciones importantes... ¡Justo como un cuerpo saludable!</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ENGLISH: A lot of the important ecosystem services that soils provide are directly due biological processes by it’s inhabitants.  We can think about these processes as analogies to some of the systems in our own bodies.</a:t>
            </a:r>
            <a:endParaRPr/>
          </a:p>
          <a:p>
            <a:pPr indent="-228600" lvl="0" marL="457200" rtl="0" algn="l">
              <a:spcBef>
                <a:spcPts val="0"/>
              </a:spcBef>
              <a:spcAft>
                <a:spcPts val="0"/>
              </a:spcAft>
              <a:buClr>
                <a:schemeClr val="dk1"/>
              </a:buClr>
              <a:buSzPts val="1400"/>
              <a:buFont typeface="Arial"/>
              <a:buNone/>
            </a:pPr>
            <a:r>
              <a:t/>
            </a:r>
            <a:endParaRPr/>
          </a:p>
          <a:p>
            <a:pPr indent="-228600" lvl="0" marL="457200" rtl="0" algn="l">
              <a:spcBef>
                <a:spcPts val="0"/>
              </a:spcBef>
              <a:spcAft>
                <a:spcPts val="0"/>
              </a:spcAft>
              <a:buClr>
                <a:schemeClr val="dk1"/>
              </a:buClr>
              <a:buSzPts val="1400"/>
              <a:buFont typeface="Arial"/>
              <a:buNone/>
            </a:pPr>
            <a:r>
              <a:rPr lang="en-US"/>
              <a:t>Can you match the soil property or service to the analogous human system?</a:t>
            </a:r>
            <a:endParaRPr/>
          </a:p>
          <a:p>
            <a:pPr indent="-228600" lvl="0" marL="457200" rtl="0" algn="l">
              <a:spcBef>
                <a:spcPts val="0"/>
              </a:spcBef>
              <a:spcAft>
                <a:spcPts val="0"/>
              </a:spcAft>
              <a:buClr>
                <a:schemeClr val="dk1"/>
              </a:buClr>
              <a:buSzPts val="1400"/>
              <a:buFont typeface="Arial"/>
              <a:buNone/>
            </a:pPr>
            <a:r>
              <a:t/>
            </a:r>
            <a:endParaRPr/>
          </a:p>
          <a:p>
            <a:pPr indent="-228600" lvl="0" marL="457200" rtl="0" algn="l">
              <a:spcBef>
                <a:spcPts val="0"/>
              </a:spcBef>
              <a:spcAft>
                <a:spcPts val="0"/>
              </a:spcAft>
              <a:buClr>
                <a:schemeClr val="dk1"/>
              </a:buClr>
              <a:buSzPts val="1400"/>
              <a:buFont typeface="Arial"/>
              <a:buNone/>
            </a:pPr>
            <a:r>
              <a:rPr lang="en-US"/>
              <a:t>A healthy soil maintains all these important functions…. Just like a healthy body!</a:t>
            </a:r>
            <a:endParaRPr/>
          </a:p>
        </p:txBody>
      </p:sp>
      <p:sp>
        <p:nvSpPr>
          <p:cNvPr id="390" name="Google Shape;390;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Vamos a analizar 2 funciones específicas. 1. Agregación del suelo y 2. Descomposición.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ENGLISH: We’ll look at 2 specific functions. 1. Soil aggregation and 2. Decomposition.</a:t>
            </a:r>
            <a:endParaRPr/>
          </a:p>
        </p:txBody>
      </p:sp>
      <p:sp>
        <p:nvSpPr>
          <p:cNvPr id="404" name="Google Shape;40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75000"/>
              </a:lnSpc>
              <a:spcBef>
                <a:spcPts val="0"/>
              </a:spcBef>
              <a:spcAft>
                <a:spcPts val="0"/>
              </a:spcAft>
              <a:buClr>
                <a:schemeClr val="dk1"/>
              </a:buClr>
              <a:buSzPts val="1100"/>
              <a:buFont typeface="Arial"/>
              <a:buNone/>
            </a:pPr>
            <a:r>
              <a:rPr lang="en-US"/>
              <a:t>También conocido como prueba de estabilidad de agregados húmedos.</a:t>
            </a:r>
            <a:endParaRPr/>
          </a:p>
          <a:p>
            <a:pPr indent="0" lvl="0" marL="0" rtl="0" algn="l">
              <a:lnSpc>
                <a:spcPct val="100000"/>
              </a:lnSpc>
              <a:spcBef>
                <a:spcPts val="0"/>
              </a:spcBef>
              <a:spcAft>
                <a:spcPts val="0"/>
              </a:spcAft>
              <a:buSzPts val="1400"/>
              <a:buNone/>
            </a:pPr>
            <a:r>
              <a:rPr lang="en-US"/>
              <a:t>ENGLISH: AKA Wet aggregate stability test</a:t>
            </a:r>
            <a:endParaRPr/>
          </a:p>
        </p:txBody>
      </p:sp>
      <p:sp>
        <p:nvSpPr>
          <p:cNvPr id="414" name="Google Shape;414;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3" name="Google Shape;42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Descomposición</a:t>
            </a:r>
            <a:endParaRPr/>
          </a:p>
          <a:p>
            <a:pPr indent="0" lvl="0" marL="0" rtl="0" algn="l">
              <a:lnSpc>
                <a:spcPct val="100000"/>
              </a:lnSpc>
              <a:spcBef>
                <a:spcPts val="0"/>
              </a:spcBef>
              <a:spcAft>
                <a:spcPts val="0"/>
              </a:spcAft>
              <a:buSzPts val="1400"/>
              <a:buNone/>
            </a:pPr>
            <a:r>
              <a:rPr lang="en-US"/>
              <a:t>Los descomponedores del suelo son incineradores biológicos, convirtiendo la materia orgánica muerta en nuevos productos. Son una parte crítica de la cadena alimentaria.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ENGLISH: 2. Decomposition</a:t>
            </a:r>
            <a:endParaRPr/>
          </a:p>
          <a:p>
            <a:pPr indent="-228600" lvl="0" marL="457200" rtl="0" algn="l">
              <a:spcBef>
                <a:spcPts val="0"/>
              </a:spcBef>
              <a:spcAft>
                <a:spcPts val="0"/>
              </a:spcAft>
              <a:buClr>
                <a:schemeClr val="dk1"/>
              </a:buClr>
              <a:buSzPts val="1400"/>
              <a:buFont typeface="Calibri"/>
              <a:buNone/>
            </a:pPr>
            <a:r>
              <a:t/>
            </a:r>
            <a:endParaRPr/>
          </a:p>
          <a:p>
            <a:pPr indent="-228600" lvl="0" marL="457200" rtl="0" algn="l">
              <a:spcBef>
                <a:spcPts val="0"/>
              </a:spcBef>
              <a:spcAft>
                <a:spcPts val="0"/>
              </a:spcAft>
              <a:buClr>
                <a:schemeClr val="dk1"/>
              </a:buClr>
              <a:buSzPts val="1400"/>
              <a:buFont typeface="Calibri"/>
              <a:buNone/>
            </a:pPr>
            <a:r>
              <a:rPr lang="en-US"/>
              <a:t>Soil decomposers are biological incinerators, converting dead organic matter to new product. They are a critical part of the food web.</a:t>
            </a:r>
            <a:endParaRPr/>
          </a:p>
          <a:p>
            <a:pPr indent="0" lvl="0" marL="0" rtl="0" algn="l">
              <a:lnSpc>
                <a:spcPct val="100000"/>
              </a:lnSpc>
              <a:spcBef>
                <a:spcPts val="0"/>
              </a:spcBef>
              <a:spcAft>
                <a:spcPts val="0"/>
              </a:spcAft>
              <a:buSzPts val="1400"/>
              <a:buNone/>
            </a:pPr>
            <a:r>
              <a:t/>
            </a:r>
            <a:endParaRPr/>
          </a:p>
        </p:txBody>
      </p:sp>
      <p:sp>
        <p:nvSpPr>
          <p:cNvPr id="424" name="Google Shape;424;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2" name="Google Shape;43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0" name="Google Shape;440;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9" name="Google Shape;449;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r>
              <a:rPr lang="en-US"/>
              <a:t>Ensucia tus Calzones en el Suelo" ayuda a llamar la atención sobre el tema de la salud del suelo. En el oeste de Tennessee, una escuela secundaria realizó una prueba de "Ensucia tus Calzones en el Suelo". ¡El educador decidió colgar los calzones sucios en un tendedero frente a la escuela, lo que llamó la atención de los padres y los medios de comunicación locales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ENGLISH: Soil Your Undies helps bring attention to the topic of soil health. </a:t>
            </a:r>
            <a:endParaRPr/>
          </a:p>
          <a:p>
            <a:pPr indent="0" lvl="0" marL="0" rtl="0" algn="l">
              <a:spcBef>
                <a:spcPts val="0"/>
              </a:spcBef>
              <a:spcAft>
                <a:spcPts val="0"/>
              </a:spcAft>
              <a:buClr>
                <a:schemeClr val="dk1"/>
              </a:buClr>
              <a:buSzPts val="1400"/>
              <a:buFont typeface="Arial"/>
              <a:buNone/>
            </a:pPr>
            <a:r>
              <a:rPr lang="en-US"/>
              <a:t>In West TN, a middle school did a “Soil Your Undies” test. The educator decided to hang the soiled undies on a clothesline in front of the school, which caught the attention of parents and local media!  </a:t>
            </a:r>
            <a:endParaRPr/>
          </a:p>
        </p:txBody>
      </p:sp>
      <p:sp>
        <p:nvSpPr>
          <p:cNvPr id="458" name="Google Shape;458;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 name="Google Shape;11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"Tea4Science" es una actividad alternativa a "Ensucia tus Calzones en el Suelo". El concepto es el mismo, pero se utilizan bolsitas de té en lugar de calzoncillos de algodón.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ENGLISH: Tea4Science is an alternative activity to Soil Your Undies. Same concept, but uses tea bags instead of cotton underwear.</a:t>
            </a:r>
            <a:endParaRPr/>
          </a:p>
        </p:txBody>
      </p:sp>
      <p:sp>
        <p:nvSpPr>
          <p:cNvPr id="466" name="Google Shape;466;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1" name="Google Shape;471;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9" name="Google Shape;479;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Desde nuestra perspectiva, los suelos pueden parecer una superficie homogénea e incluso sólida.</a:t>
            </a:r>
            <a:endParaRPr/>
          </a:p>
          <a:p>
            <a:pPr indent="0" lvl="0" marL="0" rtl="0" algn="l">
              <a:spcBef>
                <a:spcPts val="0"/>
              </a:spcBef>
              <a:spcAft>
                <a:spcPts val="0"/>
              </a:spcAft>
              <a:buClr>
                <a:schemeClr val="dk1"/>
              </a:buClr>
              <a:buSzPts val="1100"/>
              <a:buFont typeface="Arial"/>
              <a:buNone/>
            </a:pPr>
            <a:r>
              <a:rPr lang="en-US"/>
              <a:t>Pero si nos acercamos, vemos que es todo menos eso.  Los suelos son muy heterogéneos. De cerca, vemos que los suelos tienen espacios vacíos, con gases y líquidos.  En realidad, forman un hábitat muy complejo.</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PIZARRA: "El suelo como hábitat" - Pide a los participantes que hagan una lluvia de ideas sobre cómo es el hábitat del suelo.  </a:t>
            </a:r>
            <a:endParaRPr/>
          </a:p>
          <a:p>
            <a:pPr indent="0" lvl="0" marL="0" rtl="0" algn="l">
              <a:spcBef>
                <a:spcPts val="0"/>
              </a:spcBef>
              <a:spcAft>
                <a:spcPts val="0"/>
              </a:spcAft>
              <a:buSzPts val="1100"/>
              <a:buNone/>
            </a:pPr>
            <a:r>
              <a:rPr lang="en-US"/>
              <a:t>IDEAS CLAVE: Oscuro, húmedo, túneles, mucha superficie, aire, agua, materia orgánica en descomposición como principal fuente de alimento.</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US"/>
              <a:t>ENGLISH: From our perspective, soils can look like a homogenous and even solid surface.</a:t>
            </a:r>
            <a:endParaRPr/>
          </a:p>
          <a:p>
            <a:pPr indent="0" lvl="0" marL="0" rtl="0" algn="l">
              <a:spcBef>
                <a:spcPts val="0"/>
              </a:spcBef>
              <a:spcAft>
                <a:spcPts val="0"/>
              </a:spcAft>
              <a:buClr>
                <a:schemeClr val="dk1"/>
              </a:buClr>
              <a:buSzPts val="1400"/>
              <a:buFont typeface="Arial"/>
              <a:buNone/>
            </a:pPr>
            <a:r>
              <a:rPr lang="en-US"/>
              <a:t>But if we zoom in, we see that it is anything but.  Soils are very heterogeneous. Up close, we see that soils have empty spaces, with gases and liquids.  They actually make a very complex habitat.</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WHITEBOARD “Soil as a Habitat”: Have participants brainstorm ideas about what the soil habitat is like.  </a:t>
            </a:r>
            <a:endParaRPr/>
          </a:p>
          <a:p>
            <a:pPr indent="0" lvl="0" marL="0" rtl="0" algn="l">
              <a:spcBef>
                <a:spcPts val="0"/>
              </a:spcBef>
              <a:spcAft>
                <a:spcPts val="0"/>
              </a:spcAft>
              <a:buSzPts val="1400"/>
              <a:buNone/>
            </a:pPr>
            <a:r>
              <a:rPr lang="en-US"/>
              <a:t>KEY IDEAS: Dark, moist, tunnels, lots of surface area, air, water, decomposing organic matter as a main food source</a:t>
            </a:r>
            <a:endParaRPr/>
          </a:p>
          <a:p>
            <a:pPr indent="0" lvl="0" marL="0" rtl="0" algn="l">
              <a:spcBef>
                <a:spcPts val="0"/>
              </a:spcBef>
              <a:spcAft>
                <a:spcPts val="0"/>
              </a:spcAft>
              <a:buClr>
                <a:schemeClr val="dk1"/>
              </a:buClr>
              <a:buSzPts val="1400"/>
              <a:buFont typeface="Arial"/>
              <a:buNone/>
            </a:pPr>
            <a:r>
              <a:t/>
            </a:r>
            <a:endParaRPr/>
          </a:p>
        </p:txBody>
      </p:sp>
      <p:sp>
        <p:nvSpPr>
          <p:cNvPr id="123" name="Google Shape;12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PIZARRA BLANCA: Pida a los participantes que hagan una lluvia de ideas sobre las adaptaciones o características que serían útiles en este hábitat. </a:t>
            </a:r>
            <a:endParaRPr/>
          </a:p>
          <a:p>
            <a:pPr indent="0" lvl="0" marL="0" rtl="0" algn="l">
              <a:lnSpc>
                <a:spcPct val="115000"/>
              </a:lnSpc>
              <a:spcBef>
                <a:spcPts val="0"/>
              </a:spcBef>
              <a:spcAft>
                <a:spcPts val="0"/>
              </a:spcAft>
              <a:buClr>
                <a:schemeClr val="dk1"/>
              </a:buClr>
              <a:buSzPts val="1100"/>
              <a:buFont typeface="Arial"/>
              <a:buNone/>
            </a:pPr>
            <a:r>
              <a:rPr lang="en-US"/>
              <a:t>IDEAS CLAVE: pequeño (tamaño micro), detección química, motilidad, reproducción rápida, adaptaciones a condiciones cambiantes (que pueden utilizar diferentes recursos, pueden protegerse, metabolismos diversos, crecimiento/evolución rápida, es decir, ¡microbios!)</a:t>
            </a:r>
            <a:endParaRPr/>
          </a:p>
          <a:p>
            <a:pPr indent="0" lvl="0" marL="0" rtl="0" algn="l">
              <a:lnSpc>
                <a:spcPct val="115000"/>
              </a:lnSpc>
              <a:spcBef>
                <a:spcPts val="0"/>
              </a:spcBef>
              <a:spcAft>
                <a:spcPts val="0"/>
              </a:spcAft>
              <a:buSzPts val="1100"/>
              <a:buNone/>
            </a:pPr>
            <a:r>
              <a:rPr lang="en-US"/>
              <a:t>LA MAYOR PARTE DE LA VIDA DEL SUELO ES MICROBIANA</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US"/>
              <a:t>ENGLISH: WHITEBOARD: Have participants brainstorm what adaptations or characteristics would be useful in this habitat. </a:t>
            </a:r>
            <a:endParaRPr/>
          </a:p>
          <a:p>
            <a:pPr indent="0" lvl="0" marL="0" rtl="0" algn="l">
              <a:spcBef>
                <a:spcPts val="0"/>
              </a:spcBef>
              <a:spcAft>
                <a:spcPts val="0"/>
              </a:spcAft>
              <a:buClr>
                <a:schemeClr val="dk1"/>
              </a:buClr>
              <a:buSzPts val="1200"/>
              <a:buFont typeface="Calibri"/>
              <a:buNone/>
            </a:pPr>
            <a:r>
              <a:rPr lang="en-US"/>
              <a:t>KEY IDEAS: small (micro-sized), chemical sensing, motility, fast reproduction, adaptations to changing conditions (can use different resources, can protect themselves, diverse metabolisms, rapid growth/evolution i.e. microbes!</a:t>
            </a:r>
            <a:endParaRPr/>
          </a:p>
          <a:p>
            <a:pPr indent="0" lvl="0" marL="0" rtl="0" algn="l">
              <a:spcBef>
                <a:spcPts val="0"/>
              </a:spcBef>
              <a:spcAft>
                <a:spcPts val="0"/>
              </a:spcAft>
              <a:buClr>
                <a:schemeClr val="dk1"/>
              </a:buClr>
              <a:buSzPts val="1200"/>
              <a:buFont typeface="Calibri"/>
              <a:buNone/>
            </a:pPr>
            <a:r>
              <a:rPr lang="en-US"/>
              <a:t>MOST SOIL LIFE IS MICROBIAL</a:t>
            </a:r>
            <a:endParaRPr/>
          </a:p>
          <a:p>
            <a:pPr indent="0" lvl="0" marL="0" rtl="0" algn="l">
              <a:lnSpc>
                <a:spcPct val="115000"/>
              </a:lnSpc>
              <a:spcBef>
                <a:spcPts val="0"/>
              </a:spcBef>
              <a:spcAft>
                <a:spcPts val="0"/>
              </a:spcAft>
              <a:buSzPts val="1100"/>
              <a:buNone/>
            </a:pPr>
            <a:r>
              <a:t/>
            </a:r>
            <a:endParaRPr/>
          </a:p>
        </p:txBody>
      </p:sp>
      <p:sp>
        <p:nvSpPr>
          <p:cNvPr id="132" name="Google Shape;13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 name="Google Shape;14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 name="Google Shape;14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RESPUESTA: D Resulta que los microbios de esa hectárea pueden pesar unas 15t, equivalentes al peso de 20 vacas, o 3 elefantes.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ENGLISH: ANSWER: D Turns out that the microbes in that hectare can weigh about 15t, or 20 cows, or 3 elephants</a:t>
            </a:r>
            <a:endParaRPr/>
          </a:p>
          <a:p>
            <a:pPr indent="0" lvl="0" marL="0" rtl="0" algn="l">
              <a:lnSpc>
                <a:spcPct val="100000"/>
              </a:lnSpc>
              <a:spcBef>
                <a:spcPts val="0"/>
              </a:spcBef>
              <a:spcAft>
                <a:spcPts val="0"/>
              </a:spcAft>
              <a:buSzPts val="1400"/>
              <a:buNone/>
            </a:pPr>
            <a:r>
              <a:t/>
            </a:r>
            <a:endParaRPr/>
          </a:p>
        </p:txBody>
      </p:sp>
      <p:sp>
        <p:nvSpPr>
          <p:cNvPr id="157" name="Google Shape;15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Principales grupos en los suelos, organizados por abundancia (eje y) y tamaño (eje x).</a:t>
            </a:r>
            <a:endParaRPr/>
          </a:p>
          <a:p>
            <a:pPr indent="-228600" lvl="0" marL="457200" marR="0" rtl="0" algn="l">
              <a:lnSpc>
                <a:spcPct val="100000"/>
              </a:lnSpc>
              <a:spcBef>
                <a:spcPts val="0"/>
              </a:spcBef>
              <a:spcAft>
                <a:spcPts val="0"/>
              </a:spcAft>
              <a:buSzPts val="1400"/>
              <a:buNone/>
            </a:pPr>
            <a:r>
              <a:rPr lang="en-US"/>
              <a:t>Los organismos más pequeños tienen un tamaño de micrones, pero podemos tener millones o incluso miles de millones de ellos en una sola cucharadita de suelo.</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ENGLISH: Main groups in soils, organized by abundance (y axis) and size (x axis)</a:t>
            </a:r>
            <a:endParaRPr/>
          </a:p>
          <a:p>
            <a:pPr indent="-228600" lvl="0" marL="457200" rtl="0" algn="l">
              <a:spcBef>
                <a:spcPts val="0"/>
              </a:spcBef>
              <a:spcAft>
                <a:spcPts val="0"/>
              </a:spcAft>
              <a:buClr>
                <a:schemeClr val="dk1"/>
              </a:buClr>
              <a:buSzPts val="1400"/>
              <a:buFont typeface="Arial"/>
              <a:buNone/>
            </a:pPr>
            <a:r>
              <a:rPr lang="en-US"/>
              <a:t>The smallest organisms are micron sized, but we have millions or even billions of them in a single teaspoon of soil</a:t>
            </a:r>
            <a:endParaRPr/>
          </a:p>
        </p:txBody>
      </p:sp>
      <p:sp>
        <p:nvSpPr>
          <p:cNvPr id="166" name="Google Shape;166;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29"/>
          <p:cNvSpPr txBox="1"/>
          <p:nvPr>
            <p:ph idx="1" type="subTitle"/>
          </p:nvPr>
        </p:nvSpPr>
        <p:spPr>
          <a:xfrm>
            <a:off x="1524000" y="3602038"/>
            <a:ext cx="9144000" cy="801796"/>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7" name="Google Shape;17;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1" name="Shape 71"/>
        <p:cNvGrpSpPr/>
        <p:nvPr/>
      </p:nvGrpSpPr>
      <p:grpSpPr>
        <a:xfrm>
          <a:off x="0" y="0"/>
          <a:ext cx="0" cy="0"/>
          <a:chOff x="0" y="0"/>
          <a:chExt cx="0" cy="0"/>
        </a:xfrm>
      </p:grpSpPr>
      <p:sp>
        <p:nvSpPr>
          <p:cNvPr id="72" name="Google Shape;72;p3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4" name="Google Shape;74;p3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8" name="Shape 78"/>
        <p:cNvGrpSpPr/>
        <p:nvPr/>
      </p:nvGrpSpPr>
      <p:grpSpPr>
        <a:xfrm>
          <a:off x="0" y="0"/>
          <a:ext cx="0" cy="0"/>
          <a:chOff x="0" y="0"/>
          <a:chExt cx="0" cy="0"/>
        </a:xfrm>
      </p:grpSpPr>
      <p:sp>
        <p:nvSpPr>
          <p:cNvPr id="79" name="Google Shape;79;p3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8"/>
          <p:cNvSpPr/>
          <p:nvPr>
            <p:ph idx="2" type="pic"/>
          </p:nvPr>
        </p:nvSpPr>
        <p:spPr>
          <a:xfrm>
            <a:off x="5183188" y="987425"/>
            <a:ext cx="6172200" cy="4873625"/>
          </a:xfrm>
          <a:prstGeom prst="rect">
            <a:avLst/>
          </a:prstGeom>
          <a:noFill/>
          <a:ln>
            <a:noFill/>
          </a:ln>
        </p:spPr>
      </p:sp>
      <p:sp>
        <p:nvSpPr>
          <p:cNvPr id="81" name="Google Shape;81;p3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2" name="Google Shape;82;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5" name="Shape 85"/>
        <p:cNvGrpSpPr/>
        <p:nvPr/>
      </p:nvGrpSpPr>
      <p:grpSpPr>
        <a:xfrm>
          <a:off x="0" y="0"/>
          <a:ext cx="0" cy="0"/>
          <a:chOff x="0" y="0"/>
          <a:chExt cx="0" cy="0"/>
        </a:xfrm>
      </p:grpSpPr>
      <p:sp>
        <p:nvSpPr>
          <p:cNvPr id="86" name="Google Shape;86;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3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1" name="Shape 91"/>
        <p:cNvGrpSpPr/>
        <p:nvPr/>
      </p:nvGrpSpPr>
      <p:grpSpPr>
        <a:xfrm>
          <a:off x="0" y="0"/>
          <a:ext cx="0" cy="0"/>
          <a:chOff x="0" y="0"/>
          <a:chExt cx="0" cy="0"/>
        </a:xfrm>
      </p:grpSpPr>
      <p:sp>
        <p:nvSpPr>
          <p:cNvPr id="92" name="Google Shape;92;p4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4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0" name="Shape 20"/>
        <p:cNvGrpSpPr/>
        <p:nvPr/>
      </p:nvGrpSpPr>
      <p:grpSpPr>
        <a:xfrm>
          <a:off x="0" y="0"/>
          <a:ext cx="0" cy="0"/>
          <a:chOff x="0" y="0"/>
          <a:chExt cx="0" cy="0"/>
        </a:xfrm>
      </p:grpSpPr>
      <p:sp>
        <p:nvSpPr>
          <p:cNvPr id="21" name="Google Shape;21;p30"/>
          <p:cNvSpPr txBox="1"/>
          <p:nvPr>
            <p:ph type="title"/>
          </p:nvPr>
        </p:nvSpPr>
        <p:spPr>
          <a:xfrm>
            <a:off x="1818524" y="365125"/>
            <a:ext cx="9535275"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0"/>
          <p:cNvSpPr txBox="1"/>
          <p:nvPr>
            <p:ph idx="1" type="body"/>
          </p:nvPr>
        </p:nvSpPr>
        <p:spPr>
          <a:xfrm>
            <a:off x="1818526" y="1825625"/>
            <a:ext cx="9535274"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30"/>
          <p:cNvSpPr/>
          <p:nvPr>
            <p:ph idx="2" type="pic"/>
          </p:nvPr>
        </p:nvSpPr>
        <p:spPr>
          <a:xfrm>
            <a:off x="0" y="0"/>
            <a:ext cx="1366838" cy="6858000"/>
          </a:xfrm>
          <a:prstGeom prst="rect">
            <a:avLst/>
          </a:prstGeom>
          <a:noFill/>
          <a:ln>
            <a:noFill/>
          </a:ln>
        </p:spPr>
      </p:sp>
      <p:pic>
        <p:nvPicPr>
          <p:cNvPr id="24" name="Google Shape;24;p30"/>
          <p:cNvPicPr preferRelativeResize="0"/>
          <p:nvPr/>
        </p:nvPicPr>
        <p:blipFill rotWithShape="1">
          <a:blip r:embed="rId2">
            <a:alphaModFix/>
          </a:blip>
          <a:srcRect b="0" l="0" r="0" t="0"/>
          <a:stretch/>
        </p:blipFill>
        <p:spPr>
          <a:xfrm>
            <a:off x="1" y="-1"/>
            <a:ext cx="1458930" cy="6857999"/>
          </a:xfrm>
          <a:prstGeom prst="rect">
            <a:avLst/>
          </a:prstGeom>
          <a:noFill/>
          <a:ln>
            <a:noFill/>
          </a:ln>
        </p:spPr>
      </p:pic>
      <p:sp>
        <p:nvSpPr>
          <p:cNvPr id="25" name="Google Shape;25;p30"/>
          <p:cNvSpPr txBox="1"/>
          <p:nvPr>
            <p:ph idx="10" type="dt"/>
          </p:nvPr>
        </p:nvSpPr>
        <p:spPr>
          <a:xfrm>
            <a:off x="1818524" y="6420172"/>
            <a:ext cx="6086582" cy="3058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0"/>
          <p:cNvSpPr txBox="1"/>
          <p:nvPr>
            <p:ph idx="12" type="sldNum"/>
          </p:nvPr>
        </p:nvSpPr>
        <p:spPr>
          <a:xfrm>
            <a:off x="8610599" y="6415623"/>
            <a:ext cx="2743200" cy="305852"/>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US"/>
              <a:t>   USDA-NRCS</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61"/>
          <p:cNvSpPr txBox="1"/>
          <p:nvPr>
            <p:ph type="title"/>
          </p:nvPr>
        </p:nvSpPr>
        <p:spPr>
          <a:xfrm>
            <a:off x="609600" y="274637"/>
            <a:ext cx="10972800" cy="11432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61"/>
          <p:cNvSpPr txBox="1"/>
          <p:nvPr>
            <p:ph idx="1" type="body"/>
          </p:nvPr>
        </p:nvSpPr>
        <p:spPr>
          <a:xfrm>
            <a:off x="609600" y="1600200"/>
            <a:ext cx="10972800" cy="4526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480"/>
              </a:spcBef>
              <a:spcAft>
                <a:spcPts val="0"/>
              </a:spcAft>
              <a:buClr>
                <a:schemeClr val="dk1"/>
              </a:buClr>
              <a:buSzPts val="1800"/>
              <a:buChar char="•"/>
              <a:defRPr/>
            </a:lvl1pPr>
            <a:lvl2pPr indent="-342900" lvl="1" marL="914400" algn="l">
              <a:lnSpc>
                <a:spcPct val="90000"/>
              </a:lnSpc>
              <a:spcBef>
                <a:spcPts val="480"/>
              </a:spcBef>
              <a:spcAft>
                <a:spcPts val="0"/>
              </a:spcAft>
              <a:buClr>
                <a:schemeClr val="dk1"/>
              </a:buClr>
              <a:buSzPts val="1800"/>
              <a:buChar char="–"/>
              <a:defRPr/>
            </a:lvl2pPr>
            <a:lvl3pPr indent="-342900" lvl="2" marL="1371600" algn="l">
              <a:lnSpc>
                <a:spcPct val="90000"/>
              </a:lnSpc>
              <a:spcBef>
                <a:spcPts val="480"/>
              </a:spcBef>
              <a:spcAft>
                <a:spcPts val="0"/>
              </a:spcAft>
              <a:buClr>
                <a:schemeClr val="dk1"/>
              </a:buClr>
              <a:buSzPts val="1800"/>
              <a:buChar char="•"/>
              <a:defRPr/>
            </a:lvl3pPr>
            <a:lvl4pPr indent="-342900" lvl="3" marL="1828800" algn="l">
              <a:lnSpc>
                <a:spcPct val="90000"/>
              </a:lnSpc>
              <a:spcBef>
                <a:spcPts val="480"/>
              </a:spcBef>
              <a:spcAft>
                <a:spcPts val="0"/>
              </a:spcAft>
              <a:buClr>
                <a:schemeClr val="dk1"/>
              </a:buClr>
              <a:buSzPts val="1800"/>
              <a:buChar char="–"/>
              <a:defRPr/>
            </a:lvl4pPr>
            <a:lvl5pPr indent="-342900" lvl="4" marL="2286000" algn="l">
              <a:lnSpc>
                <a:spcPct val="90000"/>
              </a:lnSpc>
              <a:spcBef>
                <a:spcPts val="480"/>
              </a:spcBef>
              <a:spcAft>
                <a:spcPts val="0"/>
              </a:spcAft>
              <a:buClr>
                <a:schemeClr val="dk1"/>
              </a:buClr>
              <a:buSzPts val="1800"/>
              <a:buChar char="»"/>
              <a:defRPr/>
            </a:lvl5pPr>
            <a:lvl6pPr indent="-342900" lvl="5" marL="2743200" algn="l">
              <a:lnSpc>
                <a:spcPct val="90000"/>
              </a:lnSpc>
              <a:spcBef>
                <a:spcPts val="480"/>
              </a:spcBef>
              <a:spcAft>
                <a:spcPts val="0"/>
              </a:spcAft>
              <a:buClr>
                <a:schemeClr val="dk1"/>
              </a:buClr>
              <a:buSzPts val="1800"/>
              <a:buChar char="•"/>
              <a:defRPr/>
            </a:lvl6pPr>
            <a:lvl7pPr indent="-342900" lvl="6" marL="3200400" algn="l">
              <a:lnSpc>
                <a:spcPct val="90000"/>
              </a:lnSpc>
              <a:spcBef>
                <a:spcPts val="480"/>
              </a:spcBef>
              <a:spcAft>
                <a:spcPts val="0"/>
              </a:spcAft>
              <a:buClr>
                <a:schemeClr val="dk1"/>
              </a:buClr>
              <a:buSzPts val="1800"/>
              <a:buChar char="•"/>
              <a:defRPr/>
            </a:lvl7pPr>
            <a:lvl8pPr indent="-342900" lvl="7" marL="3657600" algn="l">
              <a:lnSpc>
                <a:spcPct val="90000"/>
              </a:lnSpc>
              <a:spcBef>
                <a:spcPts val="480"/>
              </a:spcBef>
              <a:spcAft>
                <a:spcPts val="0"/>
              </a:spcAft>
              <a:buClr>
                <a:schemeClr val="dk1"/>
              </a:buClr>
              <a:buSzPts val="1800"/>
              <a:buChar char="•"/>
              <a:defRPr/>
            </a:lvl8pPr>
            <a:lvl9pPr indent="-342900" lvl="8" marL="4114800" algn="l">
              <a:lnSpc>
                <a:spcPct val="90000"/>
              </a:lnSpc>
              <a:spcBef>
                <a:spcPts val="480"/>
              </a:spcBef>
              <a:spcAft>
                <a:spcPts val="0"/>
              </a:spcAft>
              <a:buClr>
                <a:schemeClr val="dk1"/>
              </a:buClr>
              <a:buSzPts val="1800"/>
              <a:buChar char="•"/>
              <a:defRPr/>
            </a:lvl9pPr>
          </a:lstStyle>
          <a:p/>
        </p:txBody>
      </p:sp>
      <p:sp>
        <p:nvSpPr>
          <p:cNvPr id="34" name="Google Shape;34;p61"/>
          <p:cNvSpPr txBox="1"/>
          <p:nvPr>
            <p:ph idx="10" type="dt"/>
          </p:nvPr>
        </p:nvSpPr>
        <p:spPr>
          <a:xfrm>
            <a:off x="609600" y="6356351"/>
            <a:ext cx="28448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1"/>
          <p:cNvSpPr txBox="1"/>
          <p:nvPr>
            <p:ph idx="11" type="ftr"/>
          </p:nvPr>
        </p:nvSpPr>
        <p:spPr>
          <a:xfrm>
            <a:off x="4165600" y="6356351"/>
            <a:ext cx="3860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1"/>
          <p:cNvSpPr txBox="1"/>
          <p:nvPr>
            <p:ph idx="12" type="sldNum"/>
          </p:nvPr>
        </p:nvSpPr>
        <p:spPr>
          <a:xfrm>
            <a:off x="8737600" y="6356351"/>
            <a:ext cx="2844800" cy="36520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44" name="Shape 44"/>
        <p:cNvGrpSpPr/>
        <p:nvPr/>
      </p:nvGrpSpPr>
      <p:grpSpPr>
        <a:xfrm>
          <a:off x="0" y="0"/>
          <a:ext cx="0" cy="0"/>
          <a:chOff x="0" y="0"/>
          <a:chExt cx="0" cy="0"/>
        </a:xfrm>
      </p:grpSpPr>
      <p:sp>
        <p:nvSpPr>
          <p:cNvPr id="45" name="Google Shape;45;p32"/>
          <p:cNvSpPr txBox="1"/>
          <p:nvPr>
            <p:ph type="title"/>
          </p:nvPr>
        </p:nvSpPr>
        <p:spPr>
          <a:xfrm>
            <a:off x="1818524" y="365125"/>
            <a:ext cx="9535275"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32"/>
          <p:cNvSpPr txBox="1"/>
          <p:nvPr>
            <p:ph idx="1" type="body"/>
          </p:nvPr>
        </p:nvSpPr>
        <p:spPr>
          <a:xfrm>
            <a:off x="1818526" y="1825625"/>
            <a:ext cx="9535274"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2"/>
          <p:cNvSpPr txBox="1"/>
          <p:nvPr>
            <p:ph idx="10" type="dt"/>
          </p:nvPr>
        </p:nvSpPr>
        <p:spPr>
          <a:xfrm>
            <a:off x="1818524" y="6420172"/>
            <a:ext cx="6086582" cy="3058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32"/>
          <p:cNvSpPr txBox="1"/>
          <p:nvPr>
            <p:ph idx="12" type="sldNum"/>
          </p:nvPr>
        </p:nvSpPr>
        <p:spPr>
          <a:xfrm>
            <a:off x="8610599" y="6415623"/>
            <a:ext cx="2743200" cy="305852"/>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US"/>
              <a:t>   USDA-NRCS</a:t>
            </a:r>
            <a:endParaRPr/>
          </a:p>
        </p:txBody>
      </p:sp>
      <p:sp>
        <p:nvSpPr>
          <p:cNvPr id="49" name="Google Shape;49;p32"/>
          <p:cNvSpPr/>
          <p:nvPr>
            <p:ph idx="2" type="pic"/>
          </p:nvPr>
        </p:nvSpPr>
        <p:spPr>
          <a:xfrm>
            <a:off x="0" y="0"/>
            <a:ext cx="1366838" cy="6858000"/>
          </a:xfrm>
          <a:prstGeom prst="rect">
            <a:avLst/>
          </a:prstGeom>
          <a:noFill/>
          <a:ln>
            <a:noFill/>
          </a:ln>
        </p:spPr>
      </p:sp>
      <p:pic>
        <p:nvPicPr>
          <p:cNvPr id="50" name="Google Shape;50;p32"/>
          <p:cNvPicPr preferRelativeResize="0"/>
          <p:nvPr/>
        </p:nvPicPr>
        <p:blipFill rotWithShape="1">
          <a:blip r:embed="rId2">
            <a:alphaModFix/>
          </a:blip>
          <a:srcRect b="0" l="0" r="0" t="0"/>
          <a:stretch/>
        </p:blipFill>
        <p:spPr>
          <a:xfrm>
            <a:off x="1" y="-1"/>
            <a:ext cx="1458930" cy="68579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1" name="Shape 51"/>
        <p:cNvGrpSpPr/>
        <p:nvPr/>
      </p:nvGrpSpPr>
      <p:grpSpPr>
        <a:xfrm>
          <a:off x="0" y="0"/>
          <a:ext cx="0" cy="0"/>
          <a:chOff x="0" y="0"/>
          <a:chExt cx="0" cy="0"/>
        </a:xfrm>
      </p:grpSpPr>
      <p:sp>
        <p:nvSpPr>
          <p:cNvPr id="52" name="Google Shape;52;p3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4" name="Google Shape;54;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7" name="Shape 57"/>
        <p:cNvGrpSpPr/>
        <p:nvPr/>
      </p:nvGrpSpPr>
      <p:grpSpPr>
        <a:xfrm>
          <a:off x="0" y="0"/>
          <a:ext cx="0" cy="0"/>
          <a:chOff x="0" y="0"/>
          <a:chExt cx="0" cy="0"/>
        </a:xfrm>
      </p:grpSpPr>
      <p:sp>
        <p:nvSpPr>
          <p:cNvPr id="58" name="Google Shape;58;p3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0" name="Google Shape;60;p3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3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2" name="Google Shape;62;p3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 name="Shape 66"/>
        <p:cNvGrpSpPr/>
        <p:nvPr/>
      </p:nvGrpSpPr>
      <p:grpSpPr>
        <a:xfrm>
          <a:off x="0" y="0"/>
          <a:ext cx="0" cy="0"/>
          <a:chOff x="0" y="0"/>
          <a:chExt cx="0" cy="0"/>
        </a:xfrm>
      </p:grpSpPr>
      <p:sp>
        <p:nvSpPr>
          <p:cNvPr id="67" name="Google Shape;67;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7.jpg"/><Relationship Id="rId4" Type="http://schemas.openxmlformats.org/officeDocument/2006/relationships/image" Target="../media/image29.jpg"/><Relationship Id="rId5" Type="http://schemas.openxmlformats.org/officeDocument/2006/relationships/hyperlink" Target="https://www.soils4teachers.org/know-soil-know-life" TargetMode="External"/><Relationship Id="rId6" Type="http://schemas.openxmlformats.org/officeDocument/2006/relationships/image" Target="../media/image28.png"/><Relationship Id="rId7" Type="http://schemas.openxmlformats.org/officeDocument/2006/relationships/hyperlink" Target="https://commons.wikimedia.org/wiki/File:Bacteriophage.jpg" TargetMode="External"/></Relationships>
</file>

<file path=ppt/slides/_rels/slide11.xml.rels><?xml version="1.0" encoding="UTF-8" standalone="yes"?><Relationships xmlns="http://schemas.openxmlformats.org/package/2006/relationships"><Relationship Id="rId10" Type="http://schemas.openxmlformats.org/officeDocument/2006/relationships/image" Target="../media/image28.png"/><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hyperlink" Target="https://www.soils4teachers.org/know-soil-know-life" TargetMode="External"/><Relationship Id="rId5" Type="http://schemas.openxmlformats.org/officeDocument/2006/relationships/image" Target="../media/image33.png"/><Relationship Id="rId6" Type="http://schemas.openxmlformats.org/officeDocument/2006/relationships/image" Target="../media/image36.png"/><Relationship Id="rId7" Type="http://schemas.openxmlformats.org/officeDocument/2006/relationships/image" Target="../media/image35.png"/><Relationship Id="rId8"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42.png"/><Relationship Id="rId5" Type="http://schemas.openxmlformats.org/officeDocument/2006/relationships/image" Target="../media/image40.png"/><Relationship Id="rId6" Type="http://schemas.openxmlformats.org/officeDocument/2006/relationships/image" Target="../media/image48.png"/><Relationship Id="rId7" Type="http://schemas.openxmlformats.org/officeDocument/2006/relationships/image" Target="../media/image38.png"/><Relationship Id="rId8" Type="http://schemas.openxmlformats.org/officeDocument/2006/relationships/image" Target="../media/image39.png"/></Relationships>
</file>

<file path=ppt/slides/_rels/slide13.xml.rels><?xml version="1.0" encoding="UTF-8" standalone="yes"?><Relationships xmlns="http://schemas.openxmlformats.org/package/2006/relationships"><Relationship Id="rId10" Type="http://schemas.openxmlformats.org/officeDocument/2006/relationships/hyperlink" Target="https://www.soils4teachers.org/know-soil-know-life" TargetMode="External"/><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41.png"/><Relationship Id="rId4" Type="http://schemas.openxmlformats.org/officeDocument/2006/relationships/image" Target="../media/image43.png"/><Relationship Id="rId9" Type="http://schemas.openxmlformats.org/officeDocument/2006/relationships/image" Target="../media/image28.png"/><Relationship Id="rId5" Type="http://schemas.openxmlformats.org/officeDocument/2006/relationships/image" Target="../media/image44.png"/><Relationship Id="rId6" Type="http://schemas.openxmlformats.org/officeDocument/2006/relationships/image" Target="../media/image49.png"/><Relationship Id="rId7" Type="http://schemas.openxmlformats.org/officeDocument/2006/relationships/image" Target="../media/image45.png"/><Relationship Id="rId8"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58.png"/><Relationship Id="rId5" Type="http://schemas.openxmlformats.org/officeDocument/2006/relationships/image" Target="../media/image57.png"/><Relationship Id="rId6" Type="http://schemas.openxmlformats.org/officeDocument/2006/relationships/image" Target="../media/image59.png"/><Relationship Id="rId7" Type="http://schemas.openxmlformats.org/officeDocument/2006/relationships/image" Target="../media/image52.png"/><Relationship Id="rId8"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8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5.jpg"/><Relationship Id="rId4" Type="http://schemas.openxmlformats.org/officeDocument/2006/relationships/image" Target="../media/image60.jpg"/><Relationship Id="rId5" Type="http://schemas.openxmlformats.org/officeDocument/2006/relationships/image" Target="../media/image7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64.jpg"/><Relationship Id="rId4" Type="http://schemas.openxmlformats.org/officeDocument/2006/relationships/hyperlink" Target="https://youtu.be/VuHznslr8aI"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serc.carleton.edu/kskl_educator/soil_biology/index.htm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1.jp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2.jpg"/><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6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8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78.jpg"/><Relationship Id="rId4" Type="http://schemas.openxmlformats.org/officeDocument/2006/relationships/hyperlink" Target="https://youtu.be/akMT1ZZQ8PA"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67.jpg"/><Relationship Id="rId4" Type="http://schemas.openxmlformats.org/officeDocument/2006/relationships/image" Target="../media/image7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8.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69.png"/><Relationship Id="rId4" Type="http://schemas.openxmlformats.org/officeDocument/2006/relationships/image" Target="../media/image66.jpg"/><Relationship Id="rId5" Type="http://schemas.openxmlformats.org/officeDocument/2006/relationships/image" Target="../media/image7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7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s://serc.carleton.edu/kskl_educator/soil_biology/index.html"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71.jpg"/><Relationship Id="rId4" Type="http://schemas.openxmlformats.org/officeDocument/2006/relationships/image" Target="../media/image75.jpg"/><Relationship Id="rId5" Type="http://schemas.openxmlformats.org/officeDocument/2006/relationships/image" Target="../media/image76.jpg"/><Relationship Id="rId6" Type="http://schemas.openxmlformats.org/officeDocument/2006/relationships/image" Target="../media/image7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0.png"/></Relationships>
</file>

<file path=ppt/slides/_rels/slide9.xml.rels><?xml version="1.0" encoding="UTF-8" standalone="yes"?><Relationships xmlns="http://schemas.openxmlformats.org/package/2006/relationships"><Relationship Id="rId11" Type="http://schemas.openxmlformats.org/officeDocument/2006/relationships/image" Target="../media/image21.jpg"/><Relationship Id="rId10" Type="http://schemas.openxmlformats.org/officeDocument/2006/relationships/image" Target="../media/image11.jpg"/><Relationship Id="rId13" Type="http://schemas.openxmlformats.org/officeDocument/2006/relationships/image" Target="../media/image22.jpg"/><Relationship Id="rId12"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jpg"/><Relationship Id="rId4" Type="http://schemas.openxmlformats.org/officeDocument/2006/relationships/image" Target="../media/image13.jpg"/><Relationship Id="rId9" Type="http://schemas.openxmlformats.org/officeDocument/2006/relationships/image" Target="../media/image17.jpg"/><Relationship Id="rId15" Type="http://schemas.openxmlformats.org/officeDocument/2006/relationships/image" Target="../media/image46.jpg"/><Relationship Id="rId14" Type="http://schemas.openxmlformats.org/officeDocument/2006/relationships/image" Target="../media/image20.jpg"/><Relationship Id="rId17" Type="http://schemas.openxmlformats.org/officeDocument/2006/relationships/image" Target="../media/image25.jpg"/><Relationship Id="rId16" Type="http://schemas.openxmlformats.org/officeDocument/2006/relationships/image" Target="../media/image23.jpg"/><Relationship Id="rId5" Type="http://schemas.openxmlformats.org/officeDocument/2006/relationships/image" Target="../media/image53.jpg"/><Relationship Id="rId6" Type="http://schemas.openxmlformats.org/officeDocument/2006/relationships/image" Target="../media/image10.jpg"/><Relationship Id="rId7" Type="http://schemas.openxmlformats.org/officeDocument/2006/relationships/image" Target="../media/image19.png"/><Relationship Id="rId8"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g20ddce47fb7_0_0"/>
          <p:cNvSpPr/>
          <p:nvPr/>
        </p:nvSpPr>
        <p:spPr>
          <a:xfrm>
            <a:off x="0" y="0"/>
            <a:ext cx="12207240" cy="6866573"/>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sp>
      <p:sp>
        <p:nvSpPr>
          <p:cNvPr descr="A logo with text overlay  Description automatically generated" id="102" name="Google Shape;102;g20ddce47fb7_0_0"/>
          <p:cNvSpPr/>
          <p:nvPr/>
        </p:nvSpPr>
        <p:spPr>
          <a:xfrm>
            <a:off x="483870" y="5463004"/>
            <a:ext cx="2788591" cy="1176437"/>
          </a:xfrm>
          <a:custGeom>
            <a:rect b="b" l="l" r="r" t="t"/>
            <a:pathLst>
              <a:path extrusionOk="0" h="1762452" w="4177665">
                <a:moveTo>
                  <a:pt x="0" y="0"/>
                </a:moveTo>
                <a:lnTo>
                  <a:pt x="4177665" y="0"/>
                </a:lnTo>
                <a:lnTo>
                  <a:pt x="4177665" y="1762452"/>
                </a:lnTo>
                <a:lnTo>
                  <a:pt x="0" y="1762452"/>
                </a:lnTo>
                <a:lnTo>
                  <a:pt x="0" y="0"/>
                </a:lnTo>
                <a:close/>
              </a:path>
            </a:pathLst>
          </a:custGeom>
          <a:blipFill rotWithShape="1">
            <a:blip r:embed="rId4">
              <a:alphaModFix/>
            </a:blip>
            <a:stretch>
              <a:fillRect b="0" l="0" r="0" t="0"/>
            </a:stretch>
          </a:blipFill>
          <a:ln>
            <a:noFill/>
          </a:ln>
        </p:spPr>
      </p:sp>
      <p:sp>
        <p:nvSpPr>
          <p:cNvPr id="103" name="Google Shape;103;g20ddce47fb7_0_0"/>
          <p:cNvSpPr txBox="1"/>
          <p:nvPr/>
        </p:nvSpPr>
        <p:spPr>
          <a:xfrm>
            <a:off x="710550" y="2706261"/>
            <a:ext cx="10770900" cy="815700"/>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1" i="0" lang="en-US" sz="5300" u="none" cap="none" strike="noStrike">
                <a:solidFill>
                  <a:srgbClr val="FF9900"/>
                </a:solidFill>
                <a:latin typeface="PT Sans"/>
                <a:ea typeface="PT Sans"/>
                <a:cs typeface="PT Sans"/>
                <a:sym typeface="PT Sans"/>
              </a:rPr>
              <a:t>CO</a:t>
            </a:r>
            <a:r>
              <a:rPr b="1" i="0" lang="en-US" sz="5300" u="none" cap="none" strike="noStrike">
                <a:solidFill>
                  <a:srgbClr val="D15D44"/>
                </a:solidFill>
                <a:latin typeface="PT Sans"/>
                <a:ea typeface="PT Sans"/>
                <a:cs typeface="PT Sans"/>
                <a:sym typeface="PT Sans"/>
              </a:rPr>
              <a:t>NO</a:t>
            </a:r>
            <a:r>
              <a:rPr b="1" i="0" lang="en-US" sz="5300" u="none" cap="none" strike="noStrike">
                <a:solidFill>
                  <a:srgbClr val="FF9900"/>
                </a:solidFill>
                <a:latin typeface="PT Sans"/>
                <a:ea typeface="PT Sans"/>
                <a:cs typeface="PT Sans"/>
                <a:sym typeface="PT Sans"/>
              </a:rPr>
              <a:t>CE</a:t>
            </a:r>
            <a:r>
              <a:rPr b="1" i="0" lang="en-US" sz="5300" u="none" cap="none" strike="noStrike">
                <a:solidFill>
                  <a:srgbClr val="B18D43"/>
                </a:solidFill>
                <a:latin typeface="PT Sans"/>
                <a:ea typeface="PT Sans"/>
                <a:cs typeface="PT Sans"/>
                <a:sym typeface="PT Sans"/>
              </a:rPr>
              <a:t> </a:t>
            </a:r>
            <a:r>
              <a:rPr b="1" i="0" lang="en-US" sz="5300" u="none" cap="none" strike="noStrike">
                <a:solidFill>
                  <a:srgbClr val="FF9900"/>
                </a:solidFill>
                <a:latin typeface="PT Sans"/>
                <a:ea typeface="PT Sans"/>
                <a:cs typeface="PT Sans"/>
                <a:sym typeface="PT Sans"/>
              </a:rPr>
              <a:t>EL</a:t>
            </a:r>
            <a:r>
              <a:rPr b="1" i="0" lang="en-US" sz="5300" u="none" cap="none" strike="noStrike">
                <a:solidFill>
                  <a:srgbClr val="B18D43"/>
                </a:solidFill>
                <a:latin typeface="PT Sans"/>
                <a:ea typeface="PT Sans"/>
                <a:cs typeface="PT Sans"/>
                <a:sym typeface="PT Sans"/>
              </a:rPr>
              <a:t> </a:t>
            </a:r>
            <a:r>
              <a:rPr b="1" i="0" lang="en-US" sz="5300" u="none" cap="none" strike="noStrike">
                <a:solidFill>
                  <a:srgbClr val="D15D44"/>
                </a:solidFill>
                <a:latin typeface="PT Sans"/>
                <a:ea typeface="PT Sans"/>
                <a:cs typeface="PT Sans"/>
                <a:sym typeface="PT Sans"/>
              </a:rPr>
              <a:t>SUELO,</a:t>
            </a:r>
            <a:r>
              <a:rPr b="1" i="0" lang="en-US" sz="5300" u="none" cap="none" strike="noStrike">
                <a:solidFill>
                  <a:srgbClr val="B18D43"/>
                </a:solidFill>
                <a:latin typeface="PT Sans"/>
                <a:ea typeface="PT Sans"/>
                <a:cs typeface="PT Sans"/>
                <a:sym typeface="PT Sans"/>
              </a:rPr>
              <a:t> </a:t>
            </a:r>
            <a:r>
              <a:rPr b="1" i="0" lang="en-US" sz="5300" u="none" cap="none" strike="noStrike">
                <a:solidFill>
                  <a:srgbClr val="BDD860"/>
                </a:solidFill>
                <a:latin typeface="PT Sans"/>
                <a:ea typeface="PT Sans"/>
                <a:cs typeface="PT Sans"/>
                <a:sym typeface="PT Sans"/>
              </a:rPr>
              <a:t>CO</a:t>
            </a:r>
            <a:r>
              <a:rPr b="1" i="0" lang="en-US" sz="5300" u="none" cap="none" strike="noStrike">
                <a:solidFill>
                  <a:srgbClr val="6AB25B"/>
                </a:solidFill>
                <a:latin typeface="PT Sans"/>
                <a:ea typeface="PT Sans"/>
                <a:cs typeface="PT Sans"/>
                <a:sym typeface="PT Sans"/>
              </a:rPr>
              <a:t>NO</a:t>
            </a:r>
            <a:r>
              <a:rPr b="1" i="0" lang="en-US" sz="5300" u="none" cap="none" strike="noStrike">
                <a:solidFill>
                  <a:srgbClr val="BDD860"/>
                </a:solidFill>
                <a:latin typeface="PT Sans"/>
                <a:ea typeface="PT Sans"/>
                <a:cs typeface="PT Sans"/>
                <a:sym typeface="PT Sans"/>
              </a:rPr>
              <a:t>CE</a:t>
            </a:r>
            <a:r>
              <a:rPr b="1" i="0" lang="en-US" sz="5300" u="none" cap="none" strike="noStrike">
                <a:solidFill>
                  <a:srgbClr val="B18D43"/>
                </a:solidFill>
                <a:latin typeface="PT Sans"/>
                <a:ea typeface="PT Sans"/>
                <a:cs typeface="PT Sans"/>
                <a:sym typeface="PT Sans"/>
              </a:rPr>
              <a:t> </a:t>
            </a:r>
            <a:r>
              <a:rPr b="1" i="0" lang="en-US" sz="5300" u="none" cap="none" strike="noStrike">
                <a:solidFill>
                  <a:srgbClr val="BDD860"/>
                </a:solidFill>
                <a:latin typeface="PT Sans"/>
                <a:ea typeface="PT Sans"/>
                <a:cs typeface="PT Sans"/>
                <a:sym typeface="PT Sans"/>
              </a:rPr>
              <a:t>LA</a:t>
            </a:r>
            <a:r>
              <a:rPr b="1" i="0" lang="en-US" sz="5300" u="none" cap="none" strike="noStrike">
                <a:solidFill>
                  <a:srgbClr val="B18D43"/>
                </a:solidFill>
                <a:latin typeface="PT Sans"/>
                <a:ea typeface="PT Sans"/>
                <a:cs typeface="PT Sans"/>
                <a:sym typeface="PT Sans"/>
              </a:rPr>
              <a:t> </a:t>
            </a:r>
            <a:r>
              <a:rPr b="1" i="0" lang="en-US" sz="5300" u="none" cap="none" strike="noStrike">
                <a:solidFill>
                  <a:srgbClr val="6AB25B"/>
                </a:solidFill>
                <a:latin typeface="PT Sans"/>
                <a:ea typeface="PT Sans"/>
                <a:cs typeface="PT Sans"/>
                <a:sym typeface="PT Sans"/>
              </a:rPr>
              <a:t>VIDA</a:t>
            </a:r>
            <a:endParaRPr sz="1300"/>
          </a:p>
        </p:txBody>
      </p:sp>
      <p:sp>
        <p:nvSpPr>
          <p:cNvPr id="104" name="Google Shape;104;g20ddce47fb7_0_0"/>
          <p:cNvSpPr txBox="1"/>
          <p:nvPr>
            <p:ph idx="4294967295" type="subTitle"/>
          </p:nvPr>
        </p:nvSpPr>
        <p:spPr>
          <a:xfrm>
            <a:off x="-358750" y="3787778"/>
            <a:ext cx="12192000" cy="7062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00000"/>
              </a:buClr>
              <a:buSzPts val="1318"/>
              <a:buFont typeface="Arial"/>
              <a:buNone/>
            </a:pPr>
            <a:r>
              <a:rPr b="1" i="0" lang="en-US" sz="2280" u="none" cap="none" strike="noStrike">
                <a:solidFill>
                  <a:srgbClr val="065B84"/>
                </a:solidFill>
                <a:latin typeface="Calibri"/>
                <a:ea typeface="Calibri"/>
                <a:cs typeface="Calibri"/>
                <a:sym typeface="Calibri"/>
              </a:rPr>
              <a:t>M</a:t>
            </a:r>
            <a:r>
              <a:rPr b="1" lang="en-US" sz="2280">
                <a:solidFill>
                  <a:srgbClr val="065B84"/>
                </a:solidFill>
              </a:rPr>
              <a:t>ó</a:t>
            </a:r>
            <a:r>
              <a:rPr b="1" i="0" lang="en-US" sz="2280" u="none" cap="none" strike="noStrike">
                <a:solidFill>
                  <a:srgbClr val="065B84"/>
                </a:solidFill>
                <a:latin typeface="Calibri"/>
                <a:ea typeface="Calibri"/>
                <a:cs typeface="Calibri"/>
                <a:sym typeface="Calibri"/>
              </a:rPr>
              <a:t>dul</a:t>
            </a:r>
            <a:r>
              <a:rPr b="1" lang="en-US" sz="2280">
                <a:solidFill>
                  <a:srgbClr val="065B84"/>
                </a:solidFill>
              </a:rPr>
              <a:t>o</a:t>
            </a:r>
            <a:r>
              <a:rPr b="1" i="0" lang="en-US" sz="2280" u="none" cap="none" strike="noStrike">
                <a:solidFill>
                  <a:srgbClr val="065B84"/>
                </a:solidFill>
                <a:latin typeface="Calibri"/>
                <a:ea typeface="Calibri"/>
                <a:cs typeface="Calibri"/>
                <a:sym typeface="Calibri"/>
              </a:rPr>
              <a:t> 3: </a:t>
            </a:r>
            <a:r>
              <a:rPr b="1" lang="en-US" sz="2280">
                <a:solidFill>
                  <a:srgbClr val="065B84"/>
                </a:solidFill>
              </a:rPr>
              <a:t>Biología de suelos</a:t>
            </a:r>
            <a:endParaRPr sz="1960"/>
          </a:p>
          <a:p>
            <a:pPr indent="0" lvl="0" marL="0" marR="0" rtl="0" algn="ctr">
              <a:lnSpc>
                <a:spcPct val="80000"/>
              </a:lnSpc>
              <a:spcBef>
                <a:spcPts val="0"/>
              </a:spcBef>
              <a:spcAft>
                <a:spcPts val="0"/>
              </a:spcAft>
              <a:buClr>
                <a:srgbClr val="000000"/>
              </a:buClr>
              <a:buSzPts val="1318"/>
              <a:buFont typeface="Arial"/>
              <a:buNone/>
            </a:pPr>
            <a:r>
              <a:rPr b="1" lang="en-US" sz="2280">
                <a:solidFill>
                  <a:srgbClr val="065B84"/>
                </a:solidFill>
              </a:rPr>
              <a:t>El componente vivo de los suelos</a:t>
            </a:r>
            <a:endParaRPr b="1" sz="1879">
              <a:solidFill>
                <a:srgbClr val="065B84"/>
              </a:solidFill>
            </a:endParaRPr>
          </a:p>
        </p:txBody>
      </p:sp>
      <p:pic>
        <p:nvPicPr>
          <p:cNvPr id="105" name="Google Shape;105;g20ddce47fb7_0_0"/>
          <p:cNvPicPr preferRelativeResize="0"/>
          <p:nvPr/>
        </p:nvPicPr>
        <p:blipFill rotWithShape="1">
          <a:blip r:embed="rId5">
            <a:alphaModFix/>
          </a:blip>
          <a:srcRect b="0" l="0" r="0" t="0"/>
          <a:stretch/>
        </p:blipFill>
        <p:spPr>
          <a:xfrm>
            <a:off x="9155429" y="5833009"/>
            <a:ext cx="2886075" cy="83544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54"/>
          <p:cNvPicPr preferRelativeResize="0"/>
          <p:nvPr>
            <p:ph idx="1" type="body"/>
          </p:nvPr>
        </p:nvPicPr>
        <p:blipFill rotWithShape="1">
          <a:blip r:embed="rId3">
            <a:alphaModFix/>
          </a:blip>
          <a:srcRect b="0" l="0" r="0" t="0"/>
          <a:stretch/>
        </p:blipFill>
        <p:spPr>
          <a:xfrm>
            <a:off x="7024112" y="-16"/>
            <a:ext cx="5153600" cy="4526000"/>
          </a:xfrm>
          <a:prstGeom prst="rect">
            <a:avLst/>
          </a:prstGeom>
          <a:noFill/>
          <a:ln>
            <a:noFill/>
          </a:ln>
        </p:spPr>
      </p:pic>
      <p:sp>
        <p:nvSpPr>
          <p:cNvPr id="231" name="Google Shape;231;p54"/>
          <p:cNvSpPr txBox="1"/>
          <p:nvPr/>
        </p:nvSpPr>
        <p:spPr>
          <a:xfrm>
            <a:off x="7176975" y="4526000"/>
            <a:ext cx="4718400" cy="8619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lang="en-US" sz="2400">
                <a:solidFill>
                  <a:schemeClr val="dk1"/>
                </a:solidFill>
                <a:latin typeface="Times New Roman"/>
                <a:ea typeface="Times New Roman"/>
                <a:cs typeface="Times New Roman"/>
                <a:sym typeface="Times New Roman"/>
              </a:rPr>
              <a:t>Múltiples bacteriófagos unidos a la pared celular de una bacteria.</a:t>
            </a:r>
            <a:endParaRPr b="0" i="0" sz="2400" u="none" cap="none" strike="noStrike">
              <a:solidFill>
                <a:schemeClr val="dk1"/>
              </a:solidFill>
              <a:latin typeface="Times New Roman"/>
              <a:ea typeface="Times New Roman"/>
              <a:cs typeface="Times New Roman"/>
              <a:sym typeface="Times New Roman"/>
            </a:endParaRPr>
          </a:p>
        </p:txBody>
      </p:sp>
      <p:pic>
        <p:nvPicPr>
          <p:cNvPr id="232" name="Google Shape;232;p54"/>
          <p:cNvPicPr preferRelativeResize="0"/>
          <p:nvPr/>
        </p:nvPicPr>
        <p:blipFill rotWithShape="1">
          <a:blip r:embed="rId4">
            <a:alphaModFix/>
          </a:blip>
          <a:srcRect b="0" l="0" r="0" t="0"/>
          <a:stretch/>
        </p:blipFill>
        <p:spPr>
          <a:xfrm>
            <a:off x="1972100" y="1336667"/>
            <a:ext cx="5052000" cy="3845900"/>
          </a:xfrm>
          <a:prstGeom prst="rect">
            <a:avLst/>
          </a:prstGeom>
          <a:noFill/>
          <a:ln>
            <a:noFill/>
          </a:ln>
        </p:spPr>
      </p:pic>
      <p:sp>
        <p:nvSpPr>
          <p:cNvPr id="233" name="Google Shape;233;p54"/>
          <p:cNvSpPr txBox="1"/>
          <p:nvPr/>
        </p:nvSpPr>
        <p:spPr>
          <a:xfrm>
            <a:off x="3320900" y="5182575"/>
            <a:ext cx="4218300" cy="8619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lang="en-US" sz="2400">
                <a:solidFill>
                  <a:schemeClr val="dk1"/>
                </a:solidFill>
                <a:latin typeface="Times New Roman"/>
                <a:ea typeface="Times New Roman"/>
                <a:cs typeface="Times New Roman"/>
                <a:sym typeface="Times New Roman"/>
              </a:rPr>
              <a:t>Virus que infectan bacterias,</a:t>
            </a:r>
            <a:endParaRPr sz="24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US" sz="2400">
                <a:solidFill>
                  <a:schemeClr val="dk1"/>
                </a:solidFill>
                <a:latin typeface="Times New Roman"/>
                <a:ea typeface="Times New Roman"/>
                <a:cs typeface="Times New Roman"/>
                <a:sym typeface="Times New Roman"/>
              </a:rPr>
              <a:t>bacteriófago</a:t>
            </a:r>
            <a:endParaRPr sz="2400">
              <a:solidFill>
                <a:schemeClr val="dk1"/>
              </a:solidFill>
              <a:latin typeface="Times New Roman"/>
              <a:ea typeface="Times New Roman"/>
              <a:cs typeface="Times New Roman"/>
              <a:sym typeface="Times New Roman"/>
            </a:endParaRPr>
          </a:p>
        </p:txBody>
      </p:sp>
      <p:sp>
        <p:nvSpPr>
          <p:cNvPr id="234" name="Google Shape;234;p54"/>
          <p:cNvSpPr txBox="1"/>
          <p:nvPr/>
        </p:nvSpPr>
        <p:spPr>
          <a:xfrm>
            <a:off x="339800" y="6427200"/>
            <a:ext cx="2435200" cy="559023"/>
          </a:xfrm>
          <a:prstGeom prst="rect">
            <a:avLst/>
          </a:prstGeom>
          <a:noFill/>
          <a:ln>
            <a:noFill/>
          </a:ln>
        </p:spPr>
        <p:txBody>
          <a:bodyPr anchorCtr="0" anchor="t" bIns="121900" lIns="121900" spcFirstLastPara="1" rIns="121900" wrap="square" tIns="121900">
            <a:spAutoFit/>
          </a:bodyPr>
          <a:lstStyle/>
          <a:p>
            <a:pPr indent="-50798" lvl="0" marL="228594" marR="0" rtl="0" algn="l">
              <a:lnSpc>
                <a:spcPct val="90000"/>
              </a:lnSpc>
              <a:spcBef>
                <a:spcPts val="1000"/>
              </a:spcBef>
              <a:spcAft>
                <a:spcPts val="0"/>
              </a:spcAft>
              <a:buNone/>
            </a:pPr>
            <a:r>
              <a:rPr b="0" i="0" lang="en-US" sz="1333" u="sng" cap="none" strike="noStrike">
                <a:solidFill>
                  <a:srgbClr val="0563C1"/>
                </a:solidFill>
                <a:latin typeface="Times New Roman"/>
                <a:ea typeface="Times New Roman"/>
                <a:cs typeface="Times New Roman"/>
                <a:sym typeface="Times New Roman"/>
                <a:hlinkClick r:id="rId5">
                  <a:extLst>
                    <a:ext uri="{A12FA001-AC4F-418D-AE19-62706E023703}">
                      <ahyp:hlinkClr val="tx"/>
                    </a:ext>
                  </a:extLst>
                </a:hlinkClick>
              </a:rPr>
              <a:t>soils4teachers.org/KSKL</a:t>
            </a:r>
            <a:endParaRPr b="0" i="0" sz="1333" u="none" cap="none" strike="noStrike">
              <a:solidFill>
                <a:srgbClr val="000000"/>
              </a:solidFill>
              <a:latin typeface="Times New Roman"/>
              <a:ea typeface="Times New Roman"/>
              <a:cs typeface="Times New Roman"/>
              <a:sym typeface="Times New Roman"/>
            </a:endParaRPr>
          </a:p>
        </p:txBody>
      </p:sp>
      <p:pic>
        <p:nvPicPr>
          <p:cNvPr id="235" name="Google Shape;235;p54"/>
          <p:cNvPicPr preferRelativeResize="0"/>
          <p:nvPr/>
        </p:nvPicPr>
        <p:blipFill rotWithShape="1">
          <a:blip r:embed="rId6">
            <a:alphaModFix/>
          </a:blip>
          <a:srcRect b="0" l="0" r="0" t="0"/>
          <a:stretch/>
        </p:blipFill>
        <p:spPr>
          <a:xfrm>
            <a:off x="646965" y="5891467"/>
            <a:ext cx="877035" cy="637333"/>
          </a:xfrm>
          <a:prstGeom prst="rect">
            <a:avLst/>
          </a:prstGeom>
          <a:noFill/>
          <a:ln>
            <a:noFill/>
          </a:ln>
        </p:spPr>
      </p:pic>
      <p:sp>
        <p:nvSpPr>
          <p:cNvPr id="236" name="Google Shape;236;p54"/>
          <p:cNvSpPr txBox="1"/>
          <p:nvPr/>
        </p:nvSpPr>
        <p:spPr>
          <a:xfrm>
            <a:off x="2595226" y="6460200"/>
            <a:ext cx="10064100" cy="656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lang="en-US" sz="1200">
                <a:solidFill>
                  <a:schemeClr val="dk1"/>
                </a:solidFill>
                <a:latin typeface="Calibri"/>
                <a:ea typeface="Calibri"/>
                <a:cs typeface="Calibri"/>
                <a:sym typeface="Calibri"/>
              </a:rPr>
              <a:t>Fuentes de las imágenes:</a:t>
            </a:r>
            <a:r>
              <a:rPr b="0" i="0" lang="en-US" sz="1333" u="none" cap="none" strike="noStrike">
                <a:solidFill>
                  <a:schemeClr val="dk1"/>
                </a:solidFill>
                <a:latin typeface="Calibri"/>
                <a:ea typeface="Calibri"/>
                <a:cs typeface="Calibri"/>
                <a:sym typeface="Calibri"/>
              </a:rPr>
              <a:t>: </a:t>
            </a:r>
            <a:r>
              <a:rPr b="0" i="0" lang="en-US" sz="1333" u="sng" cap="none" strike="noStrike">
                <a:solidFill>
                  <a:schemeClr val="hlink"/>
                </a:solidFill>
                <a:latin typeface="Calibri"/>
                <a:ea typeface="Calibri"/>
                <a:cs typeface="Calibri"/>
                <a:sym typeface="Calibri"/>
                <a:hlinkClick r:id="rId7"/>
              </a:rPr>
              <a:t>https://commons.wikimedia.org/wiki/File:Bacteriophage.jpg</a:t>
            </a:r>
            <a:r>
              <a:rPr b="0" i="0" lang="en-US" sz="1333" u="none" cap="none" strike="noStrike">
                <a:solidFill>
                  <a:schemeClr val="dk1"/>
                </a:solidFill>
                <a:latin typeface="Calibri"/>
                <a:ea typeface="Calibri"/>
                <a:cs typeface="Calibri"/>
                <a:sym typeface="Calibri"/>
              </a:rPr>
              <a:t>; https://en.wikipedia.org/wiki/File:Phage.jpg</a:t>
            </a:r>
            <a:endParaRPr b="0" i="0" sz="1333"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333" u="none" cap="none" strike="noStrike">
              <a:solidFill>
                <a:schemeClr val="dk1"/>
              </a:solidFill>
              <a:latin typeface="Calibri"/>
              <a:ea typeface="Calibri"/>
              <a:cs typeface="Calibri"/>
              <a:sym typeface="Calibri"/>
            </a:endParaRPr>
          </a:p>
        </p:txBody>
      </p:sp>
      <p:sp>
        <p:nvSpPr>
          <p:cNvPr id="237" name="Google Shape;237;p54"/>
          <p:cNvSpPr txBox="1"/>
          <p:nvPr/>
        </p:nvSpPr>
        <p:spPr>
          <a:xfrm>
            <a:off x="1525867" y="390900"/>
            <a:ext cx="3153300" cy="820800"/>
          </a:xfrm>
          <a:prstGeom prst="rect">
            <a:avLst/>
          </a:prstGeom>
          <a:noFill/>
          <a:ln>
            <a:noFill/>
          </a:ln>
        </p:spPr>
        <p:txBody>
          <a:bodyPr anchorCtr="0" anchor="t" bIns="121900" lIns="121900" spcFirstLastPara="1" rIns="121900" wrap="square" tIns="121900">
            <a:spAutoFit/>
          </a:bodyPr>
          <a:lstStyle/>
          <a:p>
            <a:pPr indent="0" lvl="0" marL="304792" marR="0" rtl="0" algn="l">
              <a:lnSpc>
                <a:spcPct val="100000"/>
              </a:lnSpc>
              <a:spcBef>
                <a:spcPts val="0"/>
              </a:spcBef>
              <a:spcAft>
                <a:spcPts val="0"/>
              </a:spcAft>
              <a:buNone/>
            </a:pPr>
            <a:r>
              <a:rPr b="1" i="0" lang="en-US" sz="3733" u="none" cap="none" strike="noStrike">
                <a:solidFill>
                  <a:srgbClr val="065B84"/>
                </a:solidFill>
                <a:latin typeface="Calibri"/>
                <a:ea typeface="Calibri"/>
                <a:cs typeface="Calibri"/>
                <a:sym typeface="Calibri"/>
              </a:rPr>
              <a:t>Virus</a:t>
            </a:r>
            <a:endParaRPr b="0" i="0" sz="1867" u="none" cap="none" strike="noStrike">
              <a:solidFill>
                <a:srgbClr val="000000"/>
              </a:solidFill>
              <a:latin typeface="Arial"/>
              <a:ea typeface="Arial"/>
              <a:cs typeface="Arial"/>
              <a:sym typeface="Arial"/>
            </a:endParaRPr>
          </a:p>
        </p:txBody>
      </p:sp>
      <p:cxnSp>
        <p:nvCxnSpPr>
          <p:cNvPr id="238" name="Google Shape;238;p54"/>
          <p:cNvCxnSpPr/>
          <p:nvPr/>
        </p:nvCxnSpPr>
        <p:spPr>
          <a:xfrm>
            <a:off x="1981200" y="1092333"/>
            <a:ext cx="1970800" cy="0"/>
          </a:xfrm>
          <a:prstGeom prst="straightConnector1">
            <a:avLst/>
          </a:prstGeom>
          <a:noFill/>
          <a:ln cap="flat" cmpd="sng" w="28575">
            <a:solidFill>
              <a:srgbClr val="6F4636"/>
            </a:solidFill>
            <a:prstDash val="solid"/>
            <a:round/>
            <a:headEnd len="sm" w="sm" type="none"/>
            <a:tailEnd len="sm" w="sm" type="none"/>
          </a:ln>
        </p:spPr>
      </p:cxnSp>
      <p:sp>
        <p:nvSpPr>
          <p:cNvPr id="239" name="Google Shape;239;p54"/>
          <p:cNvSpPr txBox="1"/>
          <p:nvPr/>
        </p:nvSpPr>
        <p:spPr>
          <a:xfrm>
            <a:off x="157225" y="1228225"/>
            <a:ext cx="3153300" cy="4525200"/>
          </a:xfrm>
          <a:prstGeom prst="rect">
            <a:avLst/>
          </a:prstGeom>
          <a:solidFill>
            <a:schemeClr val="accent6"/>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1800">
                <a:solidFill>
                  <a:schemeClr val="lt1"/>
                </a:solidFill>
                <a:latin typeface="Calibri"/>
                <a:ea typeface="Calibri"/>
                <a:cs typeface="Calibri"/>
                <a:sym typeface="Calibri"/>
              </a:rPr>
              <a:t>Características:</a:t>
            </a:r>
            <a:endParaRPr/>
          </a:p>
          <a:p>
            <a:pPr indent="-285750" lvl="0" marL="285750" marR="0" rtl="0" algn="l">
              <a:lnSpc>
                <a:spcPct val="100000"/>
              </a:lnSpc>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Tamaño: Pequeño (&lt; 1µm)</a:t>
            </a:r>
            <a:endParaRPr/>
          </a:p>
          <a:p>
            <a:pPr indent="-285750" lvl="0" marL="285750" marR="0" rtl="0" algn="l">
              <a:lnSpc>
                <a:spcPct val="100000"/>
              </a:lnSpc>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La mayoría de los virus del suelo infectan microbios ("fagos")</a:t>
            </a:r>
            <a:endParaRPr sz="1800">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Secuestran huéspedes para replicarse</a:t>
            </a:r>
            <a:endParaRPr sz="1800">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La muerte de los huéspedes libera nutrientes frescos y carbono, estimulando el crecimiento microbiano</a:t>
            </a:r>
            <a:endParaRPr sz="1800">
              <a:solidFill>
                <a:schemeClr val="lt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8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None/>
            </a:pPr>
            <a:r>
              <a:rPr b="1" lang="en-US" sz="1800">
                <a:solidFill>
                  <a:schemeClr val="lt1"/>
                </a:solidFill>
                <a:latin typeface="Calibri"/>
                <a:ea typeface="Calibri"/>
                <a:cs typeface="Calibri"/>
                <a:sym typeface="Calibri"/>
              </a:rPr>
              <a:t>Adaptaciones para el suelo:</a:t>
            </a:r>
            <a:endParaRPr/>
          </a:p>
          <a:p>
            <a:pPr indent="-285750" lvl="0" marL="285750" marR="0" rtl="0" algn="l">
              <a:lnSpc>
                <a:spcPct val="100000"/>
              </a:lnSpc>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Pequeños y muy abundantes</a:t>
            </a:r>
            <a:endParaRPr sz="1800">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Lisogenia: pueden viajar en el ADN del huésped</a:t>
            </a:r>
            <a:endParaRPr sz="18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55"/>
          <p:cNvSpPr txBox="1"/>
          <p:nvPr/>
        </p:nvSpPr>
        <p:spPr>
          <a:xfrm>
            <a:off x="6974002" y="393925"/>
            <a:ext cx="3412200" cy="6156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lang="en-US" sz="1600">
                <a:solidFill>
                  <a:schemeClr val="dk1"/>
                </a:solidFill>
                <a:latin typeface="Times New Roman"/>
                <a:ea typeface="Times New Roman"/>
                <a:cs typeface="Times New Roman"/>
                <a:sym typeface="Times New Roman"/>
              </a:rPr>
              <a:t>Una variedad de Actinobacterias creciendo en placas</a:t>
            </a:r>
            <a:endParaRPr b="0" i="0" sz="1600" u="none" cap="none" strike="noStrike">
              <a:solidFill>
                <a:srgbClr val="000000"/>
              </a:solidFill>
              <a:latin typeface="Times New Roman"/>
              <a:ea typeface="Times New Roman"/>
              <a:cs typeface="Times New Roman"/>
              <a:sym typeface="Times New Roman"/>
            </a:endParaRPr>
          </a:p>
        </p:txBody>
      </p:sp>
      <p:pic>
        <p:nvPicPr>
          <p:cNvPr id="246" name="Google Shape;246;p55"/>
          <p:cNvPicPr preferRelativeResize="0"/>
          <p:nvPr/>
        </p:nvPicPr>
        <p:blipFill rotWithShape="1">
          <a:blip r:embed="rId3">
            <a:alphaModFix/>
          </a:blip>
          <a:srcRect b="0" l="0" r="0" t="0"/>
          <a:stretch/>
        </p:blipFill>
        <p:spPr>
          <a:xfrm>
            <a:off x="1760598" y="4049185"/>
            <a:ext cx="2250815" cy="2378000"/>
          </a:xfrm>
          <a:prstGeom prst="rect">
            <a:avLst/>
          </a:prstGeom>
          <a:noFill/>
          <a:ln>
            <a:noFill/>
          </a:ln>
        </p:spPr>
      </p:pic>
      <p:sp>
        <p:nvSpPr>
          <p:cNvPr id="247" name="Google Shape;247;p55"/>
          <p:cNvSpPr txBox="1"/>
          <p:nvPr/>
        </p:nvSpPr>
        <p:spPr>
          <a:xfrm>
            <a:off x="3999367" y="4623534"/>
            <a:ext cx="1587300" cy="20934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lang="en-US" sz="1600">
                <a:solidFill>
                  <a:schemeClr val="dk1"/>
                </a:solidFill>
                <a:latin typeface="Times New Roman"/>
                <a:ea typeface="Times New Roman"/>
                <a:cs typeface="Times New Roman"/>
                <a:sym typeface="Times New Roman"/>
              </a:rPr>
              <a:t>Bacteria del suelo (círculo) produciendo un "pegamento" de polisacáridos que adhiere partículas de arcilla (negras).</a:t>
            </a:r>
            <a:endParaRPr b="0" i="0" sz="1600" u="none" cap="none" strike="noStrike">
              <a:solidFill>
                <a:srgbClr val="000000"/>
              </a:solidFill>
              <a:latin typeface="Times New Roman"/>
              <a:ea typeface="Times New Roman"/>
              <a:cs typeface="Times New Roman"/>
              <a:sym typeface="Times New Roman"/>
            </a:endParaRPr>
          </a:p>
        </p:txBody>
      </p:sp>
      <p:pic>
        <p:nvPicPr>
          <p:cNvPr id="248" name="Google Shape;248;p55"/>
          <p:cNvPicPr preferRelativeResize="0"/>
          <p:nvPr/>
        </p:nvPicPr>
        <p:blipFill rotWithShape="1">
          <a:blip r:embed="rId4">
            <a:alphaModFix/>
          </a:blip>
          <a:srcRect b="0" l="0" r="0" t="0"/>
          <a:stretch/>
        </p:blipFill>
        <p:spPr>
          <a:xfrm>
            <a:off x="4278993" y="994736"/>
            <a:ext cx="2376580" cy="2339657"/>
          </a:xfrm>
          <a:prstGeom prst="rect">
            <a:avLst/>
          </a:prstGeom>
          <a:noFill/>
          <a:ln>
            <a:noFill/>
          </a:ln>
        </p:spPr>
      </p:pic>
      <p:sp>
        <p:nvSpPr>
          <p:cNvPr id="249" name="Google Shape;249;p55"/>
          <p:cNvSpPr txBox="1"/>
          <p:nvPr/>
        </p:nvSpPr>
        <p:spPr>
          <a:xfrm>
            <a:off x="4269921" y="3330625"/>
            <a:ext cx="4417800" cy="8619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lang="en-US" sz="1600">
                <a:solidFill>
                  <a:schemeClr val="dk1"/>
                </a:solidFill>
                <a:latin typeface="Times New Roman"/>
                <a:ea typeface="Times New Roman"/>
                <a:cs typeface="Times New Roman"/>
                <a:sym typeface="Times New Roman"/>
              </a:rPr>
              <a:t>Nódulos radiculares en las raíces de plantas leguminosas llenos de bacterias fijadoras de nitrógeno. </a:t>
            </a:r>
            <a:endParaRPr b="0" i="0" sz="1600" u="none" cap="none" strike="noStrike">
              <a:solidFill>
                <a:srgbClr val="000000"/>
              </a:solidFill>
              <a:latin typeface="Times New Roman"/>
              <a:ea typeface="Times New Roman"/>
              <a:cs typeface="Times New Roman"/>
              <a:sym typeface="Times New Roman"/>
            </a:endParaRPr>
          </a:p>
        </p:txBody>
      </p:sp>
      <p:pic>
        <p:nvPicPr>
          <p:cNvPr id="250" name="Google Shape;250;p55"/>
          <p:cNvPicPr preferRelativeResize="0"/>
          <p:nvPr/>
        </p:nvPicPr>
        <p:blipFill rotWithShape="1">
          <a:blip r:embed="rId5">
            <a:alphaModFix/>
          </a:blip>
          <a:srcRect b="0" l="0" r="0" t="0"/>
          <a:stretch/>
        </p:blipFill>
        <p:spPr>
          <a:xfrm>
            <a:off x="1091774" y="952660"/>
            <a:ext cx="2919613" cy="2377979"/>
          </a:xfrm>
          <a:prstGeom prst="rect">
            <a:avLst/>
          </a:prstGeom>
          <a:noFill/>
          <a:ln>
            <a:noFill/>
          </a:ln>
        </p:spPr>
      </p:pic>
      <p:sp>
        <p:nvSpPr>
          <p:cNvPr id="251" name="Google Shape;251;p55"/>
          <p:cNvSpPr txBox="1"/>
          <p:nvPr/>
        </p:nvSpPr>
        <p:spPr>
          <a:xfrm>
            <a:off x="1004067" y="3292884"/>
            <a:ext cx="2919600" cy="615499"/>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i="1" lang="en-US" sz="1600">
                <a:solidFill>
                  <a:schemeClr val="dk1"/>
                </a:solidFill>
                <a:latin typeface="Times New Roman"/>
                <a:ea typeface="Times New Roman"/>
                <a:cs typeface="Times New Roman"/>
                <a:sym typeface="Times New Roman"/>
              </a:rPr>
              <a:t>Pseudomonas aeruginosa,</a:t>
            </a:r>
            <a:r>
              <a:rPr lang="en-US" sz="1600">
                <a:solidFill>
                  <a:schemeClr val="dk1"/>
                </a:solidFill>
                <a:latin typeface="Times New Roman"/>
                <a:ea typeface="Times New Roman"/>
                <a:cs typeface="Times New Roman"/>
                <a:sym typeface="Times New Roman"/>
              </a:rPr>
              <a:t> una bacteria común en el suelo.</a:t>
            </a:r>
            <a:endParaRPr b="0" i="0" sz="1600" u="none" cap="none" strike="noStrike">
              <a:solidFill>
                <a:srgbClr val="000000"/>
              </a:solidFill>
              <a:latin typeface="Times New Roman"/>
              <a:ea typeface="Times New Roman"/>
              <a:cs typeface="Times New Roman"/>
              <a:sym typeface="Times New Roman"/>
            </a:endParaRPr>
          </a:p>
        </p:txBody>
      </p:sp>
      <p:pic>
        <p:nvPicPr>
          <p:cNvPr id="252" name="Google Shape;252;p55"/>
          <p:cNvPicPr preferRelativeResize="0"/>
          <p:nvPr/>
        </p:nvPicPr>
        <p:blipFill rotWithShape="1">
          <a:blip r:embed="rId6">
            <a:alphaModFix/>
          </a:blip>
          <a:srcRect b="0" l="0" r="0" t="0"/>
          <a:stretch/>
        </p:blipFill>
        <p:spPr>
          <a:xfrm>
            <a:off x="7095602" y="1009687"/>
            <a:ext cx="2988188" cy="2320440"/>
          </a:xfrm>
          <a:prstGeom prst="rect">
            <a:avLst/>
          </a:prstGeom>
          <a:noFill/>
          <a:ln>
            <a:noFill/>
          </a:ln>
        </p:spPr>
      </p:pic>
      <p:pic>
        <p:nvPicPr>
          <p:cNvPr id="253" name="Google Shape;253;p55"/>
          <p:cNvPicPr preferRelativeResize="0"/>
          <p:nvPr/>
        </p:nvPicPr>
        <p:blipFill rotWithShape="1">
          <a:blip r:embed="rId7">
            <a:alphaModFix/>
          </a:blip>
          <a:srcRect b="0" l="0" r="0" t="0"/>
          <a:stretch/>
        </p:blipFill>
        <p:spPr>
          <a:xfrm>
            <a:off x="8899126" y="3488885"/>
            <a:ext cx="3027583" cy="2372169"/>
          </a:xfrm>
          <a:prstGeom prst="rect">
            <a:avLst/>
          </a:prstGeom>
          <a:noFill/>
          <a:ln>
            <a:noFill/>
          </a:ln>
        </p:spPr>
      </p:pic>
      <p:sp>
        <p:nvSpPr>
          <p:cNvPr id="254" name="Google Shape;254;p55"/>
          <p:cNvSpPr txBox="1"/>
          <p:nvPr/>
        </p:nvSpPr>
        <p:spPr>
          <a:xfrm>
            <a:off x="8687723" y="5915838"/>
            <a:ext cx="4283700" cy="3540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lang="en-US" sz="1500">
                <a:solidFill>
                  <a:schemeClr val="dk1"/>
                </a:solidFill>
                <a:latin typeface="Times New Roman"/>
                <a:ea typeface="Times New Roman"/>
                <a:cs typeface="Times New Roman"/>
                <a:sym typeface="Times New Roman"/>
              </a:rPr>
              <a:t>Filamentos ramificados de </a:t>
            </a:r>
            <a:r>
              <a:rPr i="1" lang="en-US" sz="1500">
                <a:solidFill>
                  <a:schemeClr val="dk1"/>
                </a:solidFill>
                <a:latin typeface="Times New Roman"/>
                <a:ea typeface="Times New Roman"/>
                <a:cs typeface="Times New Roman"/>
                <a:sym typeface="Times New Roman"/>
              </a:rPr>
              <a:t>Streptomyces</a:t>
            </a:r>
            <a:endParaRPr b="0" i="1" sz="1500" u="none" cap="none" strike="noStrike">
              <a:solidFill>
                <a:srgbClr val="000000"/>
              </a:solidFill>
              <a:latin typeface="Times New Roman"/>
              <a:ea typeface="Times New Roman"/>
              <a:cs typeface="Times New Roman"/>
              <a:sym typeface="Times New Roman"/>
            </a:endParaRPr>
          </a:p>
        </p:txBody>
      </p:sp>
      <p:pic>
        <p:nvPicPr>
          <p:cNvPr id="255" name="Google Shape;255;p55"/>
          <p:cNvPicPr preferRelativeResize="0"/>
          <p:nvPr/>
        </p:nvPicPr>
        <p:blipFill rotWithShape="1">
          <a:blip r:embed="rId8">
            <a:alphaModFix/>
          </a:blip>
          <a:srcRect b="0" l="0" r="0" t="0"/>
          <a:stretch/>
        </p:blipFill>
        <p:spPr>
          <a:xfrm>
            <a:off x="5924635" y="3964886"/>
            <a:ext cx="2692527" cy="1843465"/>
          </a:xfrm>
          <a:prstGeom prst="rect">
            <a:avLst/>
          </a:prstGeom>
          <a:noFill/>
          <a:ln>
            <a:noFill/>
          </a:ln>
        </p:spPr>
      </p:pic>
      <p:sp>
        <p:nvSpPr>
          <p:cNvPr id="256" name="Google Shape;256;p55"/>
          <p:cNvSpPr txBox="1"/>
          <p:nvPr/>
        </p:nvSpPr>
        <p:spPr>
          <a:xfrm>
            <a:off x="5896624" y="5739125"/>
            <a:ext cx="3027600" cy="6156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lang="en-US" sz="1600">
                <a:solidFill>
                  <a:schemeClr val="dk1"/>
                </a:solidFill>
                <a:latin typeface="Times New Roman"/>
                <a:ea typeface="Times New Roman"/>
                <a:cs typeface="Times New Roman"/>
                <a:sym typeface="Times New Roman"/>
              </a:rPr>
              <a:t>Las cianobacterias obtienen su energía a través de la fotosíntesis.</a:t>
            </a:r>
            <a:endParaRPr b="0" i="0" sz="1600" u="none" cap="none" strike="noStrike">
              <a:solidFill>
                <a:srgbClr val="000000"/>
              </a:solidFill>
              <a:latin typeface="Times New Roman"/>
              <a:ea typeface="Times New Roman"/>
              <a:cs typeface="Times New Roman"/>
              <a:sym typeface="Times New Roman"/>
            </a:endParaRPr>
          </a:p>
        </p:txBody>
      </p:sp>
      <p:sp>
        <p:nvSpPr>
          <p:cNvPr id="257" name="Google Shape;257;p55"/>
          <p:cNvSpPr txBox="1"/>
          <p:nvPr/>
        </p:nvSpPr>
        <p:spPr>
          <a:xfrm>
            <a:off x="1113800" y="22134"/>
            <a:ext cx="6804900" cy="820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1" lang="en-US" sz="3733">
                <a:solidFill>
                  <a:srgbClr val="065B84"/>
                </a:solidFill>
                <a:latin typeface="Calibri"/>
                <a:ea typeface="Calibri"/>
                <a:cs typeface="Calibri"/>
                <a:sym typeface="Calibri"/>
              </a:rPr>
              <a:t>Bacteria y Arqueas</a:t>
            </a:r>
            <a:endParaRPr b="1" i="0" sz="3733" u="none" cap="none" strike="noStrike">
              <a:solidFill>
                <a:srgbClr val="065B84"/>
              </a:solidFill>
              <a:latin typeface="Calibri"/>
              <a:ea typeface="Calibri"/>
              <a:cs typeface="Calibri"/>
              <a:sym typeface="Calibri"/>
            </a:endParaRPr>
          </a:p>
        </p:txBody>
      </p:sp>
      <p:cxnSp>
        <p:nvCxnSpPr>
          <p:cNvPr id="258" name="Google Shape;258;p55"/>
          <p:cNvCxnSpPr/>
          <p:nvPr/>
        </p:nvCxnSpPr>
        <p:spPr>
          <a:xfrm>
            <a:off x="1215400" y="737333"/>
            <a:ext cx="4283600" cy="0"/>
          </a:xfrm>
          <a:prstGeom prst="straightConnector1">
            <a:avLst/>
          </a:prstGeom>
          <a:noFill/>
          <a:ln cap="flat" cmpd="sng" w="28575">
            <a:solidFill>
              <a:srgbClr val="6F4636"/>
            </a:solidFill>
            <a:prstDash val="solid"/>
            <a:round/>
            <a:headEnd len="sm" w="sm" type="none"/>
            <a:tailEnd len="sm" w="sm" type="none"/>
          </a:ln>
        </p:spPr>
      </p:cxnSp>
      <p:sp>
        <p:nvSpPr>
          <p:cNvPr id="259" name="Google Shape;259;p55"/>
          <p:cNvSpPr txBox="1"/>
          <p:nvPr/>
        </p:nvSpPr>
        <p:spPr>
          <a:xfrm>
            <a:off x="339800" y="6427200"/>
            <a:ext cx="2435200" cy="559023"/>
          </a:xfrm>
          <a:prstGeom prst="rect">
            <a:avLst/>
          </a:prstGeom>
          <a:noFill/>
          <a:ln>
            <a:noFill/>
          </a:ln>
        </p:spPr>
        <p:txBody>
          <a:bodyPr anchorCtr="0" anchor="t" bIns="121900" lIns="121900" spcFirstLastPara="1" rIns="121900" wrap="square" tIns="121900">
            <a:spAutoFit/>
          </a:bodyPr>
          <a:lstStyle/>
          <a:p>
            <a:pPr indent="-50798" lvl="0" marL="228594" marR="0" rtl="0" algn="l">
              <a:lnSpc>
                <a:spcPct val="90000"/>
              </a:lnSpc>
              <a:spcBef>
                <a:spcPts val="1000"/>
              </a:spcBef>
              <a:spcAft>
                <a:spcPts val="0"/>
              </a:spcAft>
              <a:buNone/>
            </a:pPr>
            <a:r>
              <a:rPr b="0" i="0" lang="en-US" sz="1333" u="sng" cap="none" strike="noStrike">
                <a:solidFill>
                  <a:srgbClr val="0563C1"/>
                </a:solidFill>
                <a:latin typeface="Times New Roman"/>
                <a:ea typeface="Times New Roman"/>
                <a:cs typeface="Times New Roman"/>
                <a:sym typeface="Times New Roman"/>
                <a:hlinkClick r:id="rId9">
                  <a:extLst>
                    <a:ext uri="{A12FA001-AC4F-418D-AE19-62706E023703}">
                      <ahyp:hlinkClr val="tx"/>
                    </a:ext>
                  </a:extLst>
                </a:hlinkClick>
              </a:rPr>
              <a:t>soils4teachers.org/KSKL</a:t>
            </a:r>
            <a:endParaRPr b="0" i="0" sz="1333" u="none" cap="none" strike="noStrike">
              <a:solidFill>
                <a:srgbClr val="000000"/>
              </a:solidFill>
              <a:latin typeface="Times New Roman"/>
              <a:ea typeface="Times New Roman"/>
              <a:cs typeface="Times New Roman"/>
              <a:sym typeface="Times New Roman"/>
            </a:endParaRPr>
          </a:p>
        </p:txBody>
      </p:sp>
      <p:pic>
        <p:nvPicPr>
          <p:cNvPr id="260" name="Google Shape;260;p55"/>
          <p:cNvPicPr preferRelativeResize="0"/>
          <p:nvPr/>
        </p:nvPicPr>
        <p:blipFill rotWithShape="1">
          <a:blip r:embed="rId10">
            <a:alphaModFix/>
          </a:blip>
          <a:srcRect b="0" l="0" r="0" t="0"/>
          <a:stretch/>
        </p:blipFill>
        <p:spPr>
          <a:xfrm>
            <a:off x="646965" y="5891467"/>
            <a:ext cx="877035" cy="637333"/>
          </a:xfrm>
          <a:prstGeom prst="rect">
            <a:avLst/>
          </a:prstGeom>
          <a:noFill/>
          <a:ln>
            <a:noFill/>
          </a:ln>
        </p:spPr>
      </p:pic>
      <p:sp>
        <p:nvSpPr>
          <p:cNvPr id="261" name="Google Shape;261;p55"/>
          <p:cNvSpPr txBox="1"/>
          <p:nvPr/>
        </p:nvSpPr>
        <p:spPr>
          <a:xfrm>
            <a:off x="5586675" y="6267334"/>
            <a:ext cx="6608700" cy="656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lang="en-US" sz="1333">
                <a:solidFill>
                  <a:schemeClr val="dk1"/>
                </a:solidFill>
                <a:latin typeface="Calibri"/>
                <a:ea typeface="Calibri"/>
                <a:cs typeface="Calibri"/>
                <a:sym typeface="Calibri"/>
              </a:rPr>
              <a:t>Crédito de la imagen: Orgiazzi A., et al, Atlas Mundial de la Biodiversidad del Suelo, 2016, Comisión Europea, Oficina de Publicaciones de la Unión Europea, Luxemburgo.</a:t>
            </a:r>
            <a:endParaRPr b="0" i="0" sz="1333" u="none" cap="none" strike="noStrike">
              <a:solidFill>
                <a:schemeClr val="dk1"/>
              </a:solidFill>
              <a:latin typeface="Calibri"/>
              <a:ea typeface="Calibri"/>
              <a:cs typeface="Calibri"/>
              <a:sym typeface="Calibri"/>
            </a:endParaRPr>
          </a:p>
        </p:txBody>
      </p:sp>
      <p:sp>
        <p:nvSpPr>
          <p:cNvPr id="262" name="Google Shape;262;p55"/>
          <p:cNvSpPr txBox="1"/>
          <p:nvPr/>
        </p:nvSpPr>
        <p:spPr>
          <a:xfrm>
            <a:off x="9198801" y="858925"/>
            <a:ext cx="2846100" cy="2586000"/>
          </a:xfrm>
          <a:prstGeom prst="rect">
            <a:avLst/>
          </a:prstGeom>
          <a:solidFill>
            <a:schemeClr val="accent6"/>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1800">
                <a:solidFill>
                  <a:schemeClr val="lt1"/>
                </a:solidFill>
                <a:latin typeface="Calibri"/>
                <a:ea typeface="Calibri"/>
                <a:cs typeface="Calibri"/>
                <a:sym typeface="Calibri"/>
              </a:rPr>
              <a:t>Características:</a:t>
            </a:r>
            <a:endParaRPr b="1" sz="1800">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Pequeños (1 - 10 µm)</a:t>
            </a:r>
            <a:endParaRPr sz="1800">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Procariotas unicelulares</a:t>
            </a:r>
            <a:endParaRPr sz="1800">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Increíble diversidad</a:t>
            </a:r>
            <a:endParaRPr sz="1800">
              <a:solidFill>
                <a:schemeClr val="lt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8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None/>
            </a:pPr>
            <a:r>
              <a:rPr b="1" lang="en-US" sz="1800">
                <a:solidFill>
                  <a:schemeClr val="lt1"/>
                </a:solidFill>
                <a:latin typeface="Calibri"/>
                <a:ea typeface="Calibri"/>
                <a:cs typeface="Calibri"/>
                <a:sym typeface="Calibri"/>
              </a:rPr>
              <a:t>Adaptaciones para el suelo:</a:t>
            </a:r>
            <a:endParaRPr/>
          </a:p>
          <a:p>
            <a:pPr indent="-285750" lvl="0" marL="285750" marR="0" rtl="0" algn="l">
              <a:lnSpc>
                <a:spcPct val="100000"/>
              </a:lnSpc>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Crecimiento y evolución rápida</a:t>
            </a:r>
            <a:endParaRPr sz="1800">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Metabolismos diversos</a:t>
            </a:r>
            <a:endParaRPr sz="18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56"/>
          <p:cNvSpPr txBox="1"/>
          <p:nvPr/>
        </p:nvSpPr>
        <p:spPr>
          <a:xfrm>
            <a:off x="2659850" y="4092600"/>
            <a:ext cx="3667500" cy="523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rPr lang="en-US" sz="1500">
                <a:solidFill>
                  <a:schemeClr val="dk1"/>
                </a:solidFill>
                <a:latin typeface="Times New Roman"/>
                <a:ea typeface="Times New Roman"/>
                <a:cs typeface="Times New Roman"/>
                <a:sym typeface="Times New Roman"/>
              </a:rPr>
              <a:t>Las hifas fúngicas tienen una estructura ramificada que se asemeja a las raíces de las plantas.</a:t>
            </a:r>
            <a:endParaRPr b="0" i="0" sz="1500" u="none" cap="none" strike="noStrike">
              <a:solidFill>
                <a:srgbClr val="000000"/>
              </a:solidFill>
              <a:latin typeface="Times New Roman"/>
              <a:ea typeface="Times New Roman"/>
              <a:cs typeface="Times New Roman"/>
              <a:sym typeface="Times New Roman"/>
            </a:endParaRPr>
          </a:p>
        </p:txBody>
      </p:sp>
      <p:pic>
        <p:nvPicPr>
          <p:cNvPr id="269" name="Google Shape;269;p56"/>
          <p:cNvPicPr preferRelativeResize="0"/>
          <p:nvPr/>
        </p:nvPicPr>
        <p:blipFill rotWithShape="1">
          <a:blip r:embed="rId3">
            <a:alphaModFix/>
          </a:blip>
          <a:srcRect b="0" l="0" r="0" t="0"/>
          <a:stretch/>
        </p:blipFill>
        <p:spPr>
          <a:xfrm>
            <a:off x="2731497" y="1365541"/>
            <a:ext cx="3025584" cy="2727060"/>
          </a:xfrm>
          <a:prstGeom prst="rect">
            <a:avLst/>
          </a:prstGeom>
          <a:noFill/>
          <a:ln>
            <a:noFill/>
          </a:ln>
        </p:spPr>
      </p:pic>
      <p:pic>
        <p:nvPicPr>
          <p:cNvPr id="270" name="Google Shape;270;p56"/>
          <p:cNvPicPr preferRelativeResize="0"/>
          <p:nvPr/>
        </p:nvPicPr>
        <p:blipFill rotWithShape="1">
          <a:blip r:embed="rId4">
            <a:alphaModFix/>
          </a:blip>
          <a:srcRect b="0" l="0" r="0" t="0"/>
          <a:stretch/>
        </p:blipFill>
        <p:spPr>
          <a:xfrm>
            <a:off x="5951166" y="4092601"/>
            <a:ext cx="3435069" cy="1854167"/>
          </a:xfrm>
          <a:prstGeom prst="rect">
            <a:avLst/>
          </a:prstGeom>
          <a:noFill/>
          <a:ln>
            <a:noFill/>
          </a:ln>
        </p:spPr>
      </p:pic>
      <p:sp>
        <p:nvSpPr>
          <p:cNvPr id="271" name="Google Shape;271;p56"/>
          <p:cNvSpPr txBox="1"/>
          <p:nvPr/>
        </p:nvSpPr>
        <p:spPr>
          <a:xfrm>
            <a:off x="9386227" y="5426675"/>
            <a:ext cx="2760300" cy="8208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rPr lang="en-US" sz="1667">
                <a:solidFill>
                  <a:schemeClr val="dk1"/>
                </a:solidFill>
                <a:latin typeface="Calibri"/>
                <a:ea typeface="Calibri"/>
                <a:cs typeface="Calibri"/>
                <a:sym typeface="Calibri"/>
              </a:rPr>
              <a:t>Raíces de un árbol de haya colonizadas por un hongo </a:t>
            </a:r>
            <a:r>
              <a:rPr lang="en-US" sz="1667">
                <a:solidFill>
                  <a:schemeClr val="dk1"/>
                </a:solidFill>
                <a:latin typeface="Calibri"/>
                <a:ea typeface="Calibri"/>
                <a:cs typeface="Calibri"/>
                <a:sym typeface="Calibri"/>
              </a:rPr>
              <a:t>ectomicorrícico</a:t>
            </a:r>
            <a:r>
              <a:rPr lang="en-US" sz="1667">
                <a:solidFill>
                  <a:schemeClr val="dk1"/>
                </a:solidFill>
                <a:latin typeface="Calibri"/>
                <a:ea typeface="Calibri"/>
                <a:cs typeface="Calibri"/>
                <a:sym typeface="Calibri"/>
              </a:rPr>
              <a:t> blanco.</a:t>
            </a:r>
            <a:endParaRPr b="0" i="0" u="none" cap="none" strike="noStrike">
              <a:solidFill>
                <a:srgbClr val="000000"/>
              </a:solidFill>
              <a:latin typeface="Times New Roman"/>
              <a:ea typeface="Times New Roman"/>
              <a:cs typeface="Times New Roman"/>
              <a:sym typeface="Times New Roman"/>
            </a:endParaRPr>
          </a:p>
        </p:txBody>
      </p:sp>
      <p:pic>
        <p:nvPicPr>
          <p:cNvPr id="272" name="Google Shape;272;p56"/>
          <p:cNvPicPr preferRelativeResize="0"/>
          <p:nvPr/>
        </p:nvPicPr>
        <p:blipFill rotWithShape="1">
          <a:blip r:embed="rId5">
            <a:alphaModFix/>
          </a:blip>
          <a:srcRect b="0" l="0" r="0" t="0"/>
          <a:stretch/>
        </p:blipFill>
        <p:spPr>
          <a:xfrm>
            <a:off x="5990599" y="1440700"/>
            <a:ext cx="3356200" cy="2322296"/>
          </a:xfrm>
          <a:prstGeom prst="rect">
            <a:avLst/>
          </a:prstGeom>
          <a:noFill/>
          <a:ln>
            <a:noFill/>
          </a:ln>
        </p:spPr>
      </p:pic>
      <p:sp>
        <p:nvSpPr>
          <p:cNvPr id="273" name="Google Shape;273;p56"/>
          <p:cNvSpPr txBox="1"/>
          <p:nvPr/>
        </p:nvSpPr>
        <p:spPr>
          <a:xfrm>
            <a:off x="5948150" y="772975"/>
            <a:ext cx="3108900" cy="10131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rPr lang="en-US" sz="1600">
                <a:solidFill>
                  <a:schemeClr val="dk1"/>
                </a:solidFill>
                <a:latin typeface="Times New Roman"/>
                <a:ea typeface="Times New Roman"/>
                <a:cs typeface="Times New Roman"/>
                <a:sym typeface="Times New Roman"/>
              </a:rPr>
              <a:t>Raíces teñidas colonizadas por hongos micorrícicos arbusculares.</a:t>
            </a:r>
            <a:endParaRPr b="0" i="0" sz="1600" u="none" cap="none" strike="noStrike">
              <a:solidFill>
                <a:srgbClr val="000000"/>
              </a:solidFill>
              <a:latin typeface="Times New Roman"/>
              <a:ea typeface="Times New Roman"/>
              <a:cs typeface="Times New Roman"/>
              <a:sym typeface="Times New Roman"/>
            </a:endParaRPr>
          </a:p>
        </p:txBody>
      </p:sp>
      <p:sp>
        <p:nvSpPr>
          <p:cNvPr id="274" name="Google Shape;274;p56"/>
          <p:cNvSpPr txBox="1"/>
          <p:nvPr/>
        </p:nvSpPr>
        <p:spPr>
          <a:xfrm>
            <a:off x="1418600" y="428525"/>
            <a:ext cx="3435000" cy="820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1" lang="en-US" sz="3733">
                <a:solidFill>
                  <a:srgbClr val="065B84"/>
                </a:solidFill>
                <a:latin typeface="Calibri"/>
                <a:ea typeface="Calibri"/>
                <a:cs typeface="Calibri"/>
                <a:sym typeface="Calibri"/>
              </a:rPr>
              <a:t>Hongos</a:t>
            </a:r>
            <a:endParaRPr b="1" i="0" sz="3733" u="none" cap="none" strike="noStrike">
              <a:solidFill>
                <a:srgbClr val="065B84"/>
              </a:solidFill>
              <a:latin typeface="Calibri"/>
              <a:ea typeface="Calibri"/>
              <a:cs typeface="Calibri"/>
              <a:sym typeface="Calibri"/>
            </a:endParaRPr>
          </a:p>
        </p:txBody>
      </p:sp>
      <p:cxnSp>
        <p:nvCxnSpPr>
          <p:cNvPr id="275" name="Google Shape;275;p56"/>
          <p:cNvCxnSpPr/>
          <p:nvPr/>
        </p:nvCxnSpPr>
        <p:spPr>
          <a:xfrm>
            <a:off x="1520200" y="1143733"/>
            <a:ext cx="3287600" cy="0"/>
          </a:xfrm>
          <a:prstGeom prst="straightConnector1">
            <a:avLst/>
          </a:prstGeom>
          <a:noFill/>
          <a:ln cap="flat" cmpd="sng" w="28575">
            <a:solidFill>
              <a:srgbClr val="6F4636"/>
            </a:solidFill>
            <a:prstDash val="solid"/>
            <a:round/>
            <a:headEnd len="sm" w="sm" type="none"/>
            <a:tailEnd len="sm" w="sm" type="none"/>
          </a:ln>
        </p:spPr>
      </p:cxnSp>
      <p:sp>
        <p:nvSpPr>
          <p:cNvPr id="276" name="Google Shape;276;p56"/>
          <p:cNvSpPr txBox="1"/>
          <p:nvPr/>
        </p:nvSpPr>
        <p:spPr>
          <a:xfrm>
            <a:off x="5391825" y="6276350"/>
            <a:ext cx="6471900" cy="656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lang="en-US" sz="1333">
                <a:solidFill>
                  <a:schemeClr val="dk1"/>
                </a:solidFill>
                <a:latin typeface="Calibri"/>
                <a:ea typeface="Calibri"/>
                <a:cs typeface="Calibri"/>
                <a:sym typeface="Calibri"/>
              </a:rPr>
              <a:t>Crédito de la imagen: Orgiazzi A., et al, Atlas Mundial de la Biodiversidad del Suelo, 2016, Comisión Europea, Oficina de Publicaciones de la Unión Europea, Luxemburgo.</a:t>
            </a:r>
            <a:endParaRPr b="0" i="0" sz="1867" u="none" cap="none" strike="noStrike">
              <a:solidFill>
                <a:schemeClr val="dk1"/>
              </a:solidFill>
              <a:latin typeface="Arial"/>
              <a:ea typeface="Arial"/>
              <a:cs typeface="Arial"/>
              <a:sym typeface="Arial"/>
            </a:endParaRPr>
          </a:p>
        </p:txBody>
      </p:sp>
      <p:sp>
        <p:nvSpPr>
          <p:cNvPr id="277" name="Google Shape;277;p56"/>
          <p:cNvSpPr txBox="1"/>
          <p:nvPr/>
        </p:nvSpPr>
        <p:spPr>
          <a:xfrm>
            <a:off x="9248149" y="41301"/>
            <a:ext cx="2898300" cy="5356500"/>
          </a:xfrm>
          <a:prstGeom prst="rect">
            <a:avLst/>
          </a:prstGeom>
          <a:solidFill>
            <a:schemeClr val="accent6"/>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1800">
                <a:solidFill>
                  <a:schemeClr val="lt1"/>
                </a:solidFill>
                <a:latin typeface="Calibri"/>
                <a:ea typeface="Calibri"/>
                <a:cs typeface="Calibri"/>
                <a:sym typeface="Calibri"/>
              </a:rPr>
              <a:t>Características:</a:t>
            </a:r>
            <a:endParaRPr/>
          </a:p>
          <a:p>
            <a:pPr indent="-285750" lvl="0" marL="285750" marR="0" rtl="0" algn="l">
              <a:lnSpc>
                <a:spcPct val="100000"/>
              </a:lnSpc>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Tamaño: Levaduras unicelulares pequeñas (10 µm) hasta gigantescas redes miceliares multicelulares (metros o incluso kilómetros)</a:t>
            </a:r>
            <a:endParaRPr sz="1800">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Eucariotas</a:t>
            </a:r>
            <a:endParaRPr sz="1800">
              <a:solidFill>
                <a:schemeClr val="lt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l">
              <a:lnSpc>
                <a:spcPct val="100000"/>
              </a:lnSpc>
              <a:spcBef>
                <a:spcPts val="0"/>
              </a:spcBef>
              <a:spcAft>
                <a:spcPts val="0"/>
              </a:spcAft>
              <a:buNone/>
            </a:pPr>
            <a:r>
              <a:rPr b="1" lang="en-US" sz="1800">
                <a:solidFill>
                  <a:schemeClr val="lt1"/>
                </a:solidFill>
                <a:latin typeface="Calibri"/>
                <a:ea typeface="Calibri"/>
                <a:cs typeface="Calibri"/>
                <a:sym typeface="Calibri"/>
              </a:rPr>
              <a:t>Adaptaciones para el suelo:</a:t>
            </a:r>
            <a:endParaRPr b="1" sz="1800">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Grandes redes de micelio para acceder a más recursos</a:t>
            </a:r>
            <a:endParaRPr sz="1800">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Enzimas especializadas para descomponer la madera</a:t>
            </a:r>
            <a:endParaRPr sz="1800">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Micorrizas: Asociaciones especiales con las raíces de las plantas</a:t>
            </a:r>
            <a:endParaRPr sz="1800">
              <a:solidFill>
                <a:schemeClr val="lt1"/>
              </a:solidFill>
              <a:latin typeface="Calibri"/>
              <a:ea typeface="Calibri"/>
              <a:cs typeface="Calibri"/>
              <a:sym typeface="Calibri"/>
            </a:endParaRPr>
          </a:p>
        </p:txBody>
      </p:sp>
      <p:pic>
        <p:nvPicPr>
          <p:cNvPr id="278" name="Google Shape;278;p56"/>
          <p:cNvPicPr preferRelativeResize="0"/>
          <p:nvPr/>
        </p:nvPicPr>
        <p:blipFill rotWithShape="1">
          <a:blip r:embed="rId6">
            <a:alphaModFix/>
          </a:blip>
          <a:srcRect b="0" l="0" r="0" t="0"/>
          <a:stretch/>
        </p:blipFill>
        <p:spPr>
          <a:xfrm>
            <a:off x="0" y="1365541"/>
            <a:ext cx="2475278" cy="2255300"/>
          </a:xfrm>
          <a:prstGeom prst="rect">
            <a:avLst/>
          </a:prstGeom>
          <a:noFill/>
          <a:ln>
            <a:noFill/>
          </a:ln>
        </p:spPr>
      </p:pic>
      <p:sp>
        <p:nvSpPr>
          <p:cNvPr id="279" name="Google Shape;279;p56"/>
          <p:cNvSpPr txBox="1"/>
          <p:nvPr/>
        </p:nvSpPr>
        <p:spPr>
          <a:xfrm>
            <a:off x="82232" y="3637342"/>
            <a:ext cx="3108800" cy="369277"/>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lang="en-US" sz="1600">
                <a:solidFill>
                  <a:schemeClr val="dk1"/>
                </a:solidFill>
                <a:latin typeface="Times New Roman"/>
                <a:ea typeface="Times New Roman"/>
                <a:cs typeface="Times New Roman"/>
                <a:sym typeface="Times New Roman"/>
              </a:rPr>
              <a:t>Basidiomicetos</a:t>
            </a:r>
            <a:endParaRPr b="0" i="0" sz="1600" u="none" cap="none" strike="noStrike">
              <a:solidFill>
                <a:srgbClr val="000000"/>
              </a:solidFill>
              <a:latin typeface="Times New Roman"/>
              <a:ea typeface="Times New Roman"/>
              <a:cs typeface="Times New Roman"/>
              <a:sym typeface="Times New Roman"/>
            </a:endParaRPr>
          </a:p>
        </p:txBody>
      </p:sp>
      <p:pic>
        <p:nvPicPr>
          <p:cNvPr id="280" name="Google Shape;280;p56"/>
          <p:cNvPicPr preferRelativeResize="0"/>
          <p:nvPr/>
        </p:nvPicPr>
        <p:blipFill rotWithShape="1">
          <a:blip r:embed="rId7">
            <a:alphaModFix/>
          </a:blip>
          <a:srcRect b="0" l="0" r="0" t="0"/>
          <a:stretch/>
        </p:blipFill>
        <p:spPr>
          <a:xfrm>
            <a:off x="0" y="3967700"/>
            <a:ext cx="2510868" cy="2255300"/>
          </a:xfrm>
          <a:prstGeom prst="rect">
            <a:avLst/>
          </a:prstGeom>
          <a:noFill/>
          <a:ln>
            <a:noFill/>
          </a:ln>
        </p:spPr>
      </p:pic>
      <p:sp>
        <p:nvSpPr>
          <p:cNvPr id="281" name="Google Shape;281;p56"/>
          <p:cNvSpPr txBox="1"/>
          <p:nvPr/>
        </p:nvSpPr>
        <p:spPr>
          <a:xfrm>
            <a:off x="254684" y="6161494"/>
            <a:ext cx="2888000" cy="369277"/>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lang="en-US" sz="1600">
                <a:solidFill>
                  <a:schemeClr val="dk1"/>
                </a:solidFill>
                <a:latin typeface="Times New Roman"/>
                <a:ea typeface="Times New Roman"/>
                <a:cs typeface="Times New Roman"/>
                <a:sym typeface="Times New Roman"/>
              </a:rPr>
              <a:t>Ascomicetos</a:t>
            </a:r>
            <a:endParaRPr b="0" i="0" sz="1600" u="none" cap="none" strike="noStrike">
              <a:solidFill>
                <a:srgbClr val="000000"/>
              </a:solidFill>
              <a:latin typeface="Times New Roman"/>
              <a:ea typeface="Times New Roman"/>
              <a:cs typeface="Times New Roman"/>
              <a:sym typeface="Times New Roman"/>
            </a:endParaRPr>
          </a:p>
        </p:txBody>
      </p:sp>
      <p:pic>
        <p:nvPicPr>
          <p:cNvPr id="282" name="Google Shape;282;p56"/>
          <p:cNvPicPr preferRelativeResize="0"/>
          <p:nvPr/>
        </p:nvPicPr>
        <p:blipFill rotWithShape="1">
          <a:blip r:embed="rId8">
            <a:alphaModFix/>
          </a:blip>
          <a:srcRect b="0" l="0" r="0" t="0"/>
          <a:stretch/>
        </p:blipFill>
        <p:spPr>
          <a:xfrm>
            <a:off x="3191025" y="4965476"/>
            <a:ext cx="1768125" cy="1854175"/>
          </a:xfrm>
          <a:prstGeom prst="rect">
            <a:avLst/>
          </a:prstGeom>
          <a:noFill/>
          <a:ln>
            <a:noFill/>
          </a:ln>
        </p:spPr>
      </p:pic>
      <p:sp>
        <p:nvSpPr>
          <p:cNvPr id="283" name="Google Shape;283;p56"/>
          <p:cNvSpPr txBox="1"/>
          <p:nvPr/>
        </p:nvSpPr>
        <p:spPr>
          <a:xfrm>
            <a:off x="1977651" y="6466055"/>
            <a:ext cx="1883700" cy="3693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lang="en-US" sz="1600">
                <a:solidFill>
                  <a:schemeClr val="dk1"/>
                </a:solidFill>
                <a:latin typeface="Times New Roman"/>
                <a:ea typeface="Times New Roman"/>
                <a:cs typeface="Times New Roman"/>
                <a:sym typeface="Times New Roman"/>
              </a:rPr>
              <a:t>Zigomicetos</a:t>
            </a:r>
            <a:endParaRPr b="0" i="0" sz="16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57"/>
          <p:cNvPicPr preferRelativeResize="0"/>
          <p:nvPr/>
        </p:nvPicPr>
        <p:blipFill rotWithShape="1">
          <a:blip r:embed="rId3">
            <a:alphaModFix/>
          </a:blip>
          <a:srcRect b="0" l="0" r="0" t="0"/>
          <a:stretch/>
        </p:blipFill>
        <p:spPr>
          <a:xfrm>
            <a:off x="2652731" y="4206360"/>
            <a:ext cx="2590799" cy="2353837"/>
          </a:xfrm>
          <a:prstGeom prst="rect">
            <a:avLst/>
          </a:prstGeom>
          <a:noFill/>
          <a:ln>
            <a:noFill/>
          </a:ln>
        </p:spPr>
      </p:pic>
      <p:sp>
        <p:nvSpPr>
          <p:cNvPr id="290" name="Google Shape;290;p57"/>
          <p:cNvSpPr txBox="1"/>
          <p:nvPr/>
        </p:nvSpPr>
        <p:spPr>
          <a:xfrm>
            <a:off x="7854399" y="5765925"/>
            <a:ext cx="3981000" cy="8619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lang="en-US" sz="1600">
                <a:solidFill>
                  <a:schemeClr val="dk1"/>
                </a:solidFill>
                <a:latin typeface="Times New Roman"/>
                <a:ea typeface="Times New Roman"/>
                <a:cs typeface="Times New Roman"/>
                <a:sym typeface="Times New Roman"/>
              </a:rPr>
              <a:t>Cinco </a:t>
            </a:r>
            <a:r>
              <a:rPr lang="en-US" sz="1600">
                <a:solidFill>
                  <a:schemeClr val="dk1"/>
                </a:solidFill>
                <a:latin typeface="Times New Roman"/>
                <a:ea typeface="Times New Roman"/>
                <a:cs typeface="Times New Roman"/>
                <a:sym typeface="Times New Roman"/>
              </a:rPr>
              <a:t>especímenes</a:t>
            </a:r>
            <a:r>
              <a:rPr lang="en-US" sz="1600">
                <a:solidFill>
                  <a:schemeClr val="dk1"/>
                </a:solidFill>
                <a:latin typeface="Times New Roman"/>
                <a:ea typeface="Times New Roman"/>
                <a:cs typeface="Times New Roman"/>
                <a:sym typeface="Times New Roman"/>
              </a:rPr>
              <a:t> de </a:t>
            </a:r>
            <a:r>
              <a:rPr b="0" i="1" lang="en-US" sz="1600" u="none" cap="none" strike="noStrike">
                <a:solidFill>
                  <a:schemeClr val="dk1"/>
                </a:solidFill>
                <a:latin typeface="Times New Roman"/>
                <a:ea typeface="Times New Roman"/>
                <a:cs typeface="Times New Roman"/>
                <a:sym typeface="Times New Roman"/>
              </a:rPr>
              <a:t>Nuclearia thermophila</a:t>
            </a:r>
            <a:r>
              <a:rPr b="0" i="0" lang="en-US" sz="1600" u="none" cap="none" strike="noStrike">
                <a:solidFill>
                  <a:schemeClr val="dk1"/>
                </a:solidFill>
                <a:latin typeface="Times New Roman"/>
                <a:ea typeface="Times New Roman"/>
                <a:cs typeface="Times New Roman"/>
                <a:sym typeface="Times New Roman"/>
              </a:rPr>
              <a:t> </a:t>
            </a:r>
            <a:r>
              <a:rPr lang="en-US" sz="1600">
                <a:solidFill>
                  <a:schemeClr val="dk1"/>
                </a:solidFill>
                <a:latin typeface="Times New Roman"/>
                <a:ea typeface="Times New Roman"/>
                <a:cs typeface="Times New Roman"/>
                <a:sym typeface="Times New Roman"/>
              </a:rPr>
              <a:t>alimentándose</a:t>
            </a:r>
            <a:r>
              <a:rPr lang="en-US" sz="1600">
                <a:solidFill>
                  <a:schemeClr val="dk1"/>
                </a:solidFill>
                <a:latin typeface="Times New Roman"/>
                <a:ea typeface="Times New Roman"/>
                <a:cs typeface="Times New Roman"/>
                <a:sym typeface="Times New Roman"/>
              </a:rPr>
              <a:t> de la misma presa. </a:t>
            </a:r>
            <a:endParaRPr b="0" i="0" sz="16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Times New Roman"/>
              <a:ea typeface="Times New Roman"/>
              <a:cs typeface="Times New Roman"/>
              <a:sym typeface="Times New Roman"/>
            </a:endParaRPr>
          </a:p>
        </p:txBody>
      </p:sp>
      <p:sp>
        <p:nvSpPr>
          <p:cNvPr id="291" name="Google Shape;291;p57"/>
          <p:cNvSpPr txBox="1"/>
          <p:nvPr/>
        </p:nvSpPr>
        <p:spPr>
          <a:xfrm>
            <a:off x="2652733" y="6229334"/>
            <a:ext cx="2540000" cy="369277"/>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1" i="0" lang="en-US" sz="1600" u="none" cap="none" strike="noStrike">
                <a:solidFill>
                  <a:schemeClr val="lt1"/>
                </a:solidFill>
                <a:latin typeface="Times New Roman"/>
                <a:ea typeface="Times New Roman"/>
                <a:cs typeface="Times New Roman"/>
                <a:sym typeface="Times New Roman"/>
              </a:rPr>
              <a:t>Cilia</a:t>
            </a:r>
            <a:r>
              <a:rPr b="1" lang="en-US" sz="1600">
                <a:solidFill>
                  <a:schemeClr val="lt1"/>
                </a:solidFill>
                <a:latin typeface="Times New Roman"/>
                <a:ea typeface="Times New Roman"/>
                <a:cs typeface="Times New Roman"/>
                <a:sym typeface="Times New Roman"/>
              </a:rPr>
              <a:t>do</a:t>
            </a:r>
            <a:r>
              <a:rPr b="1" i="0" lang="en-US" sz="1600" u="none" cap="none" strike="noStrike">
                <a:solidFill>
                  <a:schemeClr val="lt1"/>
                </a:solidFill>
                <a:latin typeface="Times New Roman"/>
                <a:ea typeface="Times New Roman"/>
                <a:cs typeface="Times New Roman"/>
                <a:sym typeface="Times New Roman"/>
              </a:rPr>
              <a:t> </a:t>
            </a:r>
            <a:r>
              <a:rPr b="1" i="1" lang="en-US" sz="1600" u="none" cap="none" strike="noStrike">
                <a:solidFill>
                  <a:schemeClr val="lt1"/>
                </a:solidFill>
                <a:latin typeface="Times New Roman"/>
                <a:ea typeface="Times New Roman"/>
                <a:cs typeface="Times New Roman"/>
                <a:sym typeface="Times New Roman"/>
              </a:rPr>
              <a:t>Calpdoa steinii</a:t>
            </a:r>
            <a:endParaRPr b="1" i="1" sz="1600" u="none" cap="none" strike="noStrike">
              <a:solidFill>
                <a:schemeClr val="lt1"/>
              </a:solidFill>
              <a:latin typeface="Times New Roman"/>
              <a:ea typeface="Times New Roman"/>
              <a:cs typeface="Times New Roman"/>
              <a:sym typeface="Times New Roman"/>
            </a:endParaRPr>
          </a:p>
        </p:txBody>
      </p:sp>
      <p:pic>
        <p:nvPicPr>
          <p:cNvPr id="292" name="Google Shape;292;p57"/>
          <p:cNvPicPr preferRelativeResize="0"/>
          <p:nvPr/>
        </p:nvPicPr>
        <p:blipFill rotWithShape="1">
          <a:blip r:embed="rId4">
            <a:alphaModFix/>
          </a:blip>
          <a:srcRect b="0" l="0" r="0" t="0"/>
          <a:stretch/>
        </p:blipFill>
        <p:spPr>
          <a:xfrm>
            <a:off x="2565367" y="944534"/>
            <a:ext cx="1913164" cy="2977233"/>
          </a:xfrm>
          <a:prstGeom prst="rect">
            <a:avLst/>
          </a:prstGeom>
          <a:noFill/>
          <a:ln>
            <a:noFill/>
          </a:ln>
        </p:spPr>
      </p:pic>
      <p:sp>
        <p:nvSpPr>
          <p:cNvPr id="293" name="Google Shape;293;p57"/>
          <p:cNvSpPr txBox="1"/>
          <p:nvPr/>
        </p:nvSpPr>
        <p:spPr>
          <a:xfrm>
            <a:off x="2556524" y="3858176"/>
            <a:ext cx="2779769" cy="369277"/>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0" i="0" lang="en-US" sz="1600" u="none" cap="none" strike="noStrike">
                <a:solidFill>
                  <a:schemeClr val="dk1"/>
                </a:solidFill>
                <a:latin typeface="Times New Roman"/>
                <a:ea typeface="Times New Roman"/>
                <a:cs typeface="Times New Roman"/>
                <a:sym typeface="Times New Roman"/>
              </a:rPr>
              <a:t>Am</a:t>
            </a:r>
            <a:r>
              <a:rPr lang="en-US" sz="1600">
                <a:solidFill>
                  <a:schemeClr val="dk1"/>
                </a:solidFill>
                <a:latin typeface="Times New Roman"/>
                <a:ea typeface="Times New Roman"/>
                <a:cs typeface="Times New Roman"/>
                <a:sym typeface="Times New Roman"/>
              </a:rPr>
              <a:t>e</a:t>
            </a:r>
            <a:r>
              <a:rPr b="0" i="0" lang="en-US" sz="1600" u="none" cap="none" strike="noStrike">
                <a:solidFill>
                  <a:schemeClr val="dk1"/>
                </a:solidFill>
                <a:latin typeface="Times New Roman"/>
                <a:ea typeface="Times New Roman"/>
                <a:cs typeface="Times New Roman"/>
                <a:sym typeface="Times New Roman"/>
              </a:rPr>
              <a:t>ba </a:t>
            </a:r>
            <a:r>
              <a:rPr b="0" i="1" lang="en-US" sz="1600" u="none" cap="none" strike="noStrike">
                <a:solidFill>
                  <a:schemeClr val="dk1"/>
                </a:solidFill>
                <a:latin typeface="Times New Roman"/>
                <a:ea typeface="Times New Roman"/>
                <a:cs typeface="Times New Roman"/>
                <a:sym typeface="Times New Roman"/>
              </a:rPr>
              <a:t>Euglypha compressa</a:t>
            </a:r>
            <a:endParaRPr b="0" i="1" sz="1600" u="none" cap="none" strike="noStrike">
              <a:solidFill>
                <a:schemeClr val="dk1"/>
              </a:solidFill>
              <a:latin typeface="Times New Roman"/>
              <a:ea typeface="Times New Roman"/>
              <a:cs typeface="Times New Roman"/>
              <a:sym typeface="Times New Roman"/>
            </a:endParaRPr>
          </a:p>
        </p:txBody>
      </p:sp>
      <p:pic>
        <p:nvPicPr>
          <p:cNvPr id="294" name="Google Shape;294;p57"/>
          <p:cNvPicPr preferRelativeResize="0"/>
          <p:nvPr/>
        </p:nvPicPr>
        <p:blipFill rotWithShape="1">
          <a:blip r:embed="rId5">
            <a:alphaModFix/>
          </a:blip>
          <a:srcRect b="0" l="0" r="0" t="0"/>
          <a:stretch/>
        </p:blipFill>
        <p:spPr>
          <a:xfrm>
            <a:off x="8410673" y="353133"/>
            <a:ext cx="3582516" cy="2066836"/>
          </a:xfrm>
          <a:prstGeom prst="rect">
            <a:avLst/>
          </a:prstGeom>
          <a:noFill/>
          <a:ln>
            <a:noFill/>
          </a:ln>
        </p:spPr>
      </p:pic>
      <p:sp>
        <p:nvSpPr>
          <p:cNvPr id="295" name="Google Shape;295;p57"/>
          <p:cNvSpPr txBox="1"/>
          <p:nvPr/>
        </p:nvSpPr>
        <p:spPr>
          <a:xfrm>
            <a:off x="8158749" y="2561800"/>
            <a:ext cx="3834300" cy="3540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lang="en-US" sz="1500">
                <a:solidFill>
                  <a:schemeClr val="dk1"/>
                </a:solidFill>
                <a:latin typeface="Times New Roman"/>
                <a:ea typeface="Times New Roman"/>
                <a:cs typeface="Times New Roman"/>
                <a:sym typeface="Times New Roman"/>
              </a:rPr>
              <a:t>Moho mucilaginoso del perro</a:t>
            </a:r>
            <a:r>
              <a:rPr b="0" i="0" lang="en-US" sz="1500" u="none" cap="none" strike="noStrike">
                <a:solidFill>
                  <a:schemeClr val="dk1"/>
                </a:solidFill>
                <a:latin typeface="Times New Roman"/>
                <a:ea typeface="Times New Roman"/>
                <a:cs typeface="Times New Roman"/>
                <a:sym typeface="Times New Roman"/>
              </a:rPr>
              <a:t>, </a:t>
            </a:r>
            <a:r>
              <a:rPr b="0" i="1" lang="en-US" sz="1500" u="none" cap="none" strike="noStrike">
                <a:solidFill>
                  <a:schemeClr val="dk1"/>
                </a:solidFill>
                <a:latin typeface="Times New Roman"/>
                <a:ea typeface="Times New Roman"/>
                <a:cs typeface="Times New Roman"/>
                <a:sym typeface="Times New Roman"/>
              </a:rPr>
              <a:t>Fuligo septica</a:t>
            </a:r>
            <a:endParaRPr b="0" i="1" sz="1500" u="none" cap="none" strike="noStrike">
              <a:solidFill>
                <a:schemeClr val="dk1"/>
              </a:solidFill>
              <a:latin typeface="Times New Roman"/>
              <a:ea typeface="Times New Roman"/>
              <a:cs typeface="Times New Roman"/>
              <a:sym typeface="Times New Roman"/>
            </a:endParaRPr>
          </a:p>
        </p:txBody>
      </p:sp>
      <p:pic>
        <p:nvPicPr>
          <p:cNvPr id="296" name="Google Shape;296;p57"/>
          <p:cNvPicPr preferRelativeResize="0"/>
          <p:nvPr/>
        </p:nvPicPr>
        <p:blipFill rotWithShape="1">
          <a:blip r:embed="rId6">
            <a:alphaModFix/>
          </a:blip>
          <a:srcRect b="0" l="0" r="0" t="0"/>
          <a:stretch/>
        </p:blipFill>
        <p:spPr>
          <a:xfrm>
            <a:off x="8158733" y="3075943"/>
            <a:ext cx="3177440" cy="2689991"/>
          </a:xfrm>
          <a:prstGeom prst="rect">
            <a:avLst/>
          </a:prstGeom>
          <a:noFill/>
          <a:ln>
            <a:noFill/>
          </a:ln>
        </p:spPr>
      </p:pic>
      <p:pic>
        <p:nvPicPr>
          <p:cNvPr id="297" name="Google Shape;297;p57"/>
          <p:cNvPicPr preferRelativeResize="0"/>
          <p:nvPr/>
        </p:nvPicPr>
        <p:blipFill rotWithShape="1">
          <a:blip r:embed="rId7">
            <a:alphaModFix/>
          </a:blip>
          <a:srcRect b="0" l="0" r="0" t="0"/>
          <a:stretch/>
        </p:blipFill>
        <p:spPr>
          <a:xfrm>
            <a:off x="4929965" y="470934"/>
            <a:ext cx="3228775" cy="2704325"/>
          </a:xfrm>
          <a:prstGeom prst="rect">
            <a:avLst/>
          </a:prstGeom>
          <a:noFill/>
          <a:ln>
            <a:noFill/>
          </a:ln>
        </p:spPr>
      </p:pic>
      <p:sp>
        <p:nvSpPr>
          <p:cNvPr id="298" name="Google Shape;298;p57"/>
          <p:cNvSpPr txBox="1"/>
          <p:nvPr/>
        </p:nvSpPr>
        <p:spPr>
          <a:xfrm>
            <a:off x="4929965" y="2799796"/>
            <a:ext cx="1738000" cy="400055"/>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1" i="0" lang="en-US" sz="1800" u="none" cap="none" strike="noStrike">
                <a:solidFill>
                  <a:schemeClr val="lt1"/>
                </a:solidFill>
                <a:latin typeface="Times New Roman"/>
                <a:ea typeface="Times New Roman"/>
                <a:cs typeface="Times New Roman"/>
                <a:sym typeface="Times New Roman"/>
              </a:rPr>
              <a:t>Parabasalia</a:t>
            </a:r>
            <a:endParaRPr b="1" i="0" sz="1800" u="none" cap="none" strike="noStrike">
              <a:solidFill>
                <a:schemeClr val="lt1"/>
              </a:solidFill>
              <a:latin typeface="Times New Roman"/>
              <a:ea typeface="Times New Roman"/>
              <a:cs typeface="Times New Roman"/>
              <a:sym typeface="Times New Roman"/>
            </a:endParaRPr>
          </a:p>
        </p:txBody>
      </p:sp>
      <p:pic>
        <p:nvPicPr>
          <p:cNvPr id="299" name="Google Shape;299;p57"/>
          <p:cNvPicPr preferRelativeResize="0"/>
          <p:nvPr/>
        </p:nvPicPr>
        <p:blipFill rotWithShape="1">
          <a:blip r:embed="rId8">
            <a:alphaModFix/>
          </a:blip>
          <a:srcRect b="0" l="0" r="0" t="0"/>
          <a:stretch/>
        </p:blipFill>
        <p:spPr>
          <a:xfrm>
            <a:off x="5446722" y="3428998"/>
            <a:ext cx="2407681" cy="2055420"/>
          </a:xfrm>
          <a:prstGeom prst="rect">
            <a:avLst/>
          </a:prstGeom>
          <a:noFill/>
          <a:ln>
            <a:noFill/>
          </a:ln>
        </p:spPr>
      </p:pic>
      <p:sp>
        <p:nvSpPr>
          <p:cNvPr id="300" name="Google Shape;300;p57"/>
          <p:cNvSpPr txBox="1"/>
          <p:nvPr/>
        </p:nvSpPr>
        <p:spPr>
          <a:xfrm>
            <a:off x="5345136" y="5458467"/>
            <a:ext cx="2712000" cy="6156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0" i="0" lang="en-US" sz="1600" u="none" cap="none" strike="noStrike">
                <a:solidFill>
                  <a:schemeClr val="dk1"/>
                </a:solidFill>
                <a:latin typeface="Times New Roman"/>
                <a:ea typeface="Times New Roman"/>
                <a:cs typeface="Times New Roman"/>
                <a:sym typeface="Times New Roman"/>
              </a:rPr>
              <a:t>Am</a:t>
            </a:r>
            <a:r>
              <a:rPr lang="en-US" sz="1600">
                <a:solidFill>
                  <a:schemeClr val="dk1"/>
                </a:solidFill>
                <a:latin typeface="Times New Roman"/>
                <a:ea typeface="Times New Roman"/>
                <a:cs typeface="Times New Roman"/>
                <a:sym typeface="Times New Roman"/>
              </a:rPr>
              <a:t>e</a:t>
            </a:r>
            <a:r>
              <a:rPr b="0" i="0" lang="en-US" sz="1600" u="none" cap="none" strike="noStrike">
                <a:solidFill>
                  <a:schemeClr val="dk1"/>
                </a:solidFill>
                <a:latin typeface="Times New Roman"/>
                <a:ea typeface="Times New Roman"/>
                <a:cs typeface="Times New Roman"/>
                <a:sym typeface="Times New Roman"/>
              </a:rPr>
              <a:t>ba </a:t>
            </a:r>
            <a:r>
              <a:rPr lang="en-US" sz="1600">
                <a:solidFill>
                  <a:schemeClr val="dk1"/>
                </a:solidFill>
                <a:latin typeface="Times New Roman"/>
                <a:ea typeface="Times New Roman"/>
                <a:cs typeface="Times New Roman"/>
                <a:sym typeface="Times New Roman"/>
              </a:rPr>
              <a:t>perteneciente a la familia </a:t>
            </a:r>
            <a:r>
              <a:rPr b="0" i="0" lang="en-US" sz="1600" u="none" cap="none" strike="noStrike">
                <a:solidFill>
                  <a:schemeClr val="dk1"/>
                </a:solidFill>
                <a:latin typeface="Times New Roman"/>
                <a:ea typeface="Times New Roman"/>
                <a:cs typeface="Times New Roman"/>
                <a:sym typeface="Times New Roman"/>
              </a:rPr>
              <a:t>Vannellidae</a:t>
            </a:r>
            <a:endParaRPr b="0" i="0" sz="1333" u="none" cap="none" strike="noStrike">
              <a:solidFill>
                <a:srgbClr val="000000"/>
              </a:solidFill>
              <a:latin typeface="Times New Roman"/>
              <a:ea typeface="Times New Roman"/>
              <a:cs typeface="Times New Roman"/>
              <a:sym typeface="Times New Roman"/>
            </a:endParaRPr>
          </a:p>
        </p:txBody>
      </p:sp>
      <p:sp>
        <p:nvSpPr>
          <p:cNvPr id="301" name="Google Shape;301;p57"/>
          <p:cNvSpPr txBox="1"/>
          <p:nvPr/>
        </p:nvSpPr>
        <p:spPr>
          <a:xfrm>
            <a:off x="1012200" y="123734"/>
            <a:ext cx="1982700" cy="820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1" i="0" lang="en-US" sz="3733" u="none" cap="none" strike="noStrike">
                <a:solidFill>
                  <a:srgbClr val="065B84"/>
                </a:solidFill>
                <a:latin typeface="Calibri"/>
                <a:ea typeface="Calibri"/>
                <a:cs typeface="Calibri"/>
                <a:sym typeface="Calibri"/>
              </a:rPr>
              <a:t>Protist</a:t>
            </a:r>
            <a:r>
              <a:rPr b="1" lang="en-US" sz="3733">
                <a:solidFill>
                  <a:srgbClr val="065B84"/>
                </a:solidFill>
                <a:latin typeface="Calibri"/>
                <a:ea typeface="Calibri"/>
                <a:cs typeface="Calibri"/>
                <a:sym typeface="Calibri"/>
              </a:rPr>
              <a:t>as</a:t>
            </a:r>
            <a:endParaRPr b="1" i="0" sz="3733" u="none" cap="none" strike="noStrike">
              <a:solidFill>
                <a:srgbClr val="065B84"/>
              </a:solidFill>
              <a:latin typeface="Calibri"/>
              <a:ea typeface="Calibri"/>
              <a:cs typeface="Calibri"/>
              <a:sym typeface="Calibri"/>
            </a:endParaRPr>
          </a:p>
        </p:txBody>
      </p:sp>
      <p:cxnSp>
        <p:nvCxnSpPr>
          <p:cNvPr id="302" name="Google Shape;302;p57"/>
          <p:cNvCxnSpPr/>
          <p:nvPr/>
        </p:nvCxnSpPr>
        <p:spPr>
          <a:xfrm>
            <a:off x="1113800" y="838933"/>
            <a:ext cx="1982800" cy="0"/>
          </a:xfrm>
          <a:prstGeom prst="straightConnector1">
            <a:avLst/>
          </a:prstGeom>
          <a:noFill/>
          <a:ln cap="flat" cmpd="sng" w="28575">
            <a:solidFill>
              <a:srgbClr val="6F4636"/>
            </a:solidFill>
            <a:prstDash val="solid"/>
            <a:round/>
            <a:headEnd len="sm" w="sm" type="none"/>
            <a:tailEnd len="sm" w="sm" type="none"/>
          </a:ln>
        </p:spPr>
      </p:cxnSp>
      <p:pic>
        <p:nvPicPr>
          <p:cNvPr id="303" name="Google Shape;303;p57"/>
          <p:cNvPicPr preferRelativeResize="0"/>
          <p:nvPr/>
        </p:nvPicPr>
        <p:blipFill rotWithShape="1">
          <a:blip r:embed="rId9">
            <a:alphaModFix/>
          </a:blip>
          <a:srcRect b="0" l="0" r="0" t="0"/>
          <a:stretch/>
        </p:blipFill>
        <p:spPr>
          <a:xfrm>
            <a:off x="646965" y="5891467"/>
            <a:ext cx="877035" cy="637333"/>
          </a:xfrm>
          <a:prstGeom prst="rect">
            <a:avLst/>
          </a:prstGeom>
          <a:noFill/>
          <a:ln>
            <a:noFill/>
          </a:ln>
        </p:spPr>
      </p:pic>
      <p:sp>
        <p:nvSpPr>
          <p:cNvPr id="304" name="Google Shape;304;p57"/>
          <p:cNvSpPr txBox="1"/>
          <p:nvPr/>
        </p:nvSpPr>
        <p:spPr>
          <a:xfrm>
            <a:off x="339800" y="6427200"/>
            <a:ext cx="2435200" cy="559023"/>
          </a:xfrm>
          <a:prstGeom prst="rect">
            <a:avLst/>
          </a:prstGeom>
          <a:noFill/>
          <a:ln>
            <a:noFill/>
          </a:ln>
        </p:spPr>
        <p:txBody>
          <a:bodyPr anchorCtr="0" anchor="t" bIns="121900" lIns="121900" spcFirstLastPara="1" rIns="121900" wrap="square" tIns="121900">
            <a:spAutoFit/>
          </a:bodyPr>
          <a:lstStyle/>
          <a:p>
            <a:pPr indent="-50798" lvl="0" marL="228594" marR="0" rtl="0" algn="l">
              <a:lnSpc>
                <a:spcPct val="90000"/>
              </a:lnSpc>
              <a:spcBef>
                <a:spcPts val="1000"/>
              </a:spcBef>
              <a:spcAft>
                <a:spcPts val="0"/>
              </a:spcAft>
              <a:buNone/>
            </a:pPr>
            <a:r>
              <a:rPr b="0" i="0" lang="en-US" sz="1333" u="sng" cap="none" strike="noStrike">
                <a:solidFill>
                  <a:srgbClr val="0563C1"/>
                </a:solidFill>
                <a:latin typeface="Times New Roman"/>
                <a:ea typeface="Times New Roman"/>
                <a:cs typeface="Times New Roman"/>
                <a:sym typeface="Times New Roman"/>
                <a:hlinkClick r:id="rId10">
                  <a:extLst>
                    <a:ext uri="{A12FA001-AC4F-418D-AE19-62706E023703}">
                      <ahyp:hlinkClr val="tx"/>
                    </a:ext>
                  </a:extLst>
                </a:hlinkClick>
              </a:rPr>
              <a:t>soils4teachers.org/KSKL</a:t>
            </a:r>
            <a:endParaRPr b="0" i="0" sz="1333" u="none" cap="none" strike="noStrike">
              <a:solidFill>
                <a:srgbClr val="000000"/>
              </a:solidFill>
              <a:latin typeface="Times New Roman"/>
              <a:ea typeface="Times New Roman"/>
              <a:cs typeface="Times New Roman"/>
              <a:sym typeface="Times New Roman"/>
            </a:endParaRPr>
          </a:p>
        </p:txBody>
      </p:sp>
      <p:sp>
        <p:nvSpPr>
          <p:cNvPr id="305" name="Google Shape;305;p57"/>
          <p:cNvSpPr txBox="1"/>
          <p:nvPr/>
        </p:nvSpPr>
        <p:spPr>
          <a:xfrm>
            <a:off x="5446725" y="6313700"/>
            <a:ext cx="6546600" cy="14772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lang="en-US" sz="1333">
                <a:solidFill>
                  <a:schemeClr val="dk1"/>
                </a:solidFill>
                <a:latin typeface="Calibri"/>
                <a:ea typeface="Calibri"/>
                <a:cs typeface="Calibri"/>
                <a:sym typeface="Calibri"/>
              </a:rPr>
              <a:t>Crédito de la imagen: Orgiazzi A., et al, Atlas Mundial de la Biodiversidad del Suelo, 2016, Comisión Europea, Oficina de Publicaciones de la Unión Europea, Luxemburgo.</a:t>
            </a:r>
            <a:endParaRPr sz="1333">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33">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33">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33">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1333" u="none" cap="none" strike="noStrike">
                <a:solidFill>
                  <a:schemeClr val="dk1"/>
                </a:solidFill>
                <a:latin typeface="Calibri"/>
                <a:ea typeface="Calibri"/>
                <a:cs typeface="Calibri"/>
                <a:sym typeface="Calibri"/>
              </a:rPr>
              <a:t> </a:t>
            </a:r>
            <a:endParaRPr b="0" i="0" sz="1867" u="none" cap="none" strike="noStrike">
              <a:solidFill>
                <a:schemeClr val="dk1"/>
              </a:solidFill>
              <a:latin typeface="Arial"/>
              <a:ea typeface="Arial"/>
              <a:cs typeface="Arial"/>
              <a:sym typeface="Arial"/>
            </a:endParaRPr>
          </a:p>
        </p:txBody>
      </p:sp>
      <p:sp>
        <p:nvSpPr>
          <p:cNvPr id="306" name="Google Shape;306;p57"/>
          <p:cNvSpPr txBox="1"/>
          <p:nvPr/>
        </p:nvSpPr>
        <p:spPr>
          <a:xfrm>
            <a:off x="0" y="1237101"/>
            <a:ext cx="2652600" cy="4278900"/>
          </a:xfrm>
          <a:prstGeom prst="rect">
            <a:avLst/>
          </a:prstGeom>
          <a:solidFill>
            <a:schemeClr val="accent6"/>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1600">
                <a:solidFill>
                  <a:schemeClr val="lt1"/>
                </a:solidFill>
                <a:latin typeface="Calibri"/>
                <a:ea typeface="Calibri"/>
                <a:cs typeface="Calibri"/>
                <a:sym typeface="Calibri"/>
              </a:rPr>
              <a:t>Características:</a:t>
            </a:r>
            <a:endParaRPr sz="1200"/>
          </a:p>
          <a:p>
            <a:pPr indent="-273050" lvl="0" marL="285750" marR="0" rtl="0" algn="l">
              <a:lnSpc>
                <a:spcPct val="100000"/>
              </a:lnSpc>
              <a:spcBef>
                <a:spcPts val="0"/>
              </a:spcBef>
              <a:spcAft>
                <a:spcPts val="0"/>
              </a:spcAft>
              <a:buClr>
                <a:schemeClr val="lt1"/>
              </a:buClr>
              <a:buSzPts val="1600"/>
              <a:buFont typeface="Arial"/>
              <a:buChar char="•"/>
            </a:pPr>
            <a:r>
              <a:rPr lang="en-US" sz="1600">
                <a:solidFill>
                  <a:schemeClr val="lt1"/>
                </a:solidFill>
                <a:latin typeface="Calibri"/>
                <a:ea typeface="Calibri"/>
                <a:cs typeface="Calibri"/>
                <a:sym typeface="Calibri"/>
              </a:rPr>
              <a:t>Tamaño: 10 - 100 µm</a:t>
            </a:r>
            <a:endParaRPr sz="1600">
              <a:solidFill>
                <a:schemeClr val="lt1"/>
              </a:solidFill>
              <a:latin typeface="Calibri"/>
              <a:ea typeface="Calibri"/>
              <a:cs typeface="Calibri"/>
              <a:sym typeface="Calibri"/>
            </a:endParaRPr>
          </a:p>
          <a:p>
            <a:pPr indent="-273050" lvl="0" marL="285750" marR="0" rtl="0" algn="l">
              <a:lnSpc>
                <a:spcPct val="100000"/>
              </a:lnSpc>
              <a:spcBef>
                <a:spcPts val="0"/>
              </a:spcBef>
              <a:spcAft>
                <a:spcPts val="0"/>
              </a:spcAft>
              <a:buClr>
                <a:schemeClr val="lt1"/>
              </a:buClr>
              <a:buSzPts val="1600"/>
              <a:buFont typeface="Arial"/>
              <a:buChar char="•"/>
            </a:pPr>
            <a:r>
              <a:rPr lang="en-US" sz="1600">
                <a:solidFill>
                  <a:schemeClr val="lt1"/>
                </a:solidFill>
                <a:latin typeface="Calibri"/>
                <a:ea typeface="Calibri"/>
                <a:cs typeface="Calibri"/>
                <a:sym typeface="Calibri"/>
              </a:rPr>
              <a:t>Organismos eucariotas unicelulares</a:t>
            </a:r>
            <a:endParaRPr sz="1600">
              <a:solidFill>
                <a:schemeClr val="lt1"/>
              </a:solidFill>
              <a:latin typeface="Calibri"/>
              <a:ea typeface="Calibri"/>
              <a:cs typeface="Calibri"/>
              <a:sym typeface="Calibri"/>
            </a:endParaRPr>
          </a:p>
          <a:p>
            <a:pPr indent="-273050" lvl="0" marL="285750" marR="0" rtl="0" algn="l">
              <a:lnSpc>
                <a:spcPct val="100000"/>
              </a:lnSpc>
              <a:spcBef>
                <a:spcPts val="0"/>
              </a:spcBef>
              <a:spcAft>
                <a:spcPts val="0"/>
              </a:spcAft>
              <a:buClr>
                <a:schemeClr val="lt1"/>
              </a:buClr>
              <a:buSzPts val="1600"/>
              <a:buFont typeface="Arial"/>
              <a:buChar char="•"/>
            </a:pPr>
            <a:r>
              <a:rPr lang="en-US" sz="1600">
                <a:solidFill>
                  <a:schemeClr val="lt1"/>
                </a:solidFill>
                <a:latin typeface="Calibri"/>
                <a:ea typeface="Calibri"/>
                <a:cs typeface="Calibri"/>
                <a:sym typeface="Calibri"/>
              </a:rPr>
              <a:t>Se alimentan a través de osmotrofia o fagotrofia</a:t>
            </a:r>
            <a:endParaRPr sz="1600">
              <a:solidFill>
                <a:schemeClr val="lt1"/>
              </a:solidFill>
              <a:latin typeface="Calibri"/>
              <a:ea typeface="Calibri"/>
              <a:cs typeface="Calibri"/>
              <a:sym typeface="Calibri"/>
            </a:endParaRPr>
          </a:p>
          <a:p>
            <a:pPr indent="-273050" lvl="0" marL="285750" marR="0" rtl="0" algn="l">
              <a:lnSpc>
                <a:spcPct val="100000"/>
              </a:lnSpc>
              <a:spcBef>
                <a:spcPts val="0"/>
              </a:spcBef>
              <a:spcAft>
                <a:spcPts val="0"/>
              </a:spcAft>
              <a:buClr>
                <a:schemeClr val="lt1"/>
              </a:buClr>
              <a:buSzPts val="1600"/>
              <a:buFont typeface="Arial"/>
              <a:buChar char="•"/>
            </a:pPr>
            <a:r>
              <a:rPr lang="en-US" sz="1600">
                <a:solidFill>
                  <a:schemeClr val="lt1"/>
                </a:solidFill>
                <a:latin typeface="Calibri"/>
                <a:ea typeface="Calibri"/>
                <a:cs typeface="Calibri"/>
                <a:sym typeface="Calibri"/>
              </a:rPr>
              <a:t>Se mueven mediante flagelos, cilios o pseudópodos</a:t>
            </a:r>
            <a:endParaRPr sz="1600">
              <a:solidFill>
                <a:schemeClr val="lt1"/>
              </a:solidFill>
              <a:latin typeface="Calibri"/>
              <a:ea typeface="Calibri"/>
              <a:cs typeface="Calibri"/>
              <a:sym typeface="Calibri"/>
            </a:endParaRPr>
          </a:p>
          <a:p>
            <a:pPr indent="-171450" lvl="0" marL="285750" marR="0" rtl="0" algn="l">
              <a:lnSpc>
                <a:spcPct val="100000"/>
              </a:lnSpc>
              <a:spcBef>
                <a:spcPts val="0"/>
              </a:spcBef>
              <a:spcAft>
                <a:spcPts val="0"/>
              </a:spcAft>
              <a:buClr>
                <a:schemeClr val="lt1"/>
              </a:buClr>
              <a:buSzPts val="1800"/>
              <a:buFont typeface="Arial"/>
              <a:buNone/>
            </a:pPr>
            <a:r>
              <a:t/>
            </a:r>
            <a:endParaRPr b="0" i="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None/>
            </a:pPr>
            <a:r>
              <a:rPr b="1" lang="en-US" sz="1600">
                <a:solidFill>
                  <a:schemeClr val="lt1"/>
                </a:solidFill>
                <a:latin typeface="Calibri"/>
                <a:ea typeface="Calibri"/>
                <a:cs typeface="Calibri"/>
                <a:sym typeface="Calibri"/>
              </a:rPr>
              <a:t>Adaptaciones para el suelo:</a:t>
            </a:r>
            <a:endParaRPr sz="1200"/>
          </a:p>
          <a:p>
            <a:pPr indent="-273050" lvl="0" marL="285750" marR="0" rtl="0" algn="l">
              <a:lnSpc>
                <a:spcPct val="100000"/>
              </a:lnSpc>
              <a:spcBef>
                <a:spcPts val="0"/>
              </a:spcBef>
              <a:spcAft>
                <a:spcPts val="0"/>
              </a:spcAft>
              <a:buClr>
                <a:schemeClr val="lt1"/>
              </a:buClr>
              <a:buSzPts val="1600"/>
              <a:buFont typeface="Arial"/>
              <a:buChar char="•"/>
            </a:pPr>
            <a:r>
              <a:rPr lang="en-US" sz="1600">
                <a:solidFill>
                  <a:schemeClr val="lt1"/>
                </a:solidFill>
                <a:latin typeface="Calibri"/>
                <a:ea typeface="Calibri"/>
                <a:cs typeface="Calibri"/>
                <a:sym typeface="Calibri"/>
              </a:rPr>
              <a:t>Cazadores: se desplazan y se alimentan de bacterias</a:t>
            </a:r>
            <a:endParaRPr sz="1600">
              <a:solidFill>
                <a:schemeClr val="lt1"/>
              </a:solidFill>
              <a:latin typeface="Calibri"/>
              <a:ea typeface="Calibri"/>
              <a:cs typeface="Calibri"/>
              <a:sym typeface="Calibri"/>
            </a:endParaRPr>
          </a:p>
          <a:p>
            <a:pPr indent="-273050" lvl="0" marL="285750" marR="0" rtl="0" algn="l">
              <a:lnSpc>
                <a:spcPct val="100000"/>
              </a:lnSpc>
              <a:spcBef>
                <a:spcPts val="0"/>
              </a:spcBef>
              <a:spcAft>
                <a:spcPts val="0"/>
              </a:spcAft>
              <a:buClr>
                <a:schemeClr val="lt1"/>
              </a:buClr>
              <a:buSzPts val="1600"/>
              <a:buFont typeface="Arial"/>
              <a:buChar char="•"/>
            </a:pPr>
            <a:r>
              <a:rPr lang="en-US" sz="1600">
                <a:solidFill>
                  <a:schemeClr val="lt1"/>
                </a:solidFill>
                <a:latin typeface="Calibri"/>
                <a:ea typeface="Calibri"/>
                <a:cs typeface="Calibri"/>
                <a:sym typeface="Calibri"/>
              </a:rPr>
              <a:t>Etapas de resistencia: muchos forman quistes cuando las condiciones se vuelven difíciles</a:t>
            </a:r>
            <a:endParaRPr sz="16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58"/>
          <p:cNvSpPr txBox="1"/>
          <p:nvPr/>
        </p:nvSpPr>
        <p:spPr>
          <a:xfrm>
            <a:off x="9865906" y="5245990"/>
            <a:ext cx="1706700" cy="4104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lang="en-US" sz="1867">
                <a:solidFill>
                  <a:schemeClr val="dk1"/>
                </a:solidFill>
                <a:latin typeface="Times New Roman"/>
                <a:ea typeface="Times New Roman"/>
                <a:cs typeface="Times New Roman"/>
                <a:sym typeface="Times New Roman"/>
              </a:rPr>
              <a:t>Lombrices</a:t>
            </a:r>
            <a:endParaRPr b="0" i="0" sz="1600" u="none" cap="none" strike="noStrike">
              <a:solidFill>
                <a:srgbClr val="000000"/>
              </a:solidFill>
              <a:latin typeface="Times New Roman"/>
              <a:ea typeface="Times New Roman"/>
              <a:cs typeface="Times New Roman"/>
              <a:sym typeface="Times New Roman"/>
            </a:endParaRPr>
          </a:p>
        </p:txBody>
      </p:sp>
      <p:sp>
        <p:nvSpPr>
          <p:cNvPr id="313" name="Google Shape;313;p58"/>
          <p:cNvSpPr txBox="1"/>
          <p:nvPr/>
        </p:nvSpPr>
        <p:spPr>
          <a:xfrm>
            <a:off x="4177167" y="3158185"/>
            <a:ext cx="2540000" cy="410379"/>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0" i="0" lang="en-US" sz="1867" u="none" cap="none" strike="noStrike">
                <a:solidFill>
                  <a:schemeClr val="dk1"/>
                </a:solidFill>
                <a:latin typeface="Times New Roman"/>
                <a:ea typeface="Times New Roman"/>
                <a:cs typeface="Times New Roman"/>
                <a:sym typeface="Times New Roman"/>
              </a:rPr>
              <a:t>M</a:t>
            </a:r>
            <a:r>
              <a:rPr lang="en-US" sz="1867">
                <a:solidFill>
                  <a:schemeClr val="dk1"/>
                </a:solidFill>
                <a:latin typeface="Times New Roman"/>
                <a:ea typeface="Times New Roman"/>
                <a:cs typeface="Times New Roman"/>
                <a:sym typeface="Times New Roman"/>
              </a:rPr>
              <a:t>iriápodos</a:t>
            </a:r>
            <a:endParaRPr b="0" i="0" sz="1867" u="none" cap="none" strike="noStrike">
              <a:solidFill>
                <a:srgbClr val="000000"/>
              </a:solidFill>
              <a:latin typeface="Times New Roman"/>
              <a:ea typeface="Times New Roman"/>
              <a:cs typeface="Times New Roman"/>
              <a:sym typeface="Times New Roman"/>
            </a:endParaRPr>
          </a:p>
        </p:txBody>
      </p:sp>
      <p:pic>
        <p:nvPicPr>
          <p:cNvPr id="314" name="Google Shape;314;p58"/>
          <p:cNvPicPr preferRelativeResize="0"/>
          <p:nvPr/>
        </p:nvPicPr>
        <p:blipFill rotWithShape="1">
          <a:blip r:embed="rId3">
            <a:alphaModFix/>
          </a:blip>
          <a:srcRect b="0" l="0" r="0" t="0"/>
          <a:stretch/>
        </p:blipFill>
        <p:spPr>
          <a:xfrm>
            <a:off x="1059597" y="2683785"/>
            <a:ext cx="2922432" cy="3561048"/>
          </a:xfrm>
          <a:prstGeom prst="rect">
            <a:avLst/>
          </a:prstGeom>
          <a:noFill/>
          <a:ln>
            <a:noFill/>
          </a:ln>
        </p:spPr>
      </p:pic>
      <p:pic>
        <p:nvPicPr>
          <p:cNvPr id="315" name="Google Shape;315;p58"/>
          <p:cNvPicPr preferRelativeResize="0"/>
          <p:nvPr/>
        </p:nvPicPr>
        <p:blipFill rotWithShape="1">
          <a:blip r:embed="rId4">
            <a:alphaModFix/>
          </a:blip>
          <a:srcRect b="0" l="0" r="0" t="0"/>
          <a:stretch/>
        </p:blipFill>
        <p:spPr>
          <a:xfrm>
            <a:off x="9169400" y="3429000"/>
            <a:ext cx="2734467" cy="1891223"/>
          </a:xfrm>
          <a:prstGeom prst="rect">
            <a:avLst/>
          </a:prstGeom>
          <a:noFill/>
          <a:ln>
            <a:noFill/>
          </a:ln>
        </p:spPr>
      </p:pic>
      <p:pic>
        <p:nvPicPr>
          <p:cNvPr id="316" name="Google Shape;316;p58"/>
          <p:cNvPicPr preferRelativeResize="0"/>
          <p:nvPr/>
        </p:nvPicPr>
        <p:blipFill rotWithShape="1">
          <a:blip r:embed="rId5">
            <a:alphaModFix/>
          </a:blip>
          <a:srcRect b="0" l="0" r="0" t="0"/>
          <a:stretch/>
        </p:blipFill>
        <p:spPr>
          <a:xfrm rot="-1521228">
            <a:off x="6108966" y="782168"/>
            <a:ext cx="2481861" cy="2075203"/>
          </a:xfrm>
          <a:prstGeom prst="rect">
            <a:avLst/>
          </a:prstGeom>
          <a:noFill/>
          <a:ln>
            <a:noFill/>
          </a:ln>
        </p:spPr>
      </p:pic>
      <p:pic>
        <p:nvPicPr>
          <p:cNvPr id="317" name="Google Shape;317;p58"/>
          <p:cNvPicPr preferRelativeResize="0"/>
          <p:nvPr/>
        </p:nvPicPr>
        <p:blipFill rotWithShape="1">
          <a:blip r:embed="rId6">
            <a:alphaModFix/>
          </a:blip>
          <a:srcRect b="0" l="0" r="0" t="0"/>
          <a:stretch/>
        </p:blipFill>
        <p:spPr>
          <a:xfrm>
            <a:off x="4216970" y="590467"/>
            <a:ext cx="2135700" cy="2602367"/>
          </a:xfrm>
          <a:prstGeom prst="rect">
            <a:avLst/>
          </a:prstGeom>
          <a:noFill/>
          <a:ln>
            <a:noFill/>
          </a:ln>
        </p:spPr>
      </p:pic>
      <p:sp>
        <p:nvSpPr>
          <p:cNvPr id="318" name="Google Shape;318;p58"/>
          <p:cNvSpPr txBox="1"/>
          <p:nvPr/>
        </p:nvSpPr>
        <p:spPr>
          <a:xfrm>
            <a:off x="1059587" y="6244809"/>
            <a:ext cx="2540000" cy="410379"/>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0" i="0" lang="en-US" sz="1867" u="none" cap="none" strike="noStrike">
                <a:solidFill>
                  <a:schemeClr val="dk1"/>
                </a:solidFill>
                <a:latin typeface="Times New Roman"/>
                <a:ea typeface="Times New Roman"/>
                <a:cs typeface="Times New Roman"/>
                <a:sym typeface="Times New Roman"/>
              </a:rPr>
              <a:t>Nematod</a:t>
            </a:r>
            <a:r>
              <a:rPr lang="en-US" sz="1867">
                <a:solidFill>
                  <a:schemeClr val="dk1"/>
                </a:solidFill>
                <a:latin typeface="Times New Roman"/>
                <a:ea typeface="Times New Roman"/>
                <a:cs typeface="Times New Roman"/>
                <a:sym typeface="Times New Roman"/>
              </a:rPr>
              <a:t>o</a:t>
            </a:r>
            <a:r>
              <a:rPr b="0" i="0" lang="en-US" sz="1867" u="none" cap="none" strike="noStrike">
                <a:solidFill>
                  <a:schemeClr val="dk1"/>
                </a:solidFill>
                <a:latin typeface="Times New Roman"/>
                <a:ea typeface="Times New Roman"/>
                <a:cs typeface="Times New Roman"/>
                <a:sym typeface="Times New Roman"/>
              </a:rPr>
              <a:t>s</a:t>
            </a:r>
            <a:endParaRPr b="0" i="0" sz="1867" u="none" cap="none" strike="noStrike">
              <a:solidFill>
                <a:srgbClr val="000000"/>
              </a:solidFill>
              <a:latin typeface="Times New Roman"/>
              <a:ea typeface="Times New Roman"/>
              <a:cs typeface="Times New Roman"/>
              <a:sym typeface="Times New Roman"/>
            </a:endParaRPr>
          </a:p>
        </p:txBody>
      </p:sp>
      <p:sp>
        <p:nvSpPr>
          <p:cNvPr id="319" name="Google Shape;319;p58"/>
          <p:cNvSpPr txBox="1"/>
          <p:nvPr/>
        </p:nvSpPr>
        <p:spPr>
          <a:xfrm>
            <a:off x="7161371" y="2395301"/>
            <a:ext cx="1272400" cy="410379"/>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lang="en-US" sz="1867">
                <a:solidFill>
                  <a:schemeClr val="dk1"/>
                </a:solidFill>
                <a:latin typeface="Times New Roman"/>
                <a:ea typeface="Times New Roman"/>
                <a:cs typeface="Times New Roman"/>
                <a:sym typeface="Times New Roman"/>
              </a:rPr>
              <a:t>Ácaros</a:t>
            </a:r>
            <a:endParaRPr b="0" i="0" sz="1867" u="none" cap="none" strike="noStrike">
              <a:solidFill>
                <a:srgbClr val="000000"/>
              </a:solidFill>
              <a:latin typeface="Times New Roman"/>
              <a:ea typeface="Times New Roman"/>
              <a:cs typeface="Times New Roman"/>
              <a:sym typeface="Times New Roman"/>
            </a:endParaRPr>
          </a:p>
        </p:txBody>
      </p:sp>
      <p:sp>
        <p:nvSpPr>
          <p:cNvPr id="320" name="Google Shape;320;p58"/>
          <p:cNvSpPr txBox="1"/>
          <p:nvPr/>
        </p:nvSpPr>
        <p:spPr>
          <a:xfrm>
            <a:off x="165550" y="526125"/>
            <a:ext cx="4392900" cy="820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1" lang="en-US" sz="3733">
                <a:solidFill>
                  <a:srgbClr val="065B84"/>
                </a:solidFill>
                <a:latin typeface="Calibri"/>
                <a:ea typeface="Calibri"/>
                <a:cs typeface="Calibri"/>
                <a:sym typeface="Calibri"/>
              </a:rPr>
              <a:t>Fauna más grande</a:t>
            </a:r>
            <a:endParaRPr b="1" i="0" sz="3733" u="none" cap="none" strike="noStrike">
              <a:solidFill>
                <a:srgbClr val="065B84"/>
              </a:solidFill>
              <a:latin typeface="Calibri"/>
              <a:ea typeface="Calibri"/>
              <a:cs typeface="Calibri"/>
              <a:sym typeface="Calibri"/>
            </a:endParaRPr>
          </a:p>
        </p:txBody>
      </p:sp>
      <p:cxnSp>
        <p:nvCxnSpPr>
          <p:cNvPr id="321" name="Google Shape;321;p58"/>
          <p:cNvCxnSpPr/>
          <p:nvPr/>
        </p:nvCxnSpPr>
        <p:spPr>
          <a:xfrm>
            <a:off x="910600" y="1245333"/>
            <a:ext cx="2831600" cy="0"/>
          </a:xfrm>
          <a:prstGeom prst="straightConnector1">
            <a:avLst/>
          </a:prstGeom>
          <a:noFill/>
          <a:ln cap="flat" cmpd="sng" w="28575">
            <a:solidFill>
              <a:srgbClr val="6F4636"/>
            </a:solidFill>
            <a:prstDash val="solid"/>
            <a:round/>
            <a:headEnd len="sm" w="sm" type="none"/>
            <a:tailEnd len="sm" w="sm" type="none"/>
          </a:ln>
        </p:spPr>
      </p:cxnSp>
      <p:sp>
        <p:nvSpPr>
          <p:cNvPr id="322" name="Google Shape;322;p58"/>
          <p:cNvSpPr txBox="1"/>
          <p:nvPr/>
        </p:nvSpPr>
        <p:spPr>
          <a:xfrm>
            <a:off x="6072175" y="6313700"/>
            <a:ext cx="6119700" cy="14772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lang="en-US" sz="1333">
                <a:solidFill>
                  <a:schemeClr val="dk1"/>
                </a:solidFill>
                <a:latin typeface="Calibri"/>
                <a:ea typeface="Calibri"/>
                <a:cs typeface="Calibri"/>
                <a:sym typeface="Calibri"/>
              </a:rPr>
              <a:t>Crédito de la imagen: Orgiazzi A., et al., Atlas Mundial de la Biodiversidad del Suelo, 2016, Comisión Europea, Oficina de Publicaciones de la Unión Europea, Luxemburgo.</a:t>
            </a:r>
            <a:endParaRPr sz="1333">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33">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33">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333">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1333" u="none" cap="none" strike="noStrike">
                <a:solidFill>
                  <a:schemeClr val="dk1"/>
                </a:solidFill>
                <a:latin typeface="Calibri"/>
                <a:ea typeface="Calibri"/>
                <a:cs typeface="Calibri"/>
                <a:sym typeface="Calibri"/>
              </a:rPr>
              <a:t> </a:t>
            </a:r>
            <a:endParaRPr b="0" i="0" sz="1867" u="none" cap="none" strike="noStrike">
              <a:solidFill>
                <a:schemeClr val="dk1"/>
              </a:solidFill>
              <a:latin typeface="Arial"/>
              <a:ea typeface="Arial"/>
              <a:cs typeface="Arial"/>
              <a:sym typeface="Arial"/>
            </a:endParaRPr>
          </a:p>
        </p:txBody>
      </p:sp>
      <p:sp>
        <p:nvSpPr>
          <p:cNvPr id="323" name="Google Shape;323;p58"/>
          <p:cNvSpPr txBox="1"/>
          <p:nvPr/>
        </p:nvSpPr>
        <p:spPr>
          <a:xfrm>
            <a:off x="165541" y="1313320"/>
            <a:ext cx="3866700" cy="2586000"/>
          </a:xfrm>
          <a:prstGeom prst="rect">
            <a:avLst/>
          </a:prstGeom>
          <a:solidFill>
            <a:schemeClr val="accent6"/>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1800">
                <a:solidFill>
                  <a:schemeClr val="lt1"/>
                </a:solidFill>
                <a:latin typeface="Calibri"/>
                <a:ea typeface="Calibri"/>
                <a:cs typeface="Calibri"/>
                <a:sym typeface="Calibri"/>
              </a:rPr>
              <a:t>Características:</a:t>
            </a:r>
            <a:endParaRPr/>
          </a:p>
          <a:p>
            <a:pPr indent="-285750" lvl="0" marL="285750" marR="0" rtl="0" algn="l">
              <a:lnSpc>
                <a:spcPct val="100000"/>
              </a:lnSpc>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Tamaño: &gt; 100 µm</a:t>
            </a:r>
            <a:endParaRPr sz="1800">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Organismos multicelulares</a:t>
            </a:r>
            <a:endParaRPr sz="1800">
              <a:solidFill>
                <a:schemeClr val="lt1"/>
              </a:solidFill>
              <a:latin typeface="Calibri"/>
              <a:ea typeface="Calibri"/>
              <a:cs typeface="Calibri"/>
              <a:sym typeface="Calibri"/>
            </a:endParaRPr>
          </a:p>
          <a:p>
            <a:pPr indent="-171450" lvl="0" marL="285750" marR="0" rtl="0" algn="l">
              <a:lnSpc>
                <a:spcPct val="100000"/>
              </a:lnSpc>
              <a:spcBef>
                <a:spcPts val="0"/>
              </a:spcBef>
              <a:spcAft>
                <a:spcPts val="0"/>
              </a:spcAft>
              <a:buClr>
                <a:schemeClr val="lt1"/>
              </a:buClr>
              <a:buSzPts val="1800"/>
              <a:buFont typeface="Arial"/>
              <a:buNone/>
            </a:pPr>
            <a:r>
              <a:t/>
            </a:r>
            <a:endParaRPr b="0" i="0" sz="18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None/>
            </a:pPr>
            <a:r>
              <a:rPr b="1" lang="en-US" sz="1800">
                <a:solidFill>
                  <a:schemeClr val="lt1"/>
                </a:solidFill>
                <a:latin typeface="Calibri"/>
                <a:ea typeface="Calibri"/>
                <a:cs typeface="Calibri"/>
                <a:sym typeface="Calibri"/>
              </a:rPr>
              <a:t>Adaptaciones para el suelo:</a:t>
            </a:r>
            <a:endParaRPr/>
          </a:p>
          <a:p>
            <a:pPr indent="-285750" lvl="0" marL="285750" marR="0" rtl="0" algn="l">
              <a:lnSpc>
                <a:spcPct val="100000"/>
              </a:lnSpc>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Depredadores</a:t>
            </a:r>
            <a:endParaRPr sz="1800">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Desmenuzadores de materia orgánica fresca</a:t>
            </a:r>
            <a:endParaRPr sz="1800">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Criptobiosis</a:t>
            </a:r>
            <a:endParaRPr b="0" i="0" sz="1600" u="none" cap="none" strike="noStrike">
              <a:solidFill>
                <a:schemeClr val="lt1"/>
              </a:solidFill>
              <a:latin typeface="Arial"/>
              <a:ea typeface="Arial"/>
              <a:cs typeface="Arial"/>
              <a:sym typeface="Arial"/>
            </a:endParaRPr>
          </a:p>
        </p:txBody>
      </p:sp>
      <p:pic>
        <p:nvPicPr>
          <p:cNvPr id="324" name="Google Shape;324;p58"/>
          <p:cNvPicPr preferRelativeResize="0"/>
          <p:nvPr/>
        </p:nvPicPr>
        <p:blipFill rotWithShape="1">
          <a:blip r:embed="rId7">
            <a:alphaModFix/>
          </a:blip>
          <a:srcRect b="0" l="0" r="0" t="0"/>
          <a:stretch/>
        </p:blipFill>
        <p:spPr>
          <a:xfrm>
            <a:off x="4177175" y="3646064"/>
            <a:ext cx="2864950" cy="2313950"/>
          </a:xfrm>
          <a:prstGeom prst="rect">
            <a:avLst/>
          </a:prstGeom>
          <a:noFill/>
          <a:ln>
            <a:noFill/>
          </a:ln>
        </p:spPr>
      </p:pic>
      <p:sp>
        <p:nvSpPr>
          <p:cNvPr id="325" name="Google Shape;325;p58"/>
          <p:cNvSpPr txBox="1"/>
          <p:nvPr/>
        </p:nvSpPr>
        <p:spPr>
          <a:xfrm>
            <a:off x="4104901" y="5975550"/>
            <a:ext cx="1844400" cy="9489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rPr lang="en-US" sz="1800">
                <a:solidFill>
                  <a:schemeClr val="dk1"/>
                </a:solidFill>
                <a:latin typeface="Times New Roman"/>
                <a:ea typeface="Times New Roman"/>
                <a:cs typeface="Times New Roman"/>
                <a:sym typeface="Times New Roman"/>
              </a:rPr>
              <a:t>Tardígrados ("osos de agua")</a:t>
            </a:r>
            <a:endParaRPr b="0" i="0" sz="1800" u="none" cap="none" strike="noStrike">
              <a:solidFill>
                <a:srgbClr val="000000"/>
              </a:solidFill>
              <a:latin typeface="Times New Roman"/>
              <a:ea typeface="Times New Roman"/>
              <a:cs typeface="Times New Roman"/>
              <a:sym typeface="Times New Roman"/>
            </a:endParaRPr>
          </a:p>
        </p:txBody>
      </p:sp>
      <p:pic>
        <p:nvPicPr>
          <p:cNvPr id="326" name="Google Shape;326;p58"/>
          <p:cNvPicPr preferRelativeResize="0"/>
          <p:nvPr/>
        </p:nvPicPr>
        <p:blipFill rotWithShape="1">
          <a:blip r:embed="rId8">
            <a:alphaModFix/>
          </a:blip>
          <a:srcRect b="0" l="0" r="0" t="0"/>
          <a:stretch/>
        </p:blipFill>
        <p:spPr>
          <a:xfrm>
            <a:off x="7187039" y="3038164"/>
            <a:ext cx="1844498" cy="2938071"/>
          </a:xfrm>
          <a:prstGeom prst="rect">
            <a:avLst/>
          </a:prstGeom>
          <a:noFill/>
          <a:ln>
            <a:noFill/>
          </a:ln>
        </p:spPr>
      </p:pic>
      <p:sp>
        <p:nvSpPr>
          <p:cNvPr id="327" name="Google Shape;327;p58"/>
          <p:cNvSpPr txBox="1"/>
          <p:nvPr/>
        </p:nvSpPr>
        <p:spPr>
          <a:xfrm>
            <a:off x="7048237" y="5977555"/>
            <a:ext cx="1983200" cy="3384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None/>
            </a:pPr>
            <a:r>
              <a:rPr lang="en-US" sz="2000">
                <a:solidFill>
                  <a:schemeClr val="dk1"/>
                </a:solidFill>
                <a:latin typeface="Times New Roman"/>
                <a:ea typeface="Times New Roman"/>
                <a:cs typeface="Times New Roman"/>
                <a:sym typeface="Times New Roman"/>
              </a:rPr>
              <a:t>Rotíferos</a:t>
            </a:r>
            <a:endParaRPr b="0" i="0" sz="2000" u="none" cap="none" strike="noStrike">
              <a:solidFill>
                <a:srgbClr val="000000"/>
              </a:solidFill>
              <a:latin typeface="Times New Roman"/>
              <a:ea typeface="Times New Roman"/>
              <a:cs typeface="Times New Roman"/>
              <a:sym typeface="Times New Roman"/>
            </a:endParaRPr>
          </a:p>
        </p:txBody>
      </p:sp>
      <p:sp>
        <p:nvSpPr>
          <p:cNvPr id="328" name="Google Shape;328;p58"/>
          <p:cNvSpPr txBox="1"/>
          <p:nvPr/>
        </p:nvSpPr>
        <p:spPr>
          <a:xfrm>
            <a:off x="9916400" y="2499615"/>
            <a:ext cx="2275600" cy="4940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rPr lang="en-US" sz="2000">
                <a:solidFill>
                  <a:schemeClr val="dk1"/>
                </a:solidFill>
                <a:latin typeface="Times New Roman"/>
                <a:ea typeface="Times New Roman"/>
                <a:cs typeface="Times New Roman"/>
                <a:sym typeface="Times New Roman"/>
              </a:rPr>
              <a:t>Colémbolos</a:t>
            </a:r>
            <a:endParaRPr b="0" i="0" sz="2000" u="none" cap="none" strike="noStrike">
              <a:solidFill>
                <a:srgbClr val="000000"/>
              </a:solidFill>
              <a:latin typeface="Times New Roman"/>
              <a:ea typeface="Times New Roman"/>
              <a:cs typeface="Times New Roman"/>
              <a:sym typeface="Times New Roman"/>
            </a:endParaRPr>
          </a:p>
        </p:txBody>
      </p:sp>
      <p:pic>
        <p:nvPicPr>
          <p:cNvPr id="329" name="Google Shape;329;p58"/>
          <p:cNvPicPr preferRelativeResize="0"/>
          <p:nvPr/>
        </p:nvPicPr>
        <p:blipFill rotWithShape="1">
          <a:blip r:embed="rId9">
            <a:alphaModFix/>
          </a:blip>
          <a:srcRect b="0" l="0" r="0" t="0"/>
          <a:stretch/>
        </p:blipFill>
        <p:spPr>
          <a:xfrm>
            <a:off x="8915610" y="548655"/>
            <a:ext cx="3131427" cy="199277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11"/>
          <p:cNvPicPr preferRelativeResize="0"/>
          <p:nvPr/>
        </p:nvPicPr>
        <p:blipFill>
          <a:blip r:embed="rId3">
            <a:alphaModFix/>
          </a:blip>
          <a:stretch>
            <a:fillRect/>
          </a:stretch>
        </p:blipFill>
        <p:spPr>
          <a:xfrm>
            <a:off x="152400" y="152400"/>
            <a:ext cx="11650133" cy="6553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12"/>
          <p:cNvSpPr txBox="1"/>
          <p:nvPr/>
        </p:nvSpPr>
        <p:spPr>
          <a:xfrm>
            <a:off x="380999" y="1862324"/>
            <a:ext cx="3606801" cy="4339039"/>
          </a:xfrm>
          <a:prstGeom prst="rect">
            <a:avLst/>
          </a:prstGeom>
          <a:noFill/>
          <a:ln>
            <a:noFill/>
          </a:ln>
        </p:spPr>
        <p:txBody>
          <a:bodyPr anchorCtr="0" anchor="t" bIns="45700" lIns="91425" spcFirstLastPara="1" rIns="91425" wrap="square" tIns="45700">
            <a:normAutofit fontScale="92500" lnSpcReduction="20000"/>
          </a:bodyPr>
          <a:lstStyle/>
          <a:p>
            <a:pPr indent="-342900" lvl="0" marL="457200" marR="0" rtl="0" algn="l">
              <a:lnSpc>
                <a:spcPct val="115000"/>
              </a:lnSpc>
              <a:spcBef>
                <a:spcPts val="360"/>
              </a:spcBef>
              <a:spcAft>
                <a:spcPts val="0"/>
              </a:spcAft>
              <a:buClr>
                <a:schemeClr val="dk1"/>
              </a:buClr>
              <a:buSzPct val="69498"/>
              <a:buFont typeface="Arial"/>
              <a:buChar char="•"/>
            </a:pPr>
            <a:r>
              <a:rPr lang="en-US" sz="2800">
                <a:solidFill>
                  <a:schemeClr val="dk1"/>
                </a:solidFill>
                <a:latin typeface="Calibri"/>
                <a:ea typeface="Calibri"/>
                <a:cs typeface="Calibri"/>
                <a:sym typeface="Calibri"/>
              </a:rPr>
              <a:t>Un método para aislar y observar pequeños artrópodos del suelo y la hojarasca</a:t>
            </a:r>
            <a:endParaRPr/>
          </a:p>
          <a:p>
            <a:pPr indent="0" lvl="0" marL="114300" marR="0" rtl="0" algn="l">
              <a:lnSpc>
                <a:spcPct val="115000"/>
              </a:lnSpc>
              <a:spcBef>
                <a:spcPts val="360"/>
              </a:spcBef>
              <a:spcAft>
                <a:spcPts val="0"/>
              </a:spcAft>
              <a:buNone/>
            </a:pPr>
            <a:r>
              <a:t/>
            </a:r>
            <a:endParaRPr b="0" i="0" sz="1400" u="none" cap="none" strike="noStrike">
              <a:solidFill>
                <a:srgbClr val="000000"/>
              </a:solidFill>
              <a:latin typeface="Arial"/>
              <a:ea typeface="Arial"/>
              <a:cs typeface="Arial"/>
              <a:sym typeface="Arial"/>
            </a:endParaRPr>
          </a:p>
          <a:p>
            <a:pPr indent="-342900" lvl="0" marL="457200" marR="0" rtl="0" algn="l">
              <a:lnSpc>
                <a:spcPct val="115000"/>
              </a:lnSpc>
              <a:spcBef>
                <a:spcPts val="360"/>
              </a:spcBef>
              <a:spcAft>
                <a:spcPts val="0"/>
              </a:spcAft>
              <a:buClr>
                <a:schemeClr val="dk1"/>
              </a:buClr>
              <a:buSzPct val="69498"/>
              <a:buFont typeface="Arial"/>
              <a:buChar char="•"/>
            </a:pPr>
            <a:r>
              <a:rPr lang="en-US" sz="2800">
                <a:solidFill>
                  <a:schemeClr val="dk1"/>
                </a:solidFill>
                <a:latin typeface="Calibri"/>
                <a:ea typeface="Calibri"/>
                <a:cs typeface="Calibri"/>
                <a:sym typeface="Calibri"/>
              </a:rPr>
              <a:t>Los organismos pequeños se alejaran del calor y la luz y descenderán por el embudo hacia el conservante.</a:t>
            </a:r>
            <a:endParaRPr b="0" i="0" sz="1400" u="none" cap="none" strike="noStrike">
              <a:solidFill>
                <a:srgbClr val="000000"/>
              </a:solidFill>
              <a:latin typeface="Arial"/>
              <a:ea typeface="Arial"/>
              <a:cs typeface="Arial"/>
              <a:sym typeface="Arial"/>
            </a:endParaRPr>
          </a:p>
        </p:txBody>
      </p:sp>
      <p:sp>
        <p:nvSpPr>
          <p:cNvPr id="342" name="Google Shape;342;p12"/>
          <p:cNvSpPr txBox="1"/>
          <p:nvPr/>
        </p:nvSpPr>
        <p:spPr>
          <a:xfrm>
            <a:off x="742684" y="460561"/>
            <a:ext cx="9535275"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E4E79"/>
              </a:buClr>
              <a:buSzPts val="4400"/>
              <a:buFont typeface="Calibri"/>
              <a:buNone/>
            </a:pPr>
            <a:r>
              <a:rPr b="1" lang="en-US" sz="4400">
                <a:solidFill>
                  <a:srgbClr val="1E4E79"/>
                </a:solidFill>
                <a:latin typeface="Calibri"/>
                <a:ea typeface="Calibri"/>
                <a:cs typeface="Calibri"/>
                <a:sym typeface="Calibri"/>
              </a:rPr>
              <a:t>ACTIVIDAD: Embudo de Berlese</a:t>
            </a:r>
            <a:endParaRPr b="0" i="0" sz="1400" u="none" cap="none" strike="noStrike">
              <a:solidFill>
                <a:srgbClr val="000000"/>
              </a:solidFill>
              <a:latin typeface="Arial"/>
              <a:ea typeface="Arial"/>
              <a:cs typeface="Arial"/>
              <a:sym typeface="Arial"/>
            </a:endParaRPr>
          </a:p>
        </p:txBody>
      </p:sp>
      <p:pic>
        <p:nvPicPr>
          <p:cNvPr id="343" name="Google Shape;343;p12"/>
          <p:cNvPicPr preferRelativeResize="0"/>
          <p:nvPr/>
        </p:nvPicPr>
        <p:blipFill rotWithShape="1">
          <a:blip r:embed="rId3">
            <a:alphaModFix/>
          </a:blip>
          <a:srcRect b="17532" l="27663" r="11200" t="21569"/>
          <a:stretch/>
        </p:blipFill>
        <p:spPr>
          <a:xfrm>
            <a:off x="4459375" y="2021750"/>
            <a:ext cx="7174526" cy="4020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13"/>
          <p:cNvPicPr preferRelativeResize="0"/>
          <p:nvPr/>
        </p:nvPicPr>
        <p:blipFill rotWithShape="1">
          <a:blip r:embed="rId3">
            <a:alphaModFix/>
          </a:blip>
          <a:srcRect b="0" l="0" r="0" t="0"/>
          <a:stretch/>
        </p:blipFill>
        <p:spPr>
          <a:xfrm>
            <a:off x="1867846" y="198172"/>
            <a:ext cx="8456308" cy="5817247"/>
          </a:xfrm>
          <a:prstGeom prst="rect">
            <a:avLst/>
          </a:prstGeom>
          <a:noFill/>
          <a:ln>
            <a:noFill/>
          </a:ln>
        </p:spPr>
      </p:pic>
      <p:sp>
        <p:nvSpPr>
          <p:cNvPr id="350" name="Google Shape;350;p13"/>
          <p:cNvSpPr txBox="1"/>
          <p:nvPr/>
        </p:nvSpPr>
        <p:spPr>
          <a:xfrm>
            <a:off x="153075" y="6232300"/>
            <a:ext cx="119232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Calibri"/>
              <a:buNone/>
            </a:pPr>
            <a:r>
              <a:rPr lang="en-US" sz="2400">
                <a:latin typeface="Calibri"/>
                <a:ea typeface="Calibri"/>
                <a:cs typeface="Calibri"/>
                <a:sym typeface="Calibri"/>
              </a:rPr>
              <a:t>Embudos de Berlese en el laboratorio del Dr. Ernie Bernard, Universidad de Tennessee</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14"/>
          <p:cNvPicPr preferRelativeResize="0"/>
          <p:nvPr/>
        </p:nvPicPr>
        <p:blipFill rotWithShape="1">
          <a:blip r:embed="rId3">
            <a:alphaModFix/>
          </a:blip>
          <a:srcRect b="0" l="0" r="0" t="0"/>
          <a:stretch/>
        </p:blipFill>
        <p:spPr>
          <a:xfrm>
            <a:off x="8084595" y="301172"/>
            <a:ext cx="3737289" cy="4465557"/>
          </a:xfrm>
          <a:prstGeom prst="rect">
            <a:avLst/>
          </a:prstGeom>
          <a:noFill/>
          <a:ln>
            <a:noFill/>
          </a:ln>
        </p:spPr>
      </p:pic>
      <p:pic>
        <p:nvPicPr>
          <p:cNvPr id="357" name="Google Shape;357;p14"/>
          <p:cNvPicPr preferRelativeResize="0"/>
          <p:nvPr/>
        </p:nvPicPr>
        <p:blipFill rotWithShape="1">
          <a:blip r:embed="rId4">
            <a:alphaModFix/>
          </a:blip>
          <a:srcRect b="0" l="0" r="0" t="0"/>
          <a:stretch/>
        </p:blipFill>
        <p:spPr>
          <a:xfrm>
            <a:off x="4485641" y="301172"/>
            <a:ext cx="3392166" cy="4465557"/>
          </a:xfrm>
          <a:prstGeom prst="rect">
            <a:avLst/>
          </a:prstGeom>
          <a:noFill/>
          <a:ln>
            <a:noFill/>
          </a:ln>
        </p:spPr>
      </p:pic>
      <p:sp>
        <p:nvSpPr>
          <p:cNvPr id="358" name="Google Shape;358;p14"/>
          <p:cNvSpPr txBox="1"/>
          <p:nvPr/>
        </p:nvSpPr>
        <p:spPr>
          <a:xfrm>
            <a:off x="453543" y="2645363"/>
            <a:ext cx="3638100" cy="224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lang="en-US" sz="2000">
                <a:latin typeface="Calibri"/>
                <a:ea typeface="Calibri"/>
                <a:cs typeface="Calibri"/>
                <a:sym typeface="Calibri"/>
              </a:rPr>
              <a:t>Consejos:</a:t>
            </a:r>
            <a:endParaRPr b="0" i="0" sz="20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400"/>
              <a:buFont typeface="Arial"/>
              <a:buChar char="•"/>
            </a:pPr>
            <a:r>
              <a:rPr lang="en-US" sz="2000">
                <a:latin typeface="Calibri"/>
                <a:ea typeface="Calibri"/>
                <a:cs typeface="Calibri"/>
                <a:sym typeface="Calibri"/>
              </a:rPr>
              <a:t>Elige muestras donde esperes encontrar muchos insectos: pilas de compost, troncos en descomposición, hojarasca.</a:t>
            </a:r>
            <a:endParaRPr sz="2000">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400"/>
              <a:buFont typeface="Arial"/>
              <a:buChar char="•"/>
            </a:pPr>
            <a:r>
              <a:rPr lang="en-US" sz="2000">
                <a:latin typeface="Calibri"/>
                <a:ea typeface="Calibri"/>
                <a:cs typeface="Calibri"/>
                <a:sym typeface="Calibri"/>
              </a:rPr>
              <a:t>Puede tomar varios días ver los organismos.</a:t>
            </a:r>
            <a:endParaRPr sz="2000">
              <a:latin typeface="Calibri"/>
              <a:ea typeface="Calibri"/>
              <a:cs typeface="Calibri"/>
              <a:sym typeface="Calibri"/>
            </a:endParaRPr>
          </a:p>
        </p:txBody>
      </p:sp>
      <p:sp>
        <p:nvSpPr>
          <p:cNvPr id="359" name="Google Shape;359;p14"/>
          <p:cNvSpPr txBox="1"/>
          <p:nvPr/>
        </p:nvSpPr>
        <p:spPr>
          <a:xfrm>
            <a:off x="453552" y="5023550"/>
            <a:ext cx="10554900" cy="1631700"/>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1" lang="en-US" sz="2000">
                <a:solidFill>
                  <a:schemeClr val="lt1"/>
                </a:solidFill>
                <a:latin typeface="Calibri"/>
                <a:ea typeface="Calibri"/>
                <a:cs typeface="Calibri"/>
                <a:sym typeface="Calibri"/>
              </a:rPr>
              <a:t>Embudos de Berlese: Explora y Discute</a:t>
            </a:r>
            <a:endParaRPr b="0" i="0" sz="2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400"/>
              <a:buFont typeface="Arial"/>
              <a:buChar char="•"/>
            </a:pPr>
            <a:r>
              <a:rPr lang="en-US" sz="2000">
                <a:solidFill>
                  <a:schemeClr val="lt1"/>
                </a:solidFill>
                <a:latin typeface="Calibri"/>
                <a:ea typeface="Calibri"/>
                <a:cs typeface="Calibri"/>
                <a:sym typeface="Calibri"/>
              </a:rPr>
              <a:t>Utiliza un microscopio para observar los organismos.</a:t>
            </a:r>
            <a:endParaRPr sz="2000">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400"/>
              <a:buFont typeface="Arial"/>
              <a:buChar char="•"/>
            </a:pPr>
            <a:r>
              <a:rPr lang="en-US" sz="2000">
                <a:solidFill>
                  <a:schemeClr val="lt1"/>
                </a:solidFill>
                <a:latin typeface="Calibri"/>
                <a:ea typeface="Calibri"/>
                <a:cs typeface="Calibri"/>
                <a:sym typeface="Calibri"/>
              </a:rPr>
              <a:t>Dibuja imágenes de los organismos.</a:t>
            </a:r>
            <a:endParaRPr sz="2000">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400"/>
              <a:buFont typeface="Arial"/>
              <a:buChar char="•"/>
            </a:pPr>
            <a:r>
              <a:rPr lang="en-US" sz="2000">
                <a:solidFill>
                  <a:schemeClr val="lt1"/>
                </a:solidFill>
                <a:latin typeface="Calibri"/>
                <a:ea typeface="Calibri"/>
                <a:cs typeface="Calibri"/>
                <a:sym typeface="Calibri"/>
              </a:rPr>
              <a:t>Discute el tamaño de los organismos.</a:t>
            </a:r>
            <a:endParaRPr sz="2000">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400"/>
              <a:buFont typeface="Arial"/>
              <a:buChar char="•"/>
            </a:pPr>
            <a:r>
              <a:rPr lang="en-US" sz="2000">
                <a:solidFill>
                  <a:schemeClr val="lt1"/>
                </a:solidFill>
                <a:latin typeface="Calibri"/>
                <a:ea typeface="Calibri"/>
                <a:cs typeface="Calibri"/>
                <a:sym typeface="Calibri"/>
              </a:rPr>
              <a:t>Discute su papel en el ecosistema como desmenuzadores y depredadores.</a:t>
            </a:r>
            <a:endParaRPr sz="2000">
              <a:solidFill>
                <a:schemeClr val="lt1"/>
              </a:solidFill>
              <a:latin typeface="Calibri"/>
              <a:ea typeface="Calibri"/>
              <a:cs typeface="Calibri"/>
              <a:sym typeface="Calibri"/>
            </a:endParaRPr>
          </a:p>
        </p:txBody>
      </p:sp>
      <p:pic>
        <p:nvPicPr>
          <p:cNvPr id="360" name="Google Shape;360;p14"/>
          <p:cNvPicPr preferRelativeResize="0"/>
          <p:nvPr/>
        </p:nvPicPr>
        <p:blipFill rotWithShape="1">
          <a:blip r:embed="rId5">
            <a:alphaModFix/>
          </a:blip>
          <a:srcRect b="17532" l="27663" r="11200" t="21569"/>
          <a:stretch/>
        </p:blipFill>
        <p:spPr>
          <a:xfrm>
            <a:off x="459988" y="483125"/>
            <a:ext cx="3625224" cy="203137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15"/>
          <p:cNvSpPr txBox="1"/>
          <p:nvPr/>
        </p:nvSpPr>
        <p:spPr>
          <a:xfrm>
            <a:off x="97524" y="74481"/>
            <a:ext cx="9535275" cy="8299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E4E79"/>
              </a:buClr>
              <a:buSzPts val="4400"/>
              <a:buFont typeface="Calibri"/>
              <a:buNone/>
            </a:pPr>
            <a:r>
              <a:rPr b="1" lang="en-US" sz="4400">
                <a:solidFill>
                  <a:srgbClr val="1E4E79"/>
                </a:solidFill>
                <a:latin typeface="Calibri"/>
                <a:ea typeface="Calibri"/>
                <a:cs typeface="Calibri"/>
                <a:sym typeface="Calibri"/>
              </a:rPr>
              <a:t>M</a:t>
            </a:r>
            <a:r>
              <a:rPr b="1" i="0" lang="en-US" sz="4400" u="none" cap="none" strike="noStrike">
                <a:solidFill>
                  <a:srgbClr val="1E4E79"/>
                </a:solidFill>
                <a:latin typeface="Calibri"/>
                <a:ea typeface="Calibri"/>
                <a:cs typeface="Calibri"/>
                <a:sym typeface="Calibri"/>
              </a:rPr>
              <a:t>icrofauna del suelo </a:t>
            </a:r>
            <a:endParaRPr b="0" i="0" sz="1400" u="none" cap="none" strike="noStrike">
              <a:solidFill>
                <a:srgbClr val="000000"/>
              </a:solidFill>
              <a:latin typeface="Arial"/>
              <a:ea typeface="Arial"/>
              <a:cs typeface="Arial"/>
              <a:sym typeface="Arial"/>
            </a:endParaRPr>
          </a:p>
        </p:txBody>
      </p:sp>
      <p:pic>
        <p:nvPicPr>
          <p:cNvPr id="367" name="Google Shape;367;p15" title="Soil Biology (Microfauna) - Terry Tollefson"/>
          <p:cNvPicPr preferRelativeResize="0"/>
          <p:nvPr/>
        </p:nvPicPr>
        <p:blipFill rotWithShape="1">
          <a:blip r:embed="rId3">
            <a:alphaModFix/>
          </a:blip>
          <a:srcRect b="0" l="0" r="0" t="0"/>
          <a:stretch/>
        </p:blipFill>
        <p:spPr>
          <a:xfrm>
            <a:off x="863756" y="726915"/>
            <a:ext cx="10538460" cy="5927885"/>
          </a:xfrm>
          <a:prstGeom prst="rect">
            <a:avLst/>
          </a:prstGeom>
          <a:noFill/>
          <a:ln>
            <a:noFill/>
          </a:ln>
        </p:spPr>
      </p:pic>
      <p:sp>
        <p:nvSpPr>
          <p:cNvPr id="368" name="Google Shape;368;p15"/>
          <p:cNvSpPr/>
          <p:nvPr/>
        </p:nvSpPr>
        <p:spPr>
          <a:xfrm>
            <a:off x="8942554" y="6627167"/>
            <a:ext cx="211468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https://youtu.be/VuHznslr8aI</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
          <p:cNvSpPr txBox="1"/>
          <p:nvPr>
            <p:ph type="title"/>
          </p:nvPr>
        </p:nvSpPr>
        <p:spPr>
          <a:xfrm>
            <a:off x="1818524" y="365125"/>
            <a:ext cx="953527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4400"/>
              <a:buFont typeface="Calibri"/>
              <a:buNone/>
            </a:pPr>
            <a:r>
              <a:rPr b="1" lang="en-US">
                <a:solidFill>
                  <a:srgbClr val="1E4E79"/>
                </a:solidFill>
              </a:rPr>
              <a:t>Capítulo 3: Biología de Suelos</a:t>
            </a:r>
            <a:endParaRPr/>
          </a:p>
        </p:txBody>
      </p:sp>
      <p:sp>
        <p:nvSpPr>
          <p:cNvPr id="111" name="Google Shape;111;p2"/>
          <p:cNvSpPr txBox="1"/>
          <p:nvPr>
            <p:ph idx="1" type="body"/>
          </p:nvPr>
        </p:nvSpPr>
        <p:spPr>
          <a:xfrm>
            <a:off x="1818526" y="1690688"/>
            <a:ext cx="9154274" cy="4486275"/>
          </a:xfrm>
          <a:prstGeom prst="rect">
            <a:avLst/>
          </a:prstGeom>
          <a:noFill/>
          <a:ln>
            <a:noFill/>
          </a:ln>
        </p:spPr>
        <p:txBody>
          <a:bodyPr anchorCtr="0" anchor="t" bIns="45700" lIns="91425" spcFirstLastPara="1" rIns="91425" wrap="square" tIns="45700">
            <a:normAutofit fontScale="70000" lnSpcReduction="10000"/>
          </a:bodyPr>
          <a:lstStyle/>
          <a:p>
            <a:pPr indent="0" lvl="0" marL="114300" rtl="0" algn="l">
              <a:lnSpc>
                <a:spcPct val="115000"/>
              </a:lnSpc>
              <a:spcBef>
                <a:spcPts val="0"/>
              </a:spcBef>
              <a:spcAft>
                <a:spcPts val="0"/>
              </a:spcAft>
              <a:buSzPct val="74844"/>
              <a:buNone/>
            </a:pPr>
            <a:r>
              <a:rPr b="1" lang="en-US" sz="2600"/>
              <a:t>Guía para educadores: </a:t>
            </a:r>
            <a:r>
              <a:rPr b="1" lang="en-US" sz="2600"/>
              <a:t> </a:t>
            </a:r>
            <a:r>
              <a:rPr lang="en-US" sz="2600" u="sng">
                <a:solidFill>
                  <a:schemeClr val="hlink"/>
                </a:solidFill>
                <a:hlinkClick r:id="rId3"/>
              </a:rPr>
              <a:t>https://serc.carleton.edu/kskl_educator/soil_biology/index.html</a:t>
            </a:r>
            <a:endParaRPr sz="2600"/>
          </a:p>
          <a:p>
            <a:pPr indent="0" lvl="0" marL="114300" rtl="0" algn="l">
              <a:lnSpc>
                <a:spcPct val="115000"/>
              </a:lnSpc>
              <a:spcBef>
                <a:spcPts val="0"/>
              </a:spcBef>
              <a:spcAft>
                <a:spcPts val="0"/>
              </a:spcAft>
              <a:buSzPct val="74844"/>
              <a:buNone/>
            </a:pPr>
            <a:r>
              <a:t/>
            </a:r>
            <a:endParaRPr b="1" sz="2600"/>
          </a:p>
          <a:p>
            <a:pPr indent="0" lvl="0" marL="114300" rtl="0" algn="l">
              <a:lnSpc>
                <a:spcPct val="115000"/>
              </a:lnSpc>
              <a:spcBef>
                <a:spcPts val="0"/>
              </a:spcBef>
              <a:spcAft>
                <a:spcPts val="0"/>
              </a:spcAft>
              <a:buClr>
                <a:schemeClr val="dk1"/>
              </a:buClr>
              <a:buSzPct val="74843"/>
              <a:buNone/>
            </a:pPr>
            <a:r>
              <a:rPr b="1" lang="en-US" sz="2600"/>
              <a:t>Preguntas fundamentales</a:t>
            </a:r>
            <a:endParaRPr sz="2600"/>
          </a:p>
          <a:p>
            <a:pPr indent="-315097" lvl="1" marL="914400" rtl="0" algn="l">
              <a:lnSpc>
                <a:spcPct val="115000"/>
              </a:lnSpc>
              <a:spcBef>
                <a:spcPts val="360"/>
              </a:spcBef>
              <a:spcAft>
                <a:spcPts val="0"/>
              </a:spcAft>
              <a:buSzPct val="74843"/>
              <a:buChar char="•"/>
            </a:pPr>
            <a:r>
              <a:rPr lang="en-US" sz="2600"/>
              <a:t>¿Qué tipos de vida existen en el suelo?</a:t>
            </a:r>
            <a:endParaRPr sz="2600"/>
          </a:p>
          <a:p>
            <a:pPr indent="-315097" lvl="1" marL="914400" rtl="0" algn="l">
              <a:lnSpc>
                <a:spcPct val="115000"/>
              </a:lnSpc>
              <a:spcBef>
                <a:spcPts val="360"/>
              </a:spcBef>
              <a:spcAft>
                <a:spcPts val="0"/>
              </a:spcAft>
              <a:buSzPct val="74843"/>
              <a:buChar char="•"/>
            </a:pPr>
            <a:r>
              <a:rPr lang="en-US" sz="2600"/>
              <a:t>¿Qué servicios ecosistémicos desempeñan estos organismos?</a:t>
            </a:r>
            <a:endParaRPr sz="2600"/>
          </a:p>
          <a:p>
            <a:pPr indent="0" lvl="0" marL="0" rtl="0" algn="l">
              <a:lnSpc>
                <a:spcPct val="115000"/>
              </a:lnSpc>
              <a:spcBef>
                <a:spcPts val="360"/>
              </a:spcBef>
              <a:spcAft>
                <a:spcPts val="0"/>
              </a:spcAft>
              <a:buClr>
                <a:schemeClr val="dk1"/>
              </a:buClr>
              <a:buSzPct val="74844"/>
              <a:buNone/>
            </a:pPr>
            <a:r>
              <a:t/>
            </a:r>
            <a:endParaRPr b="1" sz="2600"/>
          </a:p>
          <a:p>
            <a:pPr indent="0" lvl="0" marL="114300" rtl="0" algn="l">
              <a:lnSpc>
                <a:spcPct val="115000"/>
              </a:lnSpc>
              <a:spcBef>
                <a:spcPts val="360"/>
              </a:spcBef>
              <a:spcAft>
                <a:spcPts val="0"/>
              </a:spcAft>
              <a:buClr>
                <a:schemeClr val="dk1"/>
              </a:buClr>
              <a:buSzPct val="74844"/>
              <a:buNone/>
            </a:pPr>
            <a:r>
              <a:rPr b="1" lang="en-US" sz="2600"/>
              <a:t>Ideas principales</a:t>
            </a:r>
            <a:endParaRPr sz="2600"/>
          </a:p>
          <a:p>
            <a:pPr indent="-315097" lvl="1" marL="914400" rtl="0" algn="l">
              <a:lnSpc>
                <a:spcPct val="115000"/>
              </a:lnSpc>
              <a:spcBef>
                <a:spcPts val="360"/>
              </a:spcBef>
              <a:spcAft>
                <a:spcPts val="0"/>
              </a:spcAft>
              <a:buSzPct val="74843"/>
              <a:buChar char="•"/>
            </a:pPr>
            <a:r>
              <a:rPr lang="en-US" sz="2600"/>
              <a:t>El suelo es un hábitat complejo y tridimensional cuyas propiedades cambian con el espacio y el tiempo.</a:t>
            </a:r>
            <a:endParaRPr sz="2600"/>
          </a:p>
          <a:p>
            <a:pPr indent="-315097" lvl="1" marL="914400" rtl="0" algn="l">
              <a:lnSpc>
                <a:spcPct val="115000"/>
              </a:lnSpc>
              <a:spcBef>
                <a:spcPts val="360"/>
              </a:spcBef>
              <a:spcAft>
                <a:spcPts val="0"/>
              </a:spcAft>
              <a:buSzPct val="74843"/>
              <a:buChar char="•"/>
            </a:pPr>
            <a:r>
              <a:rPr lang="en-US" sz="2600"/>
              <a:t>En este hábitat existen formas de vida abundantes y diversas.</a:t>
            </a:r>
            <a:endParaRPr sz="2600"/>
          </a:p>
          <a:p>
            <a:pPr indent="-315097" lvl="1" marL="914400" rtl="0" algn="l">
              <a:lnSpc>
                <a:spcPct val="115000"/>
              </a:lnSpc>
              <a:spcBef>
                <a:spcPts val="360"/>
              </a:spcBef>
              <a:spcAft>
                <a:spcPts val="0"/>
              </a:spcAft>
              <a:buSzPct val="74843"/>
              <a:buChar char="•"/>
            </a:pPr>
            <a:r>
              <a:rPr lang="en-US" sz="2600"/>
              <a:t>Los organismos del suelo desempeñan funciones esenciales para el ecosistema, como la descomposición de compuestos orgánicos, el ciclo de carbono y de nutrientes, y la estructuración del suelo.</a:t>
            </a:r>
            <a:endParaRPr/>
          </a:p>
        </p:txBody>
      </p:sp>
      <p:sp>
        <p:nvSpPr>
          <p:cNvPr id="112" name="Google Shape;112;p2"/>
          <p:cNvSpPr txBox="1"/>
          <p:nvPr>
            <p:ph idx="10" type="dt"/>
          </p:nvPr>
        </p:nvSpPr>
        <p:spPr>
          <a:xfrm>
            <a:off x="1818524" y="6420172"/>
            <a:ext cx="6086582" cy="30585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Soil Science Society of America   www.soils.org | www.soils4teachers.org</a:t>
            </a:r>
            <a:endParaRPr/>
          </a:p>
        </p:txBody>
      </p:sp>
      <p:sp>
        <p:nvSpPr>
          <p:cNvPr id="113" name="Google Shape;113;p2"/>
          <p:cNvSpPr txBox="1"/>
          <p:nvPr/>
        </p:nvSpPr>
        <p:spPr>
          <a:xfrm>
            <a:off x="10173110" y="2358558"/>
            <a:ext cx="1353195" cy="1114899"/>
          </a:xfrm>
          <a:prstGeom prst="rect">
            <a:avLst/>
          </a:prstGeom>
          <a:solidFill>
            <a:srgbClr val="92D050"/>
          </a:solidFill>
          <a:ln>
            <a:noFill/>
          </a:ln>
        </p:spPr>
        <p:txBody>
          <a:bodyPr anchorCtr="0" anchor="t" bIns="34275" lIns="68575" spcFirstLastPara="1" rIns="68575" wrap="square" tIns="34275">
            <a:normAutofit lnSpcReduction="10000"/>
          </a:bodyPr>
          <a:lstStyle/>
          <a:p>
            <a:pPr indent="0" lvl="0" marL="0" marR="0" rtl="0" algn="ctr">
              <a:lnSpc>
                <a:spcPct val="100000"/>
              </a:lnSpc>
              <a:spcBef>
                <a:spcPts val="0"/>
              </a:spcBef>
              <a:spcAft>
                <a:spcPts val="0"/>
              </a:spcAft>
              <a:buClr>
                <a:srgbClr val="000000"/>
              </a:buClr>
              <a:buSzPts val="2400"/>
              <a:buFont typeface="Arial"/>
              <a:buNone/>
            </a:pPr>
            <a:r>
              <a:rPr b="0" i="0" lang="en-US" sz="2000" u="none" cap="none" strike="noStrike">
                <a:solidFill>
                  <a:schemeClr val="dk1"/>
                </a:solidFill>
                <a:latin typeface="Arial"/>
                <a:ea typeface="Arial"/>
                <a:cs typeface="Arial"/>
                <a:sym typeface="Arial"/>
              </a:rPr>
              <a:t>NGSS:</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480"/>
              </a:spcBef>
              <a:spcAft>
                <a:spcPts val="0"/>
              </a:spcAft>
              <a:buClr>
                <a:srgbClr val="000000"/>
              </a:buClr>
              <a:buSzPts val="2400"/>
              <a:buFont typeface="Arial"/>
              <a:buNone/>
            </a:pPr>
            <a:r>
              <a:rPr b="0" i="0" lang="en-US" sz="1600" u="none" cap="none" strike="noStrike">
                <a:solidFill>
                  <a:schemeClr val="dk1"/>
                </a:solidFill>
                <a:latin typeface="Arial"/>
                <a:ea typeface="Arial"/>
                <a:cs typeface="Arial"/>
                <a:sym typeface="Arial"/>
              </a:rPr>
              <a:t>HS-ESS2-7</a:t>
            </a:r>
            <a:br>
              <a:rPr b="0" i="0" lang="en-US" sz="1600" u="none" cap="none" strike="noStrike">
                <a:solidFill>
                  <a:schemeClr val="dk1"/>
                </a:solidFill>
                <a:latin typeface="Arial"/>
                <a:ea typeface="Arial"/>
                <a:cs typeface="Arial"/>
                <a:sym typeface="Arial"/>
              </a:rPr>
            </a:br>
            <a:r>
              <a:rPr b="0" i="0" lang="en-US" sz="1600" u="none" cap="none" strike="noStrike">
                <a:solidFill>
                  <a:schemeClr val="dk1"/>
                </a:solidFill>
                <a:latin typeface="Arial"/>
                <a:ea typeface="Arial"/>
                <a:cs typeface="Arial"/>
                <a:sym typeface="Arial"/>
              </a:rPr>
              <a:t>HS-LS1-5</a:t>
            </a:r>
            <a:br>
              <a:rPr b="0" i="0" lang="en-US" sz="1600" u="none" cap="none" strike="noStrike">
                <a:solidFill>
                  <a:schemeClr val="dk1"/>
                </a:solidFill>
                <a:latin typeface="Arial"/>
                <a:ea typeface="Arial"/>
                <a:cs typeface="Arial"/>
                <a:sym typeface="Arial"/>
              </a:rPr>
            </a:br>
            <a:r>
              <a:rPr b="0" i="0" lang="en-US" sz="1600" u="none" cap="none" strike="noStrike">
                <a:solidFill>
                  <a:schemeClr val="dk1"/>
                </a:solidFill>
                <a:latin typeface="Arial"/>
                <a:ea typeface="Arial"/>
                <a:cs typeface="Arial"/>
                <a:sym typeface="Arial"/>
              </a:rPr>
              <a:t>HS-LS1-7</a:t>
            </a:r>
            <a:endParaRPr b="0" i="0" sz="1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16"/>
          <p:cNvSpPr txBox="1"/>
          <p:nvPr>
            <p:ph type="title"/>
          </p:nvPr>
        </p:nvSpPr>
        <p:spPr>
          <a:xfrm>
            <a:off x="1818524" y="365125"/>
            <a:ext cx="9535275" cy="214947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4400"/>
              <a:buFont typeface="Calibri"/>
              <a:buNone/>
            </a:pPr>
            <a:r>
              <a:rPr b="1" lang="en-US">
                <a:solidFill>
                  <a:srgbClr val="1E4E79"/>
                </a:solidFill>
              </a:rPr>
              <a:t>Idea principal 3</a:t>
            </a:r>
            <a:endParaRPr/>
          </a:p>
        </p:txBody>
      </p:sp>
      <p:sp>
        <p:nvSpPr>
          <p:cNvPr id="375" name="Google Shape;375;p16"/>
          <p:cNvSpPr txBox="1"/>
          <p:nvPr>
            <p:ph idx="1" type="body"/>
          </p:nvPr>
        </p:nvSpPr>
        <p:spPr>
          <a:xfrm>
            <a:off x="1818526" y="2514599"/>
            <a:ext cx="9535274" cy="366236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None/>
            </a:pPr>
            <a:r>
              <a:rPr lang="en-US" sz="4000"/>
              <a:t>Los organismos del suelo realizan funciones esenciales en el ecosistema, como la descomposición de compuestos orgánicos, el ciclo del carbono y los nutrientes, y la estructuración del suelo.</a:t>
            </a:r>
            <a:endParaRPr sz="2400"/>
          </a:p>
        </p:txBody>
      </p:sp>
      <p:sp>
        <p:nvSpPr>
          <p:cNvPr id="376" name="Google Shape;376;p16"/>
          <p:cNvSpPr txBox="1"/>
          <p:nvPr>
            <p:ph idx="10" type="dt"/>
          </p:nvPr>
        </p:nvSpPr>
        <p:spPr>
          <a:xfrm>
            <a:off x="1818524" y="6420172"/>
            <a:ext cx="6086582" cy="30585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Soil Science Society of America   www.soils.org | www.soils4teachers.org</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17"/>
          <p:cNvSpPr txBox="1"/>
          <p:nvPr>
            <p:ph type="title"/>
          </p:nvPr>
        </p:nvSpPr>
        <p:spPr>
          <a:xfrm>
            <a:off x="1818524" y="365125"/>
            <a:ext cx="953527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4400"/>
              <a:buFont typeface="Calibri"/>
              <a:buNone/>
            </a:pPr>
            <a:r>
              <a:rPr b="1" lang="en-US">
                <a:solidFill>
                  <a:srgbClr val="1E4E79"/>
                </a:solidFill>
              </a:rPr>
              <a:t>¡Sin suelo, no hay vida!</a:t>
            </a:r>
            <a:endParaRPr/>
          </a:p>
        </p:txBody>
      </p:sp>
      <p:sp>
        <p:nvSpPr>
          <p:cNvPr id="383" name="Google Shape;383;p17"/>
          <p:cNvSpPr txBox="1"/>
          <p:nvPr>
            <p:ph idx="10" type="dt"/>
          </p:nvPr>
        </p:nvSpPr>
        <p:spPr>
          <a:xfrm>
            <a:off x="1818524" y="6420172"/>
            <a:ext cx="6086582" cy="30585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Soil Science Society of America   www.soils.org | www.soils4teachers.org</a:t>
            </a:r>
            <a:endParaRPr/>
          </a:p>
        </p:txBody>
      </p:sp>
      <p:sp>
        <p:nvSpPr>
          <p:cNvPr id="384" name="Google Shape;384;p17"/>
          <p:cNvSpPr txBox="1"/>
          <p:nvPr>
            <p:ph idx="1" type="body"/>
          </p:nvPr>
        </p:nvSpPr>
        <p:spPr>
          <a:xfrm>
            <a:off x="1760838" y="1542815"/>
            <a:ext cx="6334125" cy="4351338"/>
          </a:xfrm>
          <a:prstGeom prst="rect">
            <a:avLst/>
          </a:prstGeom>
          <a:noFill/>
          <a:ln>
            <a:noFill/>
          </a:ln>
        </p:spPr>
        <p:txBody>
          <a:bodyPr anchorCtr="0" anchor="t" bIns="91425" lIns="91425" spcFirstLastPara="1" rIns="91425" wrap="square" tIns="91425">
            <a:normAutofit fontScale="92500" lnSpcReduction="10000"/>
          </a:bodyPr>
          <a:lstStyle/>
          <a:p>
            <a:pPr indent="0" lvl="0" marL="0" rtl="0" algn="l">
              <a:lnSpc>
                <a:spcPct val="115000"/>
              </a:lnSpc>
              <a:spcBef>
                <a:spcPts val="0"/>
              </a:spcBef>
              <a:spcAft>
                <a:spcPts val="0"/>
              </a:spcAft>
              <a:buClr>
                <a:schemeClr val="dk1"/>
              </a:buClr>
              <a:buSzPct val="74843"/>
              <a:buNone/>
            </a:pPr>
            <a:r>
              <a:rPr lang="en-US" sz="2600"/>
              <a:t>No es una idea nueva:</a:t>
            </a:r>
            <a:r>
              <a:rPr lang="en-US" sz="2600"/>
              <a:t> </a:t>
            </a:r>
            <a:endParaRPr sz="2600"/>
          </a:p>
          <a:p>
            <a:pPr indent="0" lvl="0" marL="0" rtl="0" algn="l">
              <a:lnSpc>
                <a:spcPct val="115000"/>
              </a:lnSpc>
              <a:spcBef>
                <a:spcPts val="0"/>
              </a:spcBef>
              <a:spcAft>
                <a:spcPts val="0"/>
              </a:spcAft>
              <a:buClr>
                <a:srgbClr val="1A1A1A"/>
              </a:buClr>
              <a:buSzPct val="74843"/>
              <a:buNone/>
            </a:pPr>
            <a:r>
              <a:rPr b="1" i="1" lang="en-US" sz="2600">
                <a:solidFill>
                  <a:srgbClr val="1A1A1A"/>
                </a:solidFill>
              </a:rPr>
              <a:t>‘"Esencialmente, toda la vida depende del suelo ... No puede haber vida sin suelo y no puede haber suelo sin vida; han evolucionado juntos".           </a:t>
            </a:r>
            <a:endParaRPr sz="2600"/>
          </a:p>
          <a:p>
            <a:pPr indent="0" lvl="0" marL="0" rtl="0" algn="l">
              <a:lnSpc>
                <a:spcPct val="115000"/>
              </a:lnSpc>
              <a:spcBef>
                <a:spcPts val="0"/>
              </a:spcBef>
              <a:spcAft>
                <a:spcPts val="0"/>
              </a:spcAft>
              <a:buClr>
                <a:srgbClr val="1A1A1A"/>
              </a:buClr>
              <a:buSzPct val="74844"/>
              <a:buNone/>
            </a:pPr>
            <a:r>
              <a:rPr b="1" i="1" lang="en-US" sz="2600">
                <a:solidFill>
                  <a:srgbClr val="1A1A1A"/>
                </a:solidFill>
              </a:rPr>
              <a:t>  </a:t>
            </a:r>
            <a:r>
              <a:rPr lang="en-US" sz="2600">
                <a:solidFill>
                  <a:srgbClr val="1A1A1A"/>
                </a:solidFill>
              </a:rPr>
              <a:t>-Charles E. Kellogg, Anuario de Agricultura del USDA, 1938.</a:t>
            </a:r>
            <a:endParaRPr sz="2600"/>
          </a:p>
          <a:p>
            <a:pPr indent="0" lvl="0" marL="0" rtl="0" algn="l">
              <a:lnSpc>
                <a:spcPct val="115000"/>
              </a:lnSpc>
              <a:spcBef>
                <a:spcPts val="0"/>
              </a:spcBef>
              <a:spcAft>
                <a:spcPts val="0"/>
              </a:spcAft>
              <a:buClr>
                <a:schemeClr val="dk1"/>
              </a:buClr>
              <a:buSzPct val="74844"/>
              <a:buNone/>
            </a:pPr>
            <a:r>
              <a:t/>
            </a:r>
            <a:endParaRPr b="1" i="1" sz="2600">
              <a:solidFill>
                <a:srgbClr val="083C92"/>
              </a:solidFill>
            </a:endParaRPr>
          </a:p>
          <a:p>
            <a:pPr indent="0" lvl="0" marL="0" rtl="0" algn="l">
              <a:lnSpc>
                <a:spcPct val="115000"/>
              </a:lnSpc>
              <a:spcBef>
                <a:spcPts val="0"/>
              </a:spcBef>
              <a:spcAft>
                <a:spcPts val="0"/>
              </a:spcAft>
              <a:buClr>
                <a:schemeClr val="dk1"/>
              </a:buClr>
              <a:buSzPct val="74844"/>
              <a:buNone/>
            </a:pPr>
            <a:r>
              <a:rPr lang="en-US" sz="2600"/>
              <a:t>En otras palabras…</a:t>
            </a:r>
            <a:endParaRPr sz="2600"/>
          </a:p>
          <a:p>
            <a:pPr indent="0" lvl="0" marL="0" rtl="0" algn="ctr">
              <a:lnSpc>
                <a:spcPct val="115000"/>
              </a:lnSpc>
              <a:spcBef>
                <a:spcPts val="0"/>
              </a:spcBef>
              <a:spcAft>
                <a:spcPts val="0"/>
              </a:spcAft>
              <a:buClr>
                <a:schemeClr val="dk1"/>
              </a:buClr>
              <a:buSzPct val="74844"/>
              <a:buNone/>
            </a:pPr>
            <a:r>
              <a:rPr lang="en-US" sz="2600"/>
              <a:t>...¡la vida sobre la superficie depende de la vida debajo de la tierra!</a:t>
            </a:r>
            <a:endParaRPr sz="2600"/>
          </a:p>
          <a:p>
            <a:pPr indent="-228600" lvl="0" marL="457200" rtl="0" algn="l">
              <a:lnSpc>
                <a:spcPct val="115000"/>
              </a:lnSpc>
              <a:spcBef>
                <a:spcPts val="0"/>
              </a:spcBef>
              <a:spcAft>
                <a:spcPts val="0"/>
              </a:spcAft>
              <a:buClr>
                <a:schemeClr val="dk1"/>
              </a:buClr>
              <a:buSzPct val="121621"/>
              <a:buNone/>
            </a:pPr>
            <a:r>
              <a:t/>
            </a:r>
            <a:endParaRPr sz="1600"/>
          </a:p>
        </p:txBody>
      </p:sp>
      <p:pic>
        <p:nvPicPr>
          <p:cNvPr descr="https://www.morningagclips.com/wp-content/uploads/2017/09/hands-in-soil_crop.jpg" id="385" name="Google Shape;385;p17"/>
          <p:cNvPicPr preferRelativeResize="0"/>
          <p:nvPr/>
        </p:nvPicPr>
        <p:blipFill rotWithShape="1">
          <a:blip r:embed="rId3">
            <a:alphaModFix/>
          </a:blip>
          <a:srcRect b="0" l="0" r="0" t="0"/>
          <a:stretch/>
        </p:blipFill>
        <p:spPr>
          <a:xfrm>
            <a:off x="8153491" y="888022"/>
            <a:ext cx="3742174" cy="2962555"/>
          </a:xfrm>
          <a:prstGeom prst="rect">
            <a:avLst/>
          </a:prstGeom>
          <a:noFill/>
          <a:ln>
            <a:noFill/>
          </a:ln>
        </p:spPr>
      </p:pic>
      <p:pic>
        <p:nvPicPr>
          <p:cNvPr id="386" name="Google Shape;386;p17"/>
          <p:cNvPicPr preferRelativeResize="0"/>
          <p:nvPr/>
        </p:nvPicPr>
        <p:blipFill rotWithShape="1">
          <a:blip r:embed="rId4">
            <a:alphaModFix/>
          </a:blip>
          <a:srcRect b="0" l="0" r="0" t="0"/>
          <a:stretch/>
        </p:blipFill>
        <p:spPr>
          <a:xfrm>
            <a:off x="8152649" y="3410199"/>
            <a:ext cx="3737478" cy="296293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9"/>
          <p:cNvSpPr txBox="1"/>
          <p:nvPr>
            <p:ph type="title"/>
          </p:nvPr>
        </p:nvSpPr>
        <p:spPr>
          <a:xfrm>
            <a:off x="538480" y="414537"/>
            <a:ext cx="10195708" cy="48193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sz="3600"/>
              <a:t>Los suelos son un sistema vivo... justo como el cuerpo humano.</a:t>
            </a:r>
            <a:endParaRPr/>
          </a:p>
        </p:txBody>
      </p:sp>
      <p:graphicFrame>
        <p:nvGraphicFramePr>
          <p:cNvPr id="393" name="Google Shape;393;p59"/>
          <p:cNvGraphicFramePr/>
          <p:nvPr/>
        </p:nvGraphicFramePr>
        <p:xfrm>
          <a:off x="1419368" y="1151468"/>
          <a:ext cx="3000000" cy="3000000"/>
        </p:xfrm>
        <a:graphic>
          <a:graphicData uri="http://schemas.openxmlformats.org/drawingml/2006/table">
            <a:tbl>
              <a:tblPr bandRow="1" firstRow="1">
                <a:noFill/>
                <a:tableStyleId>{586C8F85-6090-4DA1-B005-607FE2A9978C}</a:tableStyleId>
              </a:tblPr>
              <a:tblGrid>
                <a:gridCol w="4167125"/>
                <a:gridCol w="5719925"/>
              </a:tblGrid>
              <a:tr h="598100">
                <a:tc>
                  <a:txBody>
                    <a:bodyPr/>
                    <a:lstStyle/>
                    <a:p>
                      <a:pPr indent="0" lvl="0" marL="0" marR="0" rtl="0" algn="l">
                        <a:lnSpc>
                          <a:spcPct val="107000"/>
                        </a:lnSpc>
                        <a:spcBef>
                          <a:spcPts val="0"/>
                        </a:spcBef>
                        <a:spcAft>
                          <a:spcPts val="0"/>
                        </a:spcAft>
                        <a:buNone/>
                      </a:pPr>
                      <a:r>
                        <a:rPr b="1" lang="en-US" sz="1700"/>
                        <a:t>Propiedad o servicio del suelo…</a:t>
                      </a:r>
                      <a:endParaRPr b="1" sz="1700"/>
                    </a:p>
                  </a:txBody>
                  <a:tcPr marT="0" marB="0" marR="88000" marL="88000" anchor="ctr"/>
                </a:tc>
                <a:tc>
                  <a:txBody>
                    <a:bodyPr/>
                    <a:lstStyle/>
                    <a:p>
                      <a:pPr indent="0" lvl="0" marL="0" marR="0" rtl="0" algn="l">
                        <a:lnSpc>
                          <a:spcPct val="107000"/>
                        </a:lnSpc>
                        <a:spcBef>
                          <a:spcPts val="0"/>
                        </a:spcBef>
                        <a:spcAft>
                          <a:spcPts val="0"/>
                        </a:spcAft>
                        <a:buNone/>
                      </a:pPr>
                      <a:r>
                        <a:rPr b="1" lang="en-US" sz="1700" u="none" cap="none" strike="noStrike"/>
                        <a:t>…</a:t>
                      </a:r>
                      <a:r>
                        <a:rPr b="1" lang="en-US" sz="1700"/>
                        <a:t>justo como el cuerpo humano</a:t>
                      </a:r>
                      <a:endParaRPr b="1" sz="1500" u="none" cap="none" strike="noStrike">
                        <a:latin typeface="Calibri"/>
                        <a:ea typeface="Calibri"/>
                        <a:cs typeface="Calibri"/>
                        <a:sym typeface="Calibri"/>
                      </a:endParaRPr>
                    </a:p>
                  </a:txBody>
                  <a:tcPr marT="0" marB="0" marR="88000" marL="88000" anchor="ctr"/>
                </a:tc>
              </a:tr>
              <a:tr h="598100">
                <a:tc>
                  <a:txBody>
                    <a:bodyPr/>
                    <a:lstStyle/>
                    <a:p>
                      <a:pPr indent="0" lvl="0" marL="0" marR="0" rtl="0" algn="ctr">
                        <a:lnSpc>
                          <a:spcPct val="107000"/>
                        </a:lnSpc>
                        <a:spcBef>
                          <a:spcPts val="0"/>
                        </a:spcBef>
                        <a:spcAft>
                          <a:spcPts val="0"/>
                        </a:spcAft>
                        <a:buNone/>
                      </a:pPr>
                      <a:r>
                        <a:rPr lang="en-US" sz="1600"/>
                        <a:t>Descomposición, ciclo de nutrientes</a:t>
                      </a:r>
                      <a:endParaRPr sz="1500" u="none" cap="none" strike="noStrike">
                        <a:latin typeface="Calibri"/>
                        <a:ea typeface="Calibri"/>
                        <a:cs typeface="Calibri"/>
                        <a:sym typeface="Calibri"/>
                      </a:endParaRPr>
                    </a:p>
                  </a:txBody>
                  <a:tcPr marT="0" marB="0" marR="88000" marL="88000" anchor="ctr"/>
                </a:tc>
                <a:tc>
                  <a:txBody>
                    <a:bodyPr/>
                    <a:lstStyle/>
                    <a:p>
                      <a:pPr indent="0" lvl="0" marL="0" marR="0" rtl="0" algn="l">
                        <a:lnSpc>
                          <a:spcPct val="107000"/>
                        </a:lnSpc>
                        <a:spcBef>
                          <a:spcPts val="0"/>
                        </a:spcBef>
                        <a:spcAft>
                          <a:spcPts val="0"/>
                        </a:spcAft>
                        <a:buNone/>
                      </a:pPr>
                      <a:r>
                        <a:rPr lang="en-US" sz="1600" u="none" cap="none" strike="noStrike"/>
                        <a:t> </a:t>
                      </a:r>
                      <a:endParaRPr sz="1500" u="none" cap="none" strike="noStrike">
                        <a:latin typeface="Calibri"/>
                        <a:ea typeface="Calibri"/>
                        <a:cs typeface="Calibri"/>
                        <a:sym typeface="Calibri"/>
                      </a:endParaRPr>
                    </a:p>
                  </a:txBody>
                  <a:tcPr marT="0" marB="0" marR="88000" marL="88000" anchor="ctr"/>
                </a:tc>
              </a:tr>
              <a:tr h="598100">
                <a:tc>
                  <a:txBody>
                    <a:bodyPr/>
                    <a:lstStyle/>
                    <a:p>
                      <a:pPr indent="0" lvl="0" marL="0" marR="0" rtl="0" algn="ctr">
                        <a:lnSpc>
                          <a:spcPct val="107000"/>
                        </a:lnSpc>
                        <a:spcBef>
                          <a:spcPts val="0"/>
                        </a:spcBef>
                        <a:spcAft>
                          <a:spcPts val="0"/>
                        </a:spcAft>
                        <a:buNone/>
                      </a:pPr>
                      <a:r>
                        <a:rPr lang="en-US" sz="1600"/>
                        <a:t>Estabilidad y estructura</a:t>
                      </a:r>
                      <a:endParaRPr sz="1500" u="none" cap="none" strike="noStrike">
                        <a:latin typeface="Calibri"/>
                        <a:ea typeface="Calibri"/>
                        <a:cs typeface="Calibri"/>
                        <a:sym typeface="Calibri"/>
                      </a:endParaRPr>
                    </a:p>
                  </a:txBody>
                  <a:tcPr marT="0" marB="0" marR="88000" marL="88000" anchor="ctr"/>
                </a:tc>
                <a:tc>
                  <a:txBody>
                    <a:bodyPr/>
                    <a:lstStyle/>
                    <a:p>
                      <a:pPr indent="0" lvl="0" marL="0" marR="0" rtl="0" algn="l">
                        <a:lnSpc>
                          <a:spcPct val="107000"/>
                        </a:lnSpc>
                        <a:spcBef>
                          <a:spcPts val="0"/>
                        </a:spcBef>
                        <a:spcAft>
                          <a:spcPts val="0"/>
                        </a:spcAft>
                        <a:buNone/>
                      </a:pPr>
                      <a:r>
                        <a:rPr lang="en-US" sz="1600" u="none" cap="none" strike="noStrike"/>
                        <a:t> </a:t>
                      </a:r>
                      <a:endParaRPr sz="1500" u="none" cap="none" strike="noStrike">
                        <a:latin typeface="Calibri"/>
                        <a:ea typeface="Calibri"/>
                        <a:cs typeface="Calibri"/>
                        <a:sym typeface="Calibri"/>
                      </a:endParaRPr>
                    </a:p>
                  </a:txBody>
                  <a:tcPr marT="0" marB="0" marR="88000" marL="88000" anchor="ctr"/>
                </a:tc>
              </a:tr>
              <a:tr h="598100">
                <a:tc>
                  <a:txBody>
                    <a:bodyPr/>
                    <a:lstStyle/>
                    <a:p>
                      <a:pPr indent="0" lvl="0" marL="0" marR="0" rtl="0" algn="ctr">
                        <a:lnSpc>
                          <a:spcPct val="107000"/>
                        </a:lnSpc>
                        <a:spcBef>
                          <a:spcPts val="0"/>
                        </a:spcBef>
                        <a:spcAft>
                          <a:spcPts val="0"/>
                        </a:spcAft>
                        <a:buNone/>
                      </a:pPr>
                      <a:r>
                        <a:rPr lang="en-US" sz="1600"/>
                        <a:t>Regulación y transporte de humedad</a:t>
                      </a:r>
                      <a:endParaRPr sz="1500" u="none" cap="none" strike="noStrike">
                        <a:latin typeface="Calibri"/>
                        <a:ea typeface="Calibri"/>
                        <a:cs typeface="Calibri"/>
                        <a:sym typeface="Calibri"/>
                      </a:endParaRPr>
                    </a:p>
                  </a:txBody>
                  <a:tcPr marT="0" marB="0" marR="88000" marL="88000" anchor="ctr"/>
                </a:tc>
                <a:tc>
                  <a:txBody>
                    <a:bodyPr/>
                    <a:lstStyle/>
                    <a:p>
                      <a:pPr indent="0" lvl="0" marL="0" marR="0" rtl="0" algn="l">
                        <a:lnSpc>
                          <a:spcPct val="107000"/>
                        </a:lnSpc>
                        <a:spcBef>
                          <a:spcPts val="0"/>
                        </a:spcBef>
                        <a:spcAft>
                          <a:spcPts val="0"/>
                        </a:spcAft>
                        <a:buNone/>
                      </a:pPr>
                      <a:r>
                        <a:rPr lang="en-US" sz="1600" u="none" cap="none" strike="noStrike"/>
                        <a:t> </a:t>
                      </a:r>
                      <a:endParaRPr sz="1500" u="none" cap="none" strike="noStrike">
                        <a:latin typeface="Calibri"/>
                        <a:ea typeface="Calibri"/>
                        <a:cs typeface="Calibri"/>
                        <a:sym typeface="Calibri"/>
                      </a:endParaRPr>
                    </a:p>
                  </a:txBody>
                  <a:tcPr marT="0" marB="0" marR="88000" marL="88000" anchor="ctr"/>
                </a:tc>
              </a:tr>
              <a:tr h="838500">
                <a:tc>
                  <a:txBody>
                    <a:bodyPr/>
                    <a:lstStyle/>
                    <a:p>
                      <a:pPr indent="0" lvl="0" marL="0" marR="0" rtl="0" algn="ctr">
                        <a:lnSpc>
                          <a:spcPct val="107000"/>
                        </a:lnSpc>
                        <a:spcBef>
                          <a:spcPts val="0"/>
                        </a:spcBef>
                        <a:spcAft>
                          <a:spcPts val="0"/>
                        </a:spcAft>
                        <a:buNone/>
                      </a:pPr>
                      <a:r>
                        <a:rPr lang="en-US" sz="1600"/>
                        <a:t>Biodegradación de</a:t>
                      </a:r>
                      <a:endParaRPr sz="1600"/>
                    </a:p>
                    <a:p>
                      <a:pPr indent="0" lvl="0" marL="0" marR="0" rtl="0" algn="ctr">
                        <a:lnSpc>
                          <a:spcPct val="107000"/>
                        </a:lnSpc>
                        <a:spcBef>
                          <a:spcPts val="0"/>
                        </a:spcBef>
                        <a:spcAft>
                          <a:spcPts val="0"/>
                        </a:spcAft>
                        <a:buNone/>
                      </a:pPr>
                      <a:r>
                        <a:rPr lang="en-US" sz="1600"/>
                        <a:t>contaminantes y pesticidas</a:t>
                      </a:r>
                      <a:endParaRPr sz="1600"/>
                    </a:p>
                  </a:txBody>
                  <a:tcPr marT="0" marB="0" marR="88000" marL="88000" anchor="ctr"/>
                </a:tc>
                <a:tc>
                  <a:txBody>
                    <a:bodyPr/>
                    <a:lstStyle/>
                    <a:p>
                      <a:pPr indent="0" lvl="0" marL="0" marR="0" rtl="0" algn="l">
                        <a:lnSpc>
                          <a:spcPct val="107000"/>
                        </a:lnSpc>
                        <a:spcBef>
                          <a:spcPts val="0"/>
                        </a:spcBef>
                        <a:spcAft>
                          <a:spcPts val="0"/>
                        </a:spcAft>
                        <a:buNone/>
                      </a:pPr>
                      <a:r>
                        <a:rPr lang="en-US" sz="1600" u="none" cap="none" strike="noStrike"/>
                        <a:t> </a:t>
                      </a:r>
                      <a:endParaRPr sz="1500" u="none" cap="none" strike="noStrike">
                        <a:latin typeface="Calibri"/>
                        <a:ea typeface="Calibri"/>
                        <a:cs typeface="Calibri"/>
                        <a:sym typeface="Calibri"/>
                      </a:endParaRPr>
                    </a:p>
                  </a:txBody>
                  <a:tcPr marT="0" marB="0" marR="88000" marL="88000" anchor="ctr"/>
                </a:tc>
              </a:tr>
              <a:tr h="598100">
                <a:tc>
                  <a:txBody>
                    <a:bodyPr/>
                    <a:lstStyle/>
                    <a:p>
                      <a:pPr indent="0" lvl="0" marL="0" marR="0" rtl="0" algn="ctr">
                        <a:lnSpc>
                          <a:spcPct val="107000"/>
                        </a:lnSpc>
                        <a:spcBef>
                          <a:spcPts val="0"/>
                        </a:spcBef>
                        <a:spcAft>
                          <a:spcPts val="0"/>
                        </a:spcAft>
                        <a:buNone/>
                      </a:pPr>
                      <a:r>
                        <a:rPr lang="en-US" sz="1600"/>
                        <a:t>Biodiversidad y control de patógenos</a:t>
                      </a:r>
                      <a:endParaRPr sz="1500" u="none" cap="none" strike="noStrike">
                        <a:latin typeface="Calibri"/>
                        <a:ea typeface="Calibri"/>
                        <a:cs typeface="Calibri"/>
                        <a:sym typeface="Calibri"/>
                      </a:endParaRPr>
                    </a:p>
                  </a:txBody>
                  <a:tcPr marT="0" marB="0" marR="88000" marL="88000" anchor="ctr"/>
                </a:tc>
                <a:tc>
                  <a:txBody>
                    <a:bodyPr/>
                    <a:lstStyle/>
                    <a:p>
                      <a:pPr indent="0" lvl="0" marL="0" marR="0" rtl="0" algn="l">
                        <a:lnSpc>
                          <a:spcPct val="107000"/>
                        </a:lnSpc>
                        <a:spcBef>
                          <a:spcPts val="0"/>
                        </a:spcBef>
                        <a:spcAft>
                          <a:spcPts val="0"/>
                        </a:spcAft>
                        <a:buNone/>
                      </a:pPr>
                      <a:r>
                        <a:rPr lang="en-US" sz="1600" u="none" cap="none" strike="noStrike"/>
                        <a:t> </a:t>
                      </a:r>
                      <a:endParaRPr sz="1500" u="none" cap="none" strike="noStrike">
                        <a:latin typeface="Calibri"/>
                        <a:ea typeface="Calibri"/>
                        <a:cs typeface="Calibri"/>
                        <a:sym typeface="Calibri"/>
                      </a:endParaRPr>
                    </a:p>
                  </a:txBody>
                  <a:tcPr marT="0" marB="0" marR="88000" marL="88000" anchor="ctr"/>
                </a:tc>
              </a:tr>
              <a:tr h="726050">
                <a:tc>
                  <a:txBody>
                    <a:bodyPr/>
                    <a:lstStyle/>
                    <a:p>
                      <a:pPr indent="0" lvl="0" marL="0" marR="0" rtl="0" algn="ctr">
                        <a:lnSpc>
                          <a:spcPct val="107000"/>
                        </a:lnSpc>
                        <a:spcBef>
                          <a:spcPts val="0"/>
                        </a:spcBef>
                        <a:spcAft>
                          <a:spcPts val="0"/>
                        </a:spcAft>
                        <a:buNone/>
                      </a:pPr>
                      <a:r>
                        <a:rPr lang="en-US" sz="1600"/>
                        <a:t>Relaciones simbióticas con las plantas (por ejemplo, fijadores de N con leguminosas, micorrizas)</a:t>
                      </a:r>
                      <a:endParaRPr sz="1500" u="none" cap="none" strike="noStrike">
                        <a:latin typeface="Calibri"/>
                        <a:ea typeface="Calibri"/>
                        <a:cs typeface="Calibri"/>
                        <a:sym typeface="Calibri"/>
                      </a:endParaRPr>
                    </a:p>
                  </a:txBody>
                  <a:tcPr marT="0" marB="0" marR="88000" marL="88000" anchor="ctr"/>
                </a:tc>
                <a:tc>
                  <a:txBody>
                    <a:bodyPr/>
                    <a:lstStyle/>
                    <a:p>
                      <a:pPr indent="0" lvl="0" marL="0" marR="0" rtl="0" algn="l">
                        <a:lnSpc>
                          <a:spcPct val="107000"/>
                        </a:lnSpc>
                        <a:spcBef>
                          <a:spcPts val="0"/>
                        </a:spcBef>
                        <a:spcAft>
                          <a:spcPts val="0"/>
                        </a:spcAft>
                        <a:buNone/>
                      </a:pPr>
                      <a:r>
                        <a:rPr lang="en-US" sz="1600" u="none" cap="none" strike="noStrike"/>
                        <a:t> </a:t>
                      </a:r>
                      <a:endParaRPr sz="1500" u="none" cap="none" strike="noStrike">
                        <a:latin typeface="Calibri"/>
                        <a:ea typeface="Calibri"/>
                        <a:cs typeface="Calibri"/>
                        <a:sym typeface="Calibri"/>
                      </a:endParaRPr>
                    </a:p>
                  </a:txBody>
                  <a:tcPr marT="0" marB="0" marR="88000" marL="88000" anchor="ctr"/>
                </a:tc>
              </a:tr>
            </a:tbl>
          </a:graphicData>
        </a:graphic>
      </p:graphicFrame>
      <p:sp>
        <p:nvSpPr>
          <p:cNvPr id="394" name="Google Shape;394;p59"/>
          <p:cNvSpPr/>
          <p:nvPr/>
        </p:nvSpPr>
        <p:spPr>
          <a:xfrm>
            <a:off x="-169819" y="5706525"/>
            <a:ext cx="3639600" cy="46770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1" lang="en-US" sz="2400" u="sng">
                <a:solidFill>
                  <a:srgbClr val="00B050"/>
                </a:solidFill>
                <a:latin typeface="Calibri"/>
                <a:ea typeface="Calibri"/>
                <a:cs typeface="Calibri"/>
                <a:sym typeface="Calibri"/>
              </a:rPr>
              <a:t>Banco de palabras:</a:t>
            </a:r>
            <a:endParaRPr b="0" i="0" sz="2400" u="sng" cap="none" strike="noStrike">
              <a:solidFill>
                <a:srgbClr val="00B050"/>
              </a:solidFill>
              <a:latin typeface="Arial"/>
              <a:ea typeface="Arial"/>
              <a:cs typeface="Arial"/>
              <a:sym typeface="Arial"/>
            </a:endParaRPr>
          </a:p>
        </p:txBody>
      </p:sp>
      <p:sp>
        <p:nvSpPr>
          <p:cNvPr id="395" name="Google Shape;395;p59"/>
          <p:cNvSpPr/>
          <p:nvPr/>
        </p:nvSpPr>
        <p:spPr>
          <a:xfrm>
            <a:off x="302801" y="6165200"/>
            <a:ext cx="2588700" cy="42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2133">
                <a:solidFill>
                  <a:srgbClr val="00B050"/>
                </a:solidFill>
                <a:latin typeface="Calibri"/>
                <a:ea typeface="Calibri"/>
                <a:cs typeface="Calibri"/>
                <a:sym typeface="Calibri"/>
              </a:rPr>
              <a:t>Sistema circulatorio</a:t>
            </a:r>
            <a:r>
              <a:rPr b="1" i="0" lang="en-US" sz="2133" u="none" cap="none" strike="noStrike">
                <a:solidFill>
                  <a:srgbClr val="00B050"/>
                </a:solidFill>
                <a:latin typeface="Calibri"/>
                <a:ea typeface="Calibri"/>
                <a:cs typeface="Calibri"/>
                <a:sym typeface="Calibri"/>
              </a:rPr>
              <a:t> </a:t>
            </a:r>
            <a:endParaRPr b="1" i="0" sz="2133" u="none" cap="none" strike="noStrike">
              <a:solidFill>
                <a:srgbClr val="00B050"/>
              </a:solidFill>
              <a:latin typeface="Arial"/>
              <a:ea typeface="Arial"/>
              <a:cs typeface="Arial"/>
              <a:sym typeface="Arial"/>
            </a:endParaRPr>
          </a:p>
        </p:txBody>
      </p:sp>
      <p:sp>
        <p:nvSpPr>
          <p:cNvPr id="396" name="Google Shape;396;p59"/>
          <p:cNvSpPr/>
          <p:nvPr/>
        </p:nvSpPr>
        <p:spPr>
          <a:xfrm>
            <a:off x="7038824" y="6160513"/>
            <a:ext cx="1256400" cy="42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2133">
                <a:solidFill>
                  <a:srgbClr val="00B050"/>
                </a:solidFill>
                <a:latin typeface="Calibri"/>
                <a:ea typeface="Calibri"/>
                <a:cs typeface="Calibri"/>
                <a:sym typeface="Calibri"/>
              </a:rPr>
              <a:t>Hígado</a:t>
            </a:r>
            <a:endParaRPr b="1" i="0" sz="2133" u="none" cap="none" strike="noStrike">
              <a:solidFill>
                <a:srgbClr val="00B050"/>
              </a:solidFill>
              <a:latin typeface="Arial"/>
              <a:ea typeface="Arial"/>
              <a:cs typeface="Arial"/>
              <a:sym typeface="Arial"/>
            </a:endParaRPr>
          </a:p>
        </p:txBody>
      </p:sp>
      <p:sp>
        <p:nvSpPr>
          <p:cNvPr id="397" name="Google Shape;397;p59"/>
          <p:cNvSpPr/>
          <p:nvPr/>
        </p:nvSpPr>
        <p:spPr>
          <a:xfrm>
            <a:off x="2766526" y="6165200"/>
            <a:ext cx="2336100" cy="42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2133">
                <a:solidFill>
                  <a:srgbClr val="00B050"/>
                </a:solidFill>
                <a:latin typeface="Calibri"/>
                <a:ea typeface="Calibri"/>
                <a:cs typeface="Calibri"/>
                <a:sym typeface="Calibri"/>
              </a:rPr>
              <a:t>Sistema digestivo</a:t>
            </a:r>
            <a:endParaRPr b="1" i="0" sz="2133" u="none" cap="none" strike="noStrike">
              <a:solidFill>
                <a:srgbClr val="00B050"/>
              </a:solidFill>
              <a:latin typeface="Arial"/>
              <a:ea typeface="Arial"/>
              <a:cs typeface="Arial"/>
              <a:sym typeface="Arial"/>
            </a:endParaRPr>
          </a:p>
        </p:txBody>
      </p:sp>
      <p:sp>
        <p:nvSpPr>
          <p:cNvPr id="398" name="Google Shape;398;p59"/>
          <p:cNvSpPr/>
          <p:nvPr/>
        </p:nvSpPr>
        <p:spPr>
          <a:xfrm>
            <a:off x="4941300" y="6160528"/>
            <a:ext cx="2000869" cy="4205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2133">
                <a:solidFill>
                  <a:srgbClr val="00B050"/>
                </a:solidFill>
                <a:latin typeface="Calibri"/>
                <a:ea typeface="Calibri"/>
                <a:cs typeface="Calibri"/>
                <a:sym typeface="Calibri"/>
              </a:rPr>
              <a:t>Sistema inmune</a:t>
            </a:r>
            <a:endParaRPr b="1" i="0" sz="2133" u="none" cap="none" strike="noStrike">
              <a:solidFill>
                <a:srgbClr val="00B050"/>
              </a:solidFill>
              <a:latin typeface="Arial"/>
              <a:ea typeface="Arial"/>
              <a:cs typeface="Arial"/>
              <a:sym typeface="Arial"/>
            </a:endParaRPr>
          </a:p>
        </p:txBody>
      </p:sp>
      <p:sp>
        <p:nvSpPr>
          <p:cNvPr id="399" name="Google Shape;399;p59"/>
          <p:cNvSpPr/>
          <p:nvPr/>
        </p:nvSpPr>
        <p:spPr>
          <a:xfrm>
            <a:off x="10613600" y="6160525"/>
            <a:ext cx="1485600" cy="42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2133">
                <a:solidFill>
                  <a:srgbClr val="00B050"/>
                </a:solidFill>
                <a:latin typeface="Calibri"/>
                <a:ea typeface="Calibri"/>
                <a:cs typeface="Calibri"/>
                <a:sym typeface="Calibri"/>
              </a:rPr>
              <a:t>Red social</a:t>
            </a:r>
            <a:endParaRPr b="1" i="0" sz="2133" u="none" cap="none" strike="noStrike">
              <a:solidFill>
                <a:srgbClr val="00B050"/>
              </a:solidFill>
              <a:latin typeface="Arial"/>
              <a:ea typeface="Arial"/>
              <a:cs typeface="Arial"/>
              <a:sym typeface="Arial"/>
            </a:endParaRPr>
          </a:p>
        </p:txBody>
      </p:sp>
      <p:sp>
        <p:nvSpPr>
          <p:cNvPr id="400" name="Google Shape;400;p59"/>
          <p:cNvSpPr/>
          <p:nvPr/>
        </p:nvSpPr>
        <p:spPr>
          <a:xfrm>
            <a:off x="8159000" y="6161625"/>
            <a:ext cx="2454600" cy="42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2133">
                <a:solidFill>
                  <a:srgbClr val="00B050"/>
                </a:solidFill>
                <a:latin typeface="Calibri"/>
                <a:ea typeface="Calibri"/>
                <a:cs typeface="Calibri"/>
                <a:sym typeface="Calibri"/>
              </a:rPr>
              <a:t>Sistema </a:t>
            </a:r>
            <a:r>
              <a:rPr b="1" lang="en-US" sz="2133">
                <a:solidFill>
                  <a:srgbClr val="00B050"/>
                </a:solidFill>
                <a:latin typeface="Calibri"/>
                <a:ea typeface="Calibri"/>
                <a:cs typeface="Calibri"/>
                <a:sym typeface="Calibri"/>
              </a:rPr>
              <a:t>esqueletico</a:t>
            </a:r>
            <a:endParaRPr b="1" i="0" sz="2133" u="none" cap="none" strike="noStrike">
              <a:solidFill>
                <a:srgbClr val="00B05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19"/>
          <p:cNvSpPr txBox="1"/>
          <p:nvPr/>
        </p:nvSpPr>
        <p:spPr>
          <a:xfrm>
            <a:off x="1818524" y="365125"/>
            <a:ext cx="975299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E4E79"/>
              </a:buClr>
              <a:buSzPts val="4400"/>
              <a:buFont typeface="Calibri"/>
              <a:buNone/>
            </a:pPr>
            <a:r>
              <a:rPr b="1" lang="en-US" sz="4400">
                <a:solidFill>
                  <a:srgbClr val="1E4E79"/>
                </a:solidFill>
                <a:latin typeface="Calibri"/>
                <a:ea typeface="Calibri"/>
                <a:cs typeface="Calibri"/>
                <a:sym typeface="Calibri"/>
              </a:rPr>
              <a:t>Agregación del Suelo y la Red de Poros</a:t>
            </a:r>
            <a:endParaRPr b="0" i="0" sz="1400" u="none" cap="none" strike="noStrike">
              <a:solidFill>
                <a:srgbClr val="000000"/>
              </a:solidFill>
              <a:latin typeface="Arial"/>
              <a:ea typeface="Arial"/>
              <a:cs typeface="Arial"/>
              <a:sym typeface="Arial"/>
            </a:endParaRPr>
          </a:p>
        </p:txBody>
      </p:sp>
      <p:pic>
        <p:nvPicPr>
          <p:cNvPr id="407" name="Google Shape;407;p19"/>
          <p:cNvPicPr preferRelativeResize="0"/>
          <p:nvPr/>
        </p:nvPicPr>
        <p:blipFill rotWithShape="1">
          <a:blip r:embed="rId3">
            <a:alphaModFix/>
          </a:blip>
          <a:srcRect b="0" l="0" r="0" t="0"/>
          <a:stretch/>
        </p:blipFill>
        <p:spPr>
          <a:xfrm>
            <a:off x="7419345" y="1546808"/>
            <a:ext cx="4380769" cy="2907736"/>
          </a:xfrm>
          <a:prstGeom prst="rect">
            <a:avLst/>
          </a:prstGeom>
          <a:noFill/>
          <a:ln>
            <a:noFill/>
          </a:ln>
        </p:spPr>
      </p:pic>
      <p:sp>
        <p:nvSpPr>
          <p:cNvPr id="408" name="Google Shape;408;p19"/>
          <p:cNvSpPr/>
          <p:nvPr/>
        </p:nvSpPr>
        <p:spPr>
          <a:xfrm>
            <a:off x="5107519" y="4820639"/>
            <a:ext cx="7124700" cy="163117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lang="en-US" sz="2000">
                <a:latin typeface="Calibri"/>
                <a:ea typeface="Calibri"/>
                <a:cs typeface="Calibri"/>
                <a:sym typeface="Calibri"/>
              </a:rPr>
              <a:t>Los agregados grandes y estables crean más espacio poroso</a:t>
            </a:r>
            <a:endParaRPr sz="2000">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600"/>
              <a:buFont typeface="Arial"/>
              <a:buChar char="•"/>
            </a:pPr>
            <a:r>
              <a:rPr lang="en-US" sz="2000">
                <a:latin typeface="Calibri"/>
                <a:ea typeface="Calibri"/>
                <a:cs typeface="Calibri"/>
                <a:sym typeface="Calibri"/>
              </a:rPr>
              <a:t>La red de poros es importante para transportar agua, nutrientes y gases, y permite que los organismos más grandes se muevan</a:t>
            </a:r>
            <a:endParaRPr sz="2000">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600"/>
              <a:buFont typeface="Arial"/>
              <a:buChar char="•"/>
            </a:pPr>
            <a:r>
              <a:rPr lang="en-US" sz="2000">
                <a:latin typeface="Calibri"/>
                <a:ea typeface="Calibri"/>
                <a:cs typeface="Calibri"/>
                <a:sym typeface="Calibri"/>
              </a:rPr>
              <a:t>Una mayor diversidad de espacios porosos = un hábitat más complejo (nicho) = una mayor diversidad de organismos</a:t>
            </a:r>
            <a:endParaRPr sz="2000">
              <a:latin typeface="Calibri"/>
              <a:ea typeface="Calibri"/>
              <a:cs typeface="Calibri"/>
              <a:sym typeface="Calibri"/>
            </a:endParaRPr>
          </a:p>
        </p:txBody>
      </p:sp>
      <p:sp>
        <p:nvSpPr>
          <p:cNvPr id="409" name="Google Shape;409;p19"/>
          <p:cNvSpPr/>
          <p:nvPr/>
        </p:nvSpPr>
        <p:spPr>
          <a:xfrm>
            <a:off x="327717" y="4820639"/>
            <a:ext cx="4637983" cy="13233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Calibri"/>
              <a:buNone/>
            </a:pPr>
            <a:r>
              <a:rPr lang="en-US" sz="2000">
                <a:latin typeface="Calibri"/>
                <a:ea typeface="Calibri"/>
                <a:cs typeface="Calibri"/>
                <a:sym typeface="Calibri"/>
              </a:rPr>
              <a:t>Los microbios ayudan a unir las partículas del suelo</a:t>
            </a:r>
            <a:endParaRPr b="0" i="0" sz="2000" u="none" cap="none" strike="noStrike">
              <a:solidFill>
                <a:schemeClr val="dk1"/>
              </a:solidFill>
              <a:latin typeface="Calibri"/>
              <a:ea typeface="Calibri"/>
              <a:cs typeface="Calibri"/>
              <a:sym typeface="Calibri"/>
            </a:endParaRPr>
          </a:p>
          <a:p>
            <a:pPr indent="-285750" lvl="2" marL="285750" marR="0" rtl="0" algn="l">
              <a:lnSpc>
                <a:spcPct val="100000"/>
              </a:lnSpc>
              <a:spcBef>
                <a:spcPts val="0"/>
              </a:spcBef>
              <a:spcAft>
                <a:spcPts val="0"/>
              </a:spcAft>
              <a:buClr>
                <a:srgbClr val="000000"/>
              </a:buClr>
              <a:buSzPts val="1400"/>
              <a:buFont typeface="Arial"/>
              <a:buChar char="•"/>
            </a:pPr>
            <a:r>
              <a:rPr lang="en-US" sz="2000">
                <a:latin typeface="Calibri"/>
                <a:ea typeface="Calibri"/>
                <a:cs typeface="Calibri"/>
                <a:sym typeface="Calibri"/>
              </a:rPr>
              <a:t>Geles y adhesivos, por ejemplo, polisacáridos extracelulares, glomalina</a:t>
            </a:r>
            <a:endParaRPr sz="2000">
              <a:latin typeface="Calibri"/>
              <a:ea typeface="Calibri"/>
              <a:cs typeface="Calibri"/>
              <a:sym typeface="Calibri"/>
            </a:endParaRPr>
          </a:p>
          <a:p>
            <a:pPr indent="-285750" lvl="2" marL="285750" marR="0" rtl="0" algn="l">
              <a:lnSpc>
                <a:spcPct val="100000"/>
              </a:lnSpc>
              <a:spcBef>
                <a:spcPts val="0"/>
              </a:spcBef>
              <a:spcAft>
                <a:spcPts val="0"/>
              </a:spcAft>
              <a:buClr>
                <a:srgbClr val="000000"/>
              </a:buClr>
              <a:buSzPts val="1400"/>
              <a:buFont typeface="Arial"/>
              <a:buChar char="•"/>
            </a:pPr>
            <a:r>
              <a:rPr lang="en-US" sz="2000">
                <a:latin typeface="Calibri"/>
                <a:ea typeface="Calibri"/>
                <a:cs typeface="Calibri"/>
                <a:sym typeface="Calibri"/>
              </a:rPr>
              <a:t>Hifas</a:t>
            </a:r>
            <a:endParaRPr sz="2000">
              <a:latin typeface="Calibri"/>
              <a:ea typeface="Calibri"/>
              <a:cs typeface="Calibri"/>
              <a:sym typeface="Calibri"/>
            </a:endParaRPr>
          </a:p>
        </p:txBody>
      </p:sp>
      <p:pic>
        <p:nvPicPr>
          <p:cNvPr id="410" name="Google Shape;410;p19"/>
          <p:cNvPicPr preferRelativeResize="0"/>
          <p:nvPr/>
        </p:nvPicPr>
        <p:blipFill rotWithShape="1">
          <a:blip r:embed="rId4">
            <a:alphaModFix/>
          </a:blip>
          <a:srcRect b="18749" l="18497" r="10165" t="17713"/>
          <a:stretch/>
        </p:blipFill>
        <p:spPr>
          <a:xfrm>
            <a:off x="327725" y="1048188"/>
            <a:ext cx="6798523" cy="3904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20"/>
          <p:cNvSpPr txBox="1"/>
          <p:nvPr/>
        </p:nvSpPr>
        <p:spPr>
          <a:xfrm>
            <a:off x="755268" y="405541"/>
            <a:ext cx="975299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E4E79"/>
              </a:buClr>
              <a:buSzPts val="4400"/>
              <a:buFont typeface="Calibri"/>
              <a:buNone/>
            </a:pPr>
            <a:r>
              <a:rPr b="1" lang="en-US" sz="4400">
                <a:solidFill>
                  <a:srgbClr val="1E4E79"/>
                </a:solidFill>
                <a:latin typeface="Calibri"/>
                <a:ea typeface="Calibri"/>
                <a:cs typeface="Calibri"/>
                <a:sym typeface="Calibri"/>
              </a:rPr>
              <a:t>DEMOSTRACIÓN: Pegamento del Suelo</a:t>
            </a:r>
            <a:endParaRPr b="0" i="0" sz="1400" u="none" cap="none" strike="noStrike">
              <a:solidFill>
                <a:srgbClr val="000000"/>
              </a:solidFill>
              <a:latin typeface="Arial"/>
              <a:ea typeface="Arial"/>
              <a:cs typeface="Arial"/>
              <a:sym typeface="Arial"/>
            </a:endParaRPr>
          </a:p>
        </p:txBody>
      </p:sp>
      <p:sp>
        <p:nvSpPr>
          <p:cNvPr id="417" name="Google Shape;417;p20"/>
          <p:cNvSpPr txBox="1"/>
          <p:nvPr/>
        </p:nvSpPr>
        <p:spPr>
          <a:xfrm>
            <a:off x="620486" y="1690688"/>
            <a:ext cx="4167900" cy="3394500"/>
          </a:xfrm>
          <a:prstGeom prst="rect">
            <a:avLst/>
          </a:prstGeom>
          <a:noFill/>
          <a:ln>
            <a:noFill/>
          </a:ln>
        </p:spPr>
        <p:txBody>
          <a:bodyPr anchorCtr="0" anchor="t" bIns="45700" lIns="91425" spcFirstLastPara="1" rIns="91425" wrap="square" tIns="45700">
            <a:normAutofit/>
          </a:bodyPr>
          <a:lstStyle/>
          <a:p>
            <a:pPr indent="0" lvl="0" marL="114300" marR="0" rtl="0" algn="l">
              <a:lnSpc>
                <a:spcPct val="115000"/>
              </a:lnSpc>
              <a:spcBef>
                <a:spcPts val="360"/>
              </a:spcBef>
              <a:spcAft>
                <a:spcPts val="0"/>
              </a:spcAft>
              <a:buClr>
                <a:schemeClr val="dk1"/>
              </a:buClr>
              <a:buSzPts val="1800"/>
              <a:buFont typeface="Arial"/>
              <a:buNone/>
            </a:pPr>
            <a:r>
              <a:rPr lang="en-US" sz="2800">
                <a:solidFill>
                  <a:schemeClr val="dk1"/>
                </a:solidFill>
                <a:latin typeface="Calibri"/>
                <a:ea typeface="Calibri"/>
                <a:cs typeface="Calibri"/>
                <a:sym typeface="Calibri"/>
              </a:rPr>
              <a:t>El suelo menos perturbado contiene más "pegamento del suelo" y se mantiene mejor unido.</a:t>
            </a:r>
            <a:endParaRPr b="0" i="0" sz="1400" u="none" cap="none" strike="noStrike">
              <a:solidFill>
                <a:srgbClr val="000000"/>
              </a:solidFill>
              <a:latin typeface="Arial"/>
              <a:ea typeface="Arial"/>
              <a:cs typeface="Arial"/>
              <a:sym typeface="Arial"/>
            </a:endParaRPr>
          </a:p>
        </p:txBody>
      </p:sp>
      <p:sp>
        <p:nvSpPr>
          <p:cNvPr id="418" name="Google Shape;418;p20"/>
          <p:cNvSpPr txBox="1"/>
          <p:nvPr/>
        </p:nvSpPr>
        <p:spPr>
          <a:xfrm>
            <a:off x="755268" y="4062051"/>
            <a:ext cx="4401000" cy="2586000"/>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1" lang="en-US" sz="1800">
                <a:solidFill>
                  <a:schemeClr val="lt1"/>
                </a:solidFill>
                <a:latin typeface="Calibri"/>
                <a:ea typeface="Calibri"/>
                <a:cs typeface="Calibri"/>
                <a:sym typeface="Calibri"/>
              </a:rPr>
              <a:t>Pegamento del Suelo: Explorar y Discutir</a:t>
            </a:r>
            <a:endParaRPr b="0" i="0" sz="2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400"/>
              <a:buFont typeface="Arial"/>
              <a:buChar char="•"/>
            </a:pPr>
            <a:r>
              <a:rPr lang="en-US" sz="1800">
                <a:solidFill>
                  <a:schemeClr val="lt1"/>
                </a:solidFill>
                <a:latin typeface="Calibri"/>
                <a:ea typeface="Calibri"/>
                <a:cs typeface="Calibri"/>
                <a:sym typeface="Calibri"/>
              </a:rPr>
              <a:t>Comparación entre un suelo perturbado y un suelo no perturbado</a:t>
            </a:r>
            <a:endParaRPr sz="1800">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400"/>
              <a:buFont typeface="Arial"/>
              <a:buChar char="•"/>
            </a:pPr>
            <a:r>
              <a:rPr lang="en-US" sz="1800">
                <a:solidFill>
                  <a:schemeClr val="lt1"/>
                </a:solidFill>
                <a:latin typeface="Calibri"/>
                <a:ea typeface="Calibri"/>
                <a:cs typeface="Calibri"/>
                <a:sym typeface="Calibri"/>
              </a:rPr>
              <a:t>Comparación de muestras del mismo suelo a diferentes profundidades</a:t>
            </a:r>
            <a:endParaRPr sz="1800">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400"/>
              <a:buFont typeface="Arial"/>
              <a:buChar char="•"/>
            </a:pPr>
            <a:r>
              <a:rPr lang="en-US" sz="1800">
                <a:solidFill>
                  <a:schemeClr val="lt1"/>
                </a:solidFill>
                <a:latin typeface="Calibri"/>
                <a:ea typeface="Calibri"/>
                <a:cs typeface="Calibri"/>
                <a:sym typeface="Calibri"/>
              </a:rPr>
              <a:t>Discute qué suelo probablemente tiene más espacio poroso para los organismos</a:t>
            </a:r>
            <a:endParaRPr sz="1800">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400"/>
              <a:buFont typeface="Arial"/>
              <a:buChar char="•"/>
            </a:pPr>
            <a:r>
              <a:rPr lang="en-US" sz="1800">
                <a:solidFill>
                  <a:schemeClr val="lt1"/>
                </a:solidFill>
                <a:latin typeface="Calibri"/>
                <a:ea typeface="Calibri"/>
                <a:cs typeface="Calibri"/>
                <a:sym typeface="Calibri"/>
              </a:rPr>
              <a:t>Discute qué suelo sería más resistente a la erosión durante las tormentas de lluvia.</a:t>
            </a:r>
            <a:endParaRPr sz="1800">
              <a:solidFill>
                <a:schemeClr val="lt1"/>
              </a:solidFill>
              <a:latin typeface="Calibri"/>
              <a:ea typeface="Calibri"/>
              <a:cs typeface="Calibri"/>
              <a:sym typeface="Calibri"/>
            </a:endParaRPr>
          </a:p>
        </p:txBody>
      </p:sp>
      <p:pic>
        <p:nvPicPr>
          <p:cNvPr id="419" name="Google Shape;419;p20"/>
          <p:cNvPicPr preferRelativeResize="0"/>
          <p:nvPr/>
        </p:nvPicPr>
        <p:blipFill rotWithShape="1">
          <a:blip r:embed="rId3">
            <a:alphaModFix/>
          </a:blip>
          <a:srcRect b="19237" l="0" r="0" t="0"/>
          <a:stretch/>
        </p:blipFill>
        <p:spPr>
          <a:xfrm>
            <a:off x="5311475" y="1586723"/>
            <a:ext cx="6346475" cy="3394500"/>
          </a:xfrm>
          <a:prstGeom prst="rect">
            <a:avLst/>
          </a:prstGeom>
          <a:noFill/>
          <a:ln>
            <a:noFill/>
          </a:ln>
        </p:spPr>
      </p:pic>
      <p:sp>
        <p:nvSpPr>
          <p:cNvPr id="420" name="Google Shape;420;p20"/>
          <p:cNvSpPr txBox="1"/>
          <p:nvPr/>
        </p:nvSpPr>
        <p:spPr>
          <a:xfrm>
            <a:off x="5425850" y="4881550"/>
            <a:ext cx="64464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Los suelos saludables están unidos por pegamentos del suelo, o glomalina, que son producidos por hongos. Los suelos ricos en biota del suelo se mantienen unidos, mientras que los suelos desprovistos de vida del suelo se deshacen y forman una capa de sedimento en el fondo del frasco. En la imagen de arriba, el suelo de la izquierda proviene de un campo que ha sido manejado sin labranza durante varios años. El suelo de la derecha proviene de un campo labrado convencionalmente.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21"/>
          <p:cNvSpPr txBox="1"/>
          <p:nvPr/>
        </p:nvSpPr>
        <p:spPr>
          <a:xfrm>
            <a:off x="620486" y="405541"/>
            <a:ext cx="975299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E4E79"/>
              </a:buClr>
              <a:buSzPts val="4400"/>
              <a:buFont typeface="Calibri"/>
              <a:buNone/>
            </a:pPr>
            <a:r>
              <a:rPr b="1" i="0" lang="en-US" sz="4400" u="none" cap="none" strike="noStrike">
                <a:solidFill>
                  <a:srgbClr val="1E4E79"/>
                </a:solidFill>
                <a:latin typeface="Calibri"/>
                <a:ea typeface="Calibri"/>
                <a:cs typeface="Calibri"/>
                <a:sym typeface="Calibri"/>
              </a:rPr>
              <a:t>D</a:t>
            </a:r>
            <a:r>
              <a:rPr b="1" lang="en-US" sz="4400">
                <a:solidFill>
                  <a:srgbClr val="1E4E79"/>
                </a:solidFill>
                <a:latin typeface="Calibri"/>
                <a:ea typeface="Calibri"/>
                <a:cs typeface="Calibri"/>
                <a:sym typeface="Calibri"/>
              </a:rPr>
              <a:t>escomposición</a:t>
            </a:r>
            <a:endParaRPr b="0" i="0" sz="1400" u="none" cap="none" strike="noStrike">
              <a:solidFill>
                <a:srgbClr val="000000"/>
              </a:solidFill>
              <a:latin typeface="Arial"/>
              <a:ea typeface="Arial"/>
              <a:cs typeface="Arial"/>
              <a:sym typeface="Arial"/>
            </a:endParaRPr>
          </a:p>
        </p:txBody>
      </p:sp>
      <p:sp>
        <p:nvSpPr>
          <p:cNvPr id="427" name="Google Shape;427;p21"/>
          <p:cNvSpPr txBox="1"/>
          <p:nvPr/>
        </p:nvSpPr>
        <p:spPr>
          <a:xfrm>
            <a:off x="439724" y="1817925"/>
            <a:ext cx="5751600" cy="43713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Los organismos que se alimentan de plantas y animales muertos (DETRITO) se llaman DESCOMPONEDORES.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Los descomponedores son una parte importante de la cadena alimentaria:</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2400"/>
              <a:buFont typeface="Courier New"/>
              <a:buChar char="o"/>
            </a:pPr>
            <a:r>
              <a:rPr lang="en-US" sz="2400">
                <a:solidFill>
                  <a:schemeClr val="dk1"/>
                </a:solidFill>
                <a:latin typeface="Calibri"/>
                <a:ea typeface="Calibri"/>
                <a:cs typeface="Calibri"/>
                <a:sym typeface="Calibri"/>
              </a:rPr>
              <a:t>Crean espacio</a:t>
            </a:r>
            <a:endParaRPr sz="2400">
              <a:solidFill>
                <a:schemeClr val="dk1"/>
              </a:solidFill>
              <a:latin typeface="Calibri"/>
              <a:ea typeface="Calibri"/>
              <a:cs typeface="Calibri"/>
              <a:sym typeface="Calibri"/>
            </a:endParaRPr>
          </a:p>
          <a:p>
            <a:pPr indent="-342900" lvl="1" marL="800100" marR="0" rtl="0" algn="l">
              <a:lnSpc>
                <a:spcPct val="100000"/>
              </a:lnSpc>
              <a:spcBef>
                <a:spcPts val="0"/>
              </a:spcBef>
              <a:spcAft>
                <a:spcPts val="0"/>
              </a:spcAft>
              <a:buClr>
                <a:schemeClr val="dk1"/>
              </a:buClr>
              <a:buSzPts val="2400"/>
              <a:buFont typeface="Courier New"/>
              <a:buChar char="o"/>
            </a:pPr>
            <a:r>
              <a:rPr lang="en-US" sz="2400">
                <a:solidFill>
                  <a:schemeClr val="dk1"/>
                </a:solidFill>
                <a:latin typeface="Calibri"/>
                <a:ea typeface="Calibri"/>
                <a:cs typeface="Calibri"/>
                <a:sym typeface="Calibri"/>
              </a:rPr>
              <a:t>Liberan nutrientes</a:t>
            </a:r>
            <a:endParaRPr sz="2400">
              <a:solidFill>
                <a:schemeClr val="dk1"/>
              </a:solidFill>
              <a:latin typeface="Calibri"/>
              <a:ea typeface="Calibri"/>
              <a:cs typeface="Calibri"/>
              <a:sym typeface="Calibri"/>
            </a:endParaRPr>
          </a:p>
          <a:p>
            <a:pPr indent="-342900" lvl="1" marL="800100" marR="0" rtl="0" algn="l">
              <a:lnSpc>
                <a:spcPct val="100000"/>
              </a:lnSpc>
              <a:spcBef>
                <a:spcPts val="0"/>
              </a:spcBef>
              <a:spcAft>
                <a:spcPts val="0"/>
              </a:spcAft>
              <a:buClr>
                <a:schemeClr val="dk1"/>
              </a:buClr>
              <a:buSzPts val="2400"/>
              <a:buFont typeface="Courier New"/>
              <a:buChar char="o"/>
            </a:pPr>
            <a:r>
              <a:rPr lang="en-US" sz="2400">
                <a:solidFill>
                  <a:schemeClr val="dk1"/>
                </a:solidFill>
                <a:latin typeface="Calibri"/>
                <a:ea typeface="Calibri"/>
                <a:cs typeface="Calibri"/>
                <a:sym typeface="Calibri"/>
              </a:rPr>
              <a:t>Mezclan la materia orgánica en el suelo</a:t>
            </a:r>
            <a:endParaRPr sz="2400">
              <a:solidFill>
                <a:schemeClr val="dk1"/>
              </a:solidFill>
              <a:latin typeface="Calibri"/>
              <a:ea typeface="Calibri"/>
              <a:cs typeface="Calibri"/>
              <a:sym typeface="Calibri"/>
            </a:endParaRPr>
          </a:p>
          <a:p>
            <a:pPr indent="-342900" lvl="1" marL="800100" marR="0" rtl="0" algn="l">
              <a:lnSpc>
                <a:spcPct val="100000"/>
              </a:lnSpc>
              <a:spcBef>
                <a:spcPts val="0"/>
              </a:spcBef>
              <a:spcAft>
                <a:spcPts val="0"/>
              </a:spcAft>
              <a:buClr>
                <a:schemeClr val="dk1"/>
              </a:buClr>
              <a:buSzPts val="2400"/>
              <a:buFont typeface="Courier New"/>
              <a:buChar char="o"/>
            </a:pPr>
            <a:r>
              <a:rPr lang="en-US" sz="2400">
                <a:solidFill>
                  <a:schemeClr val="dk1"/>
                </a:solidFill>
                <a:latin typeface="Calibri"/>
                <a:ea typeface="Calibri"/>
                <a:cs typeface="Calibri"/>
                <a:sym typeface="Calibri"/>
              </a:rPr>
              <a:t>Controlan el almacenamiento a largo plazo de la materia orgánica del suelo</a:t>
            </a:r>
            <a:endParaRPr sz="2400">
              <a:solidFill>
                <a:schemeClr val="dk1"/>
              </a:solidFill>
              <a:latin typeface="Calibri"/>
              <a:ea typeface="Calibri"/>
              <a:cs typeface="Calibri"/>
              <a:sym typeface="Calibri"/>
            </a:endParaRPr>
          </a:p>
        </p:txBody>
      </p:sp>
      <p:pic>
        <p:nvPicPr>
          <p:cNvPr id="428" name="Google Shape;428;p21"/>
          <p:cNvPicPr preferRelativeResize="0"/>
          <p:nvPr/>
        </p:nvPicPr>
        <p:blipFill rotWithShape="1">
          <a:blip r:embed="rId3">
            <a:alphaModFix/>
          </a:blip>
          <a:srcRect b="19075" l="26523" r="25136" t="19766"/>
          <a:stretch/>
        </p:blipFill>
        <p:spPr>
          <a:xfrm>
            <a:off x="6334350" y="1817925"/>
            <a:ext cx="5506699" cy="39188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22"/>
          <p:cNvSpPr txBox="1"/>
          <p:nvPr/>
        </p:nvSpPr>
        <p:spPr>
          <a:xfrm>
            <a:off x="228600" y="137625"/>
            <a:ext cx="11524500" cy="98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E4E79"/>
              </a:buClr>
              <a:buSzPts val="4400"/>
              <a:buFont typeface="Calibri"/>
              <a:buNone/>
            </a:pPr>
            <a:r>
              <a:rPr b="1" lang="en-US" sz="4400">
                <a:solidFill>
                  <a:srgbClr val="1E4E79"/>
                </a:solidFill>
                <a:latin typeface="Calibri"/>
                <a:ea typeface="Calibri"/>
                <a:cs typeface="Calibri"/>
                <a:sym typeface="Calibri"/>
              </a:rPr>
              <a:t>Actividad: ¡Ensucia tus Calzones en el Suelo!</a:t>
            </a:r>
            <a:r>
              <a:rPr b="1" i="0" lang="en-US" sz="4400" u="none" cap="none" strike="noStrike">
                <a:solidFill>
                  <a:srgbClr val="1E4E79"/>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435" name="Google Shape;435;p22" title="Soil Your Undies 2018"/>
          <p:cNvPicPr preferRelativeResize="0"/>
          <p:nvPr/>
        </p:nvPicPr>
        <p:blipFill rotWithShape="1">
          <a:blip r:embed="rId3">
            <a:alphaModFix/>
          </a:blip>
          <a:srcRect b="0" l="0" r="0" t="0"/>
          <a:stretch/>
        </p:blipFill>
        <p:spPr>
          <a:xfrm>
            <a:off x="1117821" y="922828"/>
            <a:ext cx="9956358" cy="5600451"/>
          </a:xfrm>
          <a:prstGeom prst="rect">
            <a:avLst/>
          </a:prstGeom>
          <a:noFill/>
          <a:ln>
            <a:noFill/>
          </a:ln>
        </p:spPr>
      </p:pic>
      <p:sp>
        <p:nvSpPr>
          <p:cNvPr id="436" name="Google Shape;436;p22"/>
          <p:cNvSpPr/>
          <p:nvPr/>
        </p:nvSpPr>
        <p:spPr>
          <a:xfrm>
            <a:off x="9461959" y="6523279"/>
            <a:ext cx="270138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https://youtu.be/akMT1ZZQ8PA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p23"/>
          <p:cNvPicPr preferRelativeResize="0"/>
          <p:nvPr/>
        </p:nvPicPr>
        <p:blipFill rotWithShape="1">
          <a:blip r:embed="rId3">
            <a:alphaModFix/>
          </a:blip>
          <a:srcRect b="0" l="0" r="0" t="0"/>
          <a:stretch/>
        </p:blipFill>
        <p:spPr>
          <a:xfrm>
            <a:off x="6464302" y="445089"/>
            <a:ext cx="4477506" cy="5396911"/>
          </a:xfrm>
          <a:prstGeom prst="rect">
            <a:avLst/>
          </a:prstGeom>
          <a:noFill/>
          <a:ln>
            <a:noFill/>
          </a:ln>
        </p:spPr>
      </p:pic>
      <p:sp>
        <p:nvSpPr>
          <p:cNvPr id="443" name="Google Shape;443;p23"/>
          <p:cNvSpPr/>
          <p:nvPr/>
        </p:nvSpPr>
        <p:spPr>
          <a:xfrm>
            <a:off x="8292385" y="5842000"/>
            <a:ext cx="28725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http://www.gatewaygreening.org/soil-your-undies-lesson-by-rachel-wilson/</a:t>
            </a:r>
            <a:endParaRPr b="0" i="0" sz="1200" u="none" cap="none" strike="noStrike">
              <a:solidFill>
                <a:schemeClr val="dk1"/>
              </a:solidFill>
              <a:latin typeface="Calibri"/>
              <a:ea typeface="Calibri"/>
              <a:cs typeface="Calibri"/>
              <a:sym typeface="Calibri"/>
            </a:endParaRPr>
          </a:p>
        </p:txBody>
      </p:sp>
      <p:pic>
        <p:nvPicPr>
          <p:cNvPr id="444" name="Google Shape;444;p23"/>
          <p:cNvPicPr preferRelativeResize="0"/>
          <p:nvPr/>
        </p:nvPicPr>
        <p:blipFill rotWithShape="1">
          <a:blip r:embed="rId4">
            <a:alphaModFix/>
          </a:blip>
          <a:srcRect b="0" l="0" r="0" t="0"/>
          <a:stretch/>
        </p:blipFill>
        <p:spPr>
          <a:xfrm>
            <a:off x="1250194" y="2997932"/>
            <a:ext cx="3934316" cy="3529279"/>
          </a:xfrm>
          <a:prstGeom prst="rect">
            <a:avLst/>
          </a:prstGeom>
          <a:noFill/>
          <a:ln>
            <a:noFill/>
          </a:ln>
        </p:spPr>
      </p:pic>
      <p:sp>
        <p:nvSpPr>
          <p:cNvPr id="445" name="Google Shape;445;p23"/>
          <p:cNvSpPr txBox="1"/>
          <p:nvPr/>
        </p:nvSpPr>
        <p:spPr>
          <a:xfrm>
            <a:off x="357149" y="750625"/>
            <a:ext cx="5720400" cy="2247300"/>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1" lang="en-US" sz="2000">
                <a:solidFill>
                  <a:schemeClr val="lt1"/>
                </a:solidFill>
                <a:latin typeface="Calibri"/>
                <a:ea typeface="Calibri"/>
                <a:cs typeface="Calibri"/>
                <a:sym typeface="Calibri"/>
              </a:rPr>
              <a:t>Ensucia tus Calzones en el Suelo: Explorar y Discutir</a:t>
            </a:r>
            <a:endParaRPr b="0" i="0" sz="2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400"/>
              <a:buFont typeface="Arial"/>
              <a:buChar char="•"/>
            </a:pPr>
            <a:r>
              <a:rPr lang="en-US" sz="2000">
                <a:solidFill>
                  <a:schemeClr val="lt1"/>
                </a:solidFill>
                <a:latin typeface="Calibri"/>
                <a:ea typeface="Calibri"/>
                <a:cs typeface="Calibri"/>
                <a:sym typeface="Calibri"/>
              </a:rPr>
              <a:t>Sitios afectados vs. naturales</a:t>
            </a:r>
            <a:endParaRPr sz="2000">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400"/>
              <a:buFont typeface="Arial"/>
              <a:buChar char="•"/>
            </a:pPr>
            <a:r>
              <a:rPr lang="en-US" sz="2000">
                <a:solidFill>
                  <a:schemeClr val="lt1"/>
                </a:solidFill>
                <a:latin typeface="Calibri"/>
                <a:ea typeface="Calibri"/>
                <a:cs typeface="Calibri"/>
                <a:sym typeface="Calibri"/>
              </a:rPr>
              <a:t>Algodón vs. sintético</a:t>
            </a:r>
            <a:endParaRPr sz="2000">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400"/>
              <a:buFont typeface="Arial"/>
              <a:buChar char="•"/>
            </a:pPr>
            <a:r>
              <a:rPr lang="en-US" sz="2000">
                <a:solidFill>
                  <a:schemeClr val="lt1"/>
                </a:solidFill>
                <a:latin typeface="Calibri"/>
                <a:ea typeface="Calibri"/>
                <a:cs typeface="Calibri"/>
                <a:sym typeface="Calibri"/>
              </a:rPr>
              <a:t>Invierno vs. verano</a:t>
            </a:r>
            <a:endParaRPr sz="2000">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400"/>
              <a:buFont typeface="Arial"/>
              <a:buChar char="•"/>
            </a:pPr>
            <a:r>
              <a:rPr lang="en-US" sz="2000">
                <a:solidFill>
                  <a:schemeClr val="lt1"/>
                </a:solidFill>
                <a:latin typeface="Calibri"/>
                <a:ea typeface="Calibri"/>
                <a:cs typeface="Calibri"/>
                <a:sym typeface="Calibri"/>
              </a:rPr>
              <a:t>Discute cómo una descomposición más rápida es un signo de una mayor actividad biológica</a:t>
            </a:r>
            <a:endParaRPr sz="2000">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1400"/>
              <a:buFont typeface="Arial"/>
              <a:buChar char="•"/>
            </a:pPr>
            <a:r>
              <a:rPr lang="en-US" sz="2000">
                <a:solidFill>
                  <a:schemeClr val="lt1"/>
                </a:solidFill>
                <a:latin typeface="Calibri"/>
                <a:ea typeface="Calibri"/>
                <a:cs typeface="Calibri"/>
                <a:sym typeface="Calibri"/>
              </a:rPr>
              <a:t>Discute formas de apoyar la vida del suelo</a:t>
            </a:r>
            <a:endParaRPr sz="2000">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24"/>
          <p:cNvSpPr txBox="1"/>
          <p:nvPr/>
        </p:nvSpPr>
        <p:spPr>
          <a:xfrm>
            <a:off x="742684" y="460561"/>
            <a:ext cx="9535275"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E4E79"/>
              </a:buClr>
              <a:buSzPts val="4400"/>
              <a:buFont typeface="Calibri"/>
              <a:buNone/>
            </a:pPr>
            <a:r>
              <a:rPr b="1" lang="en-US" sz="4400">
                <a:solidFill>
                  <a:srgbClr val="1E4E79"/>
                </a:solidFill>
                <a:latin typeface="Calibri"/>
                <a:ea typeface="Calibri"/>
                <a:cs typeface="Calibri"/>
                <a:sym typeface="Calibri"/>
              </a:rPr>
              <a:t>¡Pon tus resultados en el mapa!</a:t>
            </a:r>
            <a:endParaRPr b="1" sz="4400">
              <a:solidFill>
                <a:srgbClr val="1E4E79"/>
              </a:solidFill>
              <a:latin typeface="Calibri"/>
              <a:ea typeface="Calibri"/>
              <a:cs typeface="Calibri"/>
              <a:sym typeface="Calibri"/>
            </a:endParaRPr>
          </a:p>
          <a:p>
            <a:pPr indent="0" lvl="0" marL="0" marR="0" rtl="0" algn="l">
              <a:lnSpc>
                <a:spcPct val="90000"/>
              </a:lnSpc>
              <a:spcBef>
                <a:spcPts val="0"/>
              </a:spcBef>
              <a:spcAft>
                <a:spcPts val="0"/>
              </a:spcAft>
              <a:buClr>
                <a:srgbClr val="1E4E79"/>
              </a:buClr>
              <a:buSzPts val="4400"/>
              <a:buFont typeface="Calibri"/>
              <a:buNone/>
            </a:pPr>
            <a:r>
              <a:t/>
            </a:r>
            <a:endParaRPr b="1" sz="4400">
              <a:solidFill>
                <a:srgbClr val="1E4E79"/>
              </a:solidFill>
              <a:latin typeface="Calibri"/>
              <a:ea typeface="Calibri"/>
              <a:cs typeface="Calibri"/>
              <a:sym typeface="Calibri"/>
            </a:endParaRPr>
          </a:p>
          <a:p>
            <a:pPr indent="0" lvl="0" marL="0" marR="0" rtl="0" algn="l">
              <a:lnSpc>
                <a:spcPct val="90000"/>
              </a:lnSpc>
              <a:spcBef>
                <a:spcPts val="0"/>
              </a:spcBef>
              <a:spcAft>
                <a:spcPts val="0"/>
              </a:spcAft>
              <a:buClr>
                <a:srgbClr val="1E4E79"/>
              </a:buClr>
              <a:buSzPts val="4400"/>
              <a:buFont typeface="Calibri"/>
              <a:buNone/>
            </a:pPr>
            <a:r>
              <a:t/>
            </a:r>
            <a:endParaRPr b="1" sz="4400">
              <a:solidFill>
                <a:srgbClr val="1E4E79"/>
              </a:solidFill>
              <a:latin typeface="Calibri"/>
              <a:ea typeface="Calibri"/>
              <a:cs typeface="Calibri"/>
              <a:sym typeface="Calibri"/>
            </a:endParaRPr>
          </a:p>
          <a:p>
            <a:pPr indent="0" lvl="0" marL="0" marR="0" rtl="0" algn="l">
              <a:lnSpc>
                <a:spcPct val="90000"/>
              </a:lnSpc>
              <a:spcBef>
                <a:spcPts val="0"/>
              </a:spcBef>
              <a:spcAft>
                <a:spcPts val="0"/>
              </a:spcAft>
              <a:buClr>
                <a:srgbClr val="1E4E79"/>
              </a:buClr>
              <a:buSzPts val="4400"/>
              <a:buFont typeface="Calibri"/>
              <a:buNone/>
            </a:pPr>
            <a:r>
              <a:t/>
            </a:r>
            <a:endParaRPr b="1" sz="4400">
              <a:solidFill>
                <a:srgbClr val="1E4E79"/>
              </a:solidFill>
              <a:latin typeface="Calibri"/>
              <a:ea typeface="Calibri"/>
              <a:cs typeface="Calibri"/>
              <a:sym typeface="Calibri"/>
            </a:endParaRPr>
          </a:p>
        </p:txBody>
      </p:sp>
      <p:sp>
        <p:nvSpPr>
          <p:cNvPr id="452" name="Google Shape;452;p24"/>
          <p:cNvSpPr txBox="1"/>
          <p:nvPr/>
        </p:nvSpPr>
        <p:spPr>
          <a:xfrm>
            <a:off x="476250" y="1514825"/>
            <a:ext cx="4099200" cy="2485800"/>
          </a:xfrm>
          <a:prstGeom prst="rect">
            <a:avLst/>
          </a:prstGeom>
          <a:noFill/>
          <a:ln>
            <a:noFill/>
          </a:ln>
        </p:spPr>
        <p:txBody>
          <a:bodyPr anchorCtr="0" anchor="t" bIns="45700" lIns="91425" spcFirstLastPara="1" rIns="91425" wrap="square" tIns="45700">
            <a:normAutofit/>
          </a:bodyPr>
          <a:lstStyle/>
          <a:p>
            <a:pPr indent="0" lvl="0" marL="0" marR="0" rtl="0" algn="ctr">
              <a:lnSpc>
                <a:spcPct val="115000"/>
              </a:lnSpc>
              <a:spcBef>
                <a:spcPts val="360"/>
              </a:spcBef>
              <a:spcAft>
                <a:spcPts val="0"/>
              </a:spcAft>
              <a:buClr>
                <a:schemeClr val="dk1"/>
              </a:buClr>
              <a:buSzPts val="1800"/>
              <a:buFont typeface="Arial"/>
              <a:buNone/>
            </a:pPr>
            <a:r>
              <a:rPr lang="en-US" sz="3200">
                <a:solidFill>
                  <a:schemeClr val="dk1"/>
                </a:solidFill>
                <a:latin typeface="Calibri"/>
                <a:ea typeface="Calibri"/>
                <a:cs typeface="Calibri"/>
                <a:sym typeface="Calibri"/>
              </a:rPr>
              <a:t>Seguimiento del Desafío "Ensucia tus Calzones en el Suelo"</a:t>
            </a:r>
            <a:endParaRPr b="0" i="0" sz="1800" u="none" cap="none" strike="noStrike">
              <a:solidFill>
                <a:srgbClr val="000000"/>
              </a:solidFill>
              <a:latin typeface="Arial"/>
              <a:ea typeface="Arial"/>
              <a:cs typeface="Arial"/>
              <a:sym typeface="Arial"/>
            </a:endParaRPr>
          </a:p>
          <a:p>
            <a:pPr indent="0" lvl="0" marL="0" marR="0" rtl="0" algn="ctr">
              <a:lnSpc>
                <a:spcPct val="115000"/>
              </a:lnSpc>
              <a:spcBef>
                <a:spcPts val="360"/>
              </a:spcBef>
              <a:spcAft>
                <a:spcPts val="0"/>
              </a:spcAft>
              <a:buClr>
                <a:schemeClr val="dk1"/>
              </a:buClr>
              <a:buSzPts val="18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ctr">
              <a:lnSpc>
                <a:spcPct val="115000"/>
              </a:lnSpc>
              <a:spcBef>
                <a:spcPts val="360"/>
              </a:spcBef>
              <a:spcAft>
                <a:spcPts val="0"/>
              </a:spcAft>
              <a:buClr>
                <a:schemeClr val="dk1"/>
              </a:buClr>
              <a:buSzPts val="1800"/>
              <a:buFont typeface="Arial"/>
              <a:buNone/>
            </a:pPr>
            <a:r>
              <a:t/>
            </a:r>
            <a:endParaRPr b="0" i="0" sz="1400" u="none" cap="none" strike="noStrike">
              <a:solidFill>
                <a:schemeClr val="dk1"/>
              </a:solidFill>
              <a:latin typeface="Calibri"/>
              <a:ea typeface="Calibri"/>
              <a:cs typeface="Calibri"/>
              <a:sym typeface="Calibri"/>
            </a:endParaRPr>
          </a:p>
        </p:txBody>
      </p:sp>
      <p:pic>
        <p:nvPicPr>
          <p:cNvPr id="453" name="Google Shape;453;p24"/>
          <p:cNvPicPr preferRelativeResize="0"/>
          <p:nvPr/>
        </p:nvPicPr>
        <p:blipFill rotWithShape="1">
          <a:blip r:embed="rId3">
            <a:alphaModFix/>
          </a:blip>
          <a:srcRect b="0" l="0" r="0" t="0"/>
          <a:stretch/>
        </p:blipFill>
        <p:spPr>
          <a:xfrm>
            <a:off x="117908" y="3310398"/>
            <a:ext cx="4572629" cy="1116586"/>
          </a:xfrm>
          <a:prstGeom prst="rect">
            <a:avLst/>
          </a:prstGeom>
          <a:noFill/>
          <a:ln>
            <a:noFill/>
          </a:ln>
        </p:spPr>
      </p:pic>
      <p:pic>
        <p:nvPicPr>
          <p:cNvPr id="454" name="Google Shape;454;p24"/>
          <p:cNvPicPr preferRelativeResize="0"/>
          <p:nvPr/>
        </p:nvPicPr>
        <p:blipFill rotWithShape="1">
          <a:blip r:embed="rId4">
            <a:alphaModFix/>
          </a:blip>
          <a:srcRect b="0" l="0" r="0" t="0"/>
          <a:stretch/>
        </p:blipFill>
        <p:spPr>
          <a:xfrm>
            <a:off x="4784736" y="1150137"/>
            <a:ext cx="7224040" cy="543710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p25"/>
          <p:cNvPicPr preferRelativeResize="0"/>
          <p:nvPr/>
        </p:nvPicPr>
        <p:blipFill rotWithShape="1">
          <a:blip r:embed="rId3">
            <a:alphaModFix/>
          </a:blip>
          <a:srcRect b="0" l="0" r="0" t="0"/>
          <a:stretch/>
        </p:blipFill>
        <p:spPr>
          <a:xfrm>
            <a:off x="203776" y="117897"/>
            <a:ext cx="5788894" cy="6720121"/>
          </a:xfrm>
          <a:prstGeom prst="rect">
            <a:avLst/>
          </a:prstGeom>
          <a:noFill/>
          <a:ln>
            <a:noFill/>
          </a:ln>
        </p:spPr>
      </p:pic>
      <p:pic>
        <p:nvPicPr>
          <p:cNvPr id="461" name="Google Shape;461;p25"/>
          <p:cNvPicPr preferRelativeResize="0"/>
          <p:nvPr/>
        </p:nvPicPr>
        <p:blipFill rotWithShape="1">
          <a:blip r:embed="rId4">
            <a:alphaModFix/>
          </a:blip>
          <a:srcRect b="0" l="0" r="0" t="0"/>
          <a:stretch/>
        </p:blipFill>
        <p:spPr>
          <a:xfrm>
            <a:off x="6807055" y="117897"/>
            <a:ext cx="4710031" cy="3311103"/>
          </a:xfrm>
          <a:prstGeom prst="rect">
            <a:avLst/>
          </a:prstGeom>
          <a:noFill/>
          <a:ln>
            <a:noFill/>
          </a:ln>
        </p:spPr>
      </p:pic>
      <p:pic>
        <p:nvPicPr>
          <p:cNvPr id="462" name="Google Shape;462;p25"/>
          <p:cNvPicPr preferRelativeResize="0"/>
          <p:nvPr/>
        </p:nvPicPr>
        <p:blipFill rotWithShape="1">
          <a:blip r:embed="rId5">
            <a:alphaModFix/>
          </a:blip>
          <a:srcRect b="0" l="0" r="0" t="0"/>
          <a:stretch/>
        </p:blipFill>
        <p:spPr>
          <a:xfrm>
            <a:off x="6766994" y="3630597"/>
            <a:ext cx="4750092" cy="310950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3"/>
          <p:cNvSpPr txBox="1"/>
          <p:nvPr>
            <p:ph type="title"/>
          </p:nvPr>
        </p:nvSpPr>
        <p:spPr>
          <a:xfrm>
            <a:off x="1818524" y="365125"/>
            <a:ext cx="9535275" cy="27336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4400"/>
              <a:buFont typeface="Calibri"/>
              <a:buNone/>
            </a:pPr>
            <a:r>
              <a:rPr b="1" lang="en-US">
                <a:solidFill>
                  <a:srgbClr val="1E4E79"/>
                </a:solidFill>
              </a:rPr>
              <a:t>Idea principal 1</a:t>
            </a:r>
            <a:endParaRPr/>
          </a:p>
        </p:txBody>
      </p:sp>
      <p:sp>
        <p:nvSpPr>
          <p:cNvPr id="119" name="Google Shape;119;p3"/>
          <p:cNvSpPr txBox="1"/>
          <p:nvPr>
            <p:ph idx="1" type="body"/>
          </p:nvPr>
        </p:nvSpPr>
        <p:spPr>
          <a:xfrm>
            <a:off x="1635369" y="2527299"/>
            <a:ext cx="9718431" cy="364966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None/>
            </a:pPr>
            <a:r>
              <a:rPr lang="en-US" sz="4000"/>
              <a:t>El suelo es un hábitat complejo y tridimensional cuyas propiedades cambian con el espacio y el tiempo.</a:t>
            </a:r>
            <a:endParaRPr/>
          </a:p>
        </p:txBody>
      </p:sp>
      <p:sp>
        <p:nvSpPr>
          <p:cNvPr id="120" name="Google Shape;120;p3"/>
          <p:cNvSpPr txBox="1"/>
          <p:nvPr>
            <p:ph idx="10" type="dt"/>
          </p:nvPr>
        </p:nvSpPr>
        <p:spPr>
          <a:xfrm>
            <a:off x="1818524" y="6420172"/>
            <a:ext cx="6086582" cy="30585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Soil Science Society of America   www.soils.org | www.soils4teachers.org</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26"/>
          <p:cNvPicPr preferRelativeResize="0"/>
          <p:nvPr/>
        </p:nvPicPr>
        <p:blipFill rotWithShape="1">
          <a:blip r:embed="rId3">
            <a:alphaModFix/>
          </a:blip>
          <a:srcRect b="0" l="0" r="0" t="0"/>
          <a:stretch/>
        </p:blipFill>
        <p:spPr>
          <a:xfrm>
            <a:off x="2699522" y="272217"/>
            <a:ext cx="7047913" cy="631356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60"/>
          <p:cNvSpPr txBox="1"/>
          <p:nvPr>
            <p:ph type="title"/>
          </p:nvPr>
        </p:nvSpPr>
        <p:spPr>
          <a:xfrm>
            <a:off x="1818524" y="365125"/>
            <a:ext cx="953527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4400"/>
              <a:buFont typeface="Calibri"/>
              <a:buNone/>
            </a:pPr>
            <a:r>
              <a:rPr b="1" lang="en-US">
                <a:solidFill>
                  <a:srgbClr val="1E4E79"/>
                </a:solidFill>
              </a:rPr>
              <a:t>Recursos sobre Biología del Suelo</a:t>
            </a:r>
            <a:endParaRPr/>
          </a:p>
        </p:txBody>
      </p:sp>
      <p:sp>
        <p:nvSpPr>
          <p:cNvPr id="474" name="Google Shape;474;p60"/>
          <p:cNvSpPr txBox="1"/>
          <p:nvPr>
            <p:ph idx="1" type="body"/>
          </p:nvPr>
        </p:nvSpPr>
        <p:spPr>
          <a:xfrm>
            <a:off x="1818526" y="1690688"/>
            <a:ext cx="9154274" cy="4486275"/>
          </a:xfrm>
          <a:prstGeom prst="rect">
            <a:avLst/>
          </a:prstGeom>
          <a:noFill/>
          <a:ln>
            <a:noFill/>
          </a:ln>
        </p:spPr>
        <p:txBody>
          <a:bodyPr anchorCtr="0" anchor="t" bIns="45700" lIns="91425" spcFirstLastPara="1" rIns="91425" wrap="square" tIns="45700">
            <a:normAutofit fontScale="85000" lnSpcReduction="20000"/>
          </a:bodyPr>
          <a:lstStyle/>
          <a:p>
            <a:pPr indent="0" lvl="0" marL="114300" rtl="0" algn="l">
              <a:lnSpc>
                <a:spcPct val="115000"/>
              </a:lnSpc>
              <a:spcBef>
                <a:spcPts val="0"/>
              </a:spcBef>
              <a:spcAft>
                <a:spcPts val="0"/>
              </a:spcAft>
              <a:buSzPct val="74844"/>
              <a:buNone/>
            </a:pPr>
            <a:r>
              <a:t/>
            </a:r>
            <a:endParaRPr b="1" sz="2600"/>
          </a:p>
          <a:p>
            <a:pPr indent="-333632" lvl="0" marL="457200" rtl="0" algn="l">
              <a:lnSpc>
                <a:spcPct val="115000"/>
              </a:lnSpc>
              <a:spcBef>
                <a:spcPts val="0"/>
              </a:spcBef>
              <a:spcAft>
                <a:spcPts val="0"/>
              </a:spcAft>
              <a:buSzPct val="74844"/>
              <a:buChar char="•"/>
            </a:pPr>
            <a:r>
              <a:rPr lang="en-US" sz="2600"/>
              <a:t>Conoce el Suelo, Conoce la Vida, Capítulo 3:</a:t>
            </a:r>
            <a:endParaRPr/>
          </a:p>
          <a:p>
            <a:pPr indent="0" lvl="0" marL="114300" rtl="0" algn="l">
              <a:lnSpc>
                <a:spcPct val="115000"/>
              </a:lnSpc>
              <a:spcBef>
                <a:spcPts val="0"/>
              </a:spcBef>
              <a:spcAft>
                <a:spcPts val="0"/>
              </a:spcAft>
              <a:buSzPct val="74844"/>
              <a:buNone/>
            </a:pPr>
            <a:r>
              <a:rPr lang="en-US" sz="2600"/>
              <a:t>	</a:t>
            </a:r>
            <a:r>
              <a:rPr i="1" lang="en-US" sz="2600"/>
              <a:t>Biología del Suelo: El Componente Vivo del Suelo</a:t>
            </a:r>
            <a:endParaRPr/>
          </a:p>
          <a:p>
            <a:pPr indent="0" lvl="0" marL="114300" rtl="0" algn="l">
              <a:lnSpc>
                <a:spcPct val="115000"/>
              </a:lnSpc>
              <a:spcBef>
                <a:spcPts val="0"/>
              </a:spcBef>
              <a:spcAft>
                <a:spcPts val="0"/>
              </a:spcAft>
              <a:buSzPct val="74844"/>
              <a:buNone/>
            </a:pPr>
            <a:r>
              <a:t/>
            </a:r>
            <a:endParaRPr sz="2600"/>
          </a:p>
          <a:p>
            <a:pPr indent="-333632" lvl="0" marL="457200" rtl="0" algn="l">
              <a:lnSpc>
                <a:spcPct val="115000"/>
              </a:lnSpc>
              <a:spcBef>
                <a:spcPts val="0"/>
              </a:spcBef>
              <a:spcAft>
                <a:spcPts val="0"/>
              </a:spcAft>
              <a:buSzPct val="74844"/>
              <a:buChar char="•"/>
            </a:pPr>
            <a:r>
              <a:rPr lang="en-US" sz="2600"/>
              <a:t>Guía del Educador de Conoce el Suelo, Conoce la Vida, en línea: </a:t>
            </a:r>
            <a:r>
              <a:rPr lang="en-US" sz="2600" u="sng">
                <a:solidFill>
                  <a:schemeClr val="hlink"/>
                </a:solidFill>
                <a:hlinkClick r:id="rId3"/>
              </a:rPr>
              <a:t>https://serc.carleton.edu/kskl_educator/soil_biology/index.html</a:t>
            </a:r>
            <a:endParaRPr sz="2600"/>
          </a:p>
          <a:p>
            <a:pPr indent="-228600" lvl="0" marL="457200" rtl="0" algn="l">
              <a:lnSpc>
                <a:spcPct val="115000"/>
              </a:lnSpc>
              <a:spcBef>
                <a:spcPts val="0"/>
              </a:spcBef>
              <a:spcAft>
                <a:spcPts val="0"/>
              </a:spcAft>
              <a:buSzPct val="74844"/>
              <a:buNone/>
            </a:pPr>
            <a:r>
              <a:t/>
            </a:r>
            <a:endParaRPr sz="2600"/>
          </a:p>
          <a:p>
            <a:pPr indent="-333632" lvl="0" marL="457200" rtl="0" algn="l">
              <a:lnSpc>
                <a:spcPct val="115000"/>
              </a:lnSpc>
              <a:spcBef>
                <a:spcPts val="0"/>
              </a:spcBef>
              <a:spcAft>
                <a:spcPts val="0"/>
              </a:spcAft>
              <a:buSzPct val="74844"/>
              <a:buChar char="•"/>
            </a:pPr>
            <a:r>
              <a:rPr lang="en-US" sz="2600"/>
              <a:t>Soils4Teachers.org</a:t>
            </a:r>
            <a:endParaRPr/>
          </a:p>
          <a:p>
            <a:pPr indent="-335058" lvl="1" marL="914400" rtl="0" algn="l">
              <a:lnSpc>
                <a:spcPct val="115000"/>
              </a:lnSpc>
              <a:spcBef>
                <a:spcPts val="0"/>
              </a:spcBef>
              <a:spcAft>
                <a:spcPts val="0"/>
              </a:spcAft>
              <a:buSzPct val="74844"/>
              <a:buChar char="•"/>
            </a:pPr>
            <a:r>
              <a:rPr lang="en-US" sz="2200"/>
              <a:t>Investiga la descomposición con Tea4Science</a:t>
            </a:r>
            <a:endParaRPr sz="2200"/>
          </a:p>
          <a:p>
            <a:pPr indent="-335058" lvl="1" marL="914400" rtl="0" algn="l">
              <a:lnSpc>
                <a:spcPct val="115000"/>
              </a:lnSpc>
              <a:spcBef>
                <a:spcPts val="0"/>
              </a:spcBef>
              <a:spcAft>
                <a:spcPts val="0"/>
              </a:spcAft>
              <a:buSzPct val="74844"/>
              <a:buChar char="•"/>
            </a:pPr>
            <a:r>
              <a:rPr lang="en-US" sz="2200"/>
              <a:t>Explora los suelos bajo un microscopio</a:t>
            </a:r>
            <a:endParaRPr sz="2200"/>
          </a:p>
          <a:p>
            <a:pPr indent="-335058" lvl="1" marL="914400" rtl="0" algn="l">
              <a:lnSpc>
                <a:spcPct val="115000"/>
              </a:lnSpc>
              <a:spcBef>
                <a:spcPts val="0"/>
              </a:spcBef>
              <a:spcAft>
                <a:spcPts val="0"/>
              </a:spcAft>
              <a:buSzPct val="74844"/>
              <a:buChar char="•"/>
            </a:pPr>
            <a:r>
              <a:rPr lang="en-US" sz="2200"/>
              <a:t>Investiga cómo la hojarasca aísla el suelo</a:t>
            </a:r>
            <a:endParaRPr sz="2200"/>
          </a:p>
          <a:p>
            <a:pPr indent="0" lvl="0" marL="114300" rtl="0" algn="l">
              <a:lnSpc>
                <a:spcPct val="115000"/>
              </a:lnSpc>
              <a:spcBef>
                <a:spcPts val="0"/>
              </a:spcBef>
              <a:spcAft>
                <a:spcPts val="0"/>
              </a:spcAft>
              <a:buSzPct val="74844"/>
              <a:buNone/>
            </a:pPr>
            <a:r>
              <a:t/>
            </a:r>
            <a:endParaRPr sz="2600"/>
          </a:p>
          <a:p>
            <a:pPr indent="-64135" lvl="0" marL="228600" rtl="0" algn="l">
              <a:lnSpc>
                <a:spcPct val="90000"/>
              </a:lnSpc>
              <a:spcBef>
                <a:spcPts val="1000"/>
              </a:spcBef>
              <a:spcAft>
                <a:spcPts val="0"/>
              </a:spcAft>
              <a:buClr>
                <a:schemeClr val="dk1"/>
              </a:buClr>
              <a:buSzPct val="100000"/>
              <a:buNone/>
            </a:pPr>
            <a:r>
              <a:t/>
            </a:r>
            <a:endParaRPr/>
          </a:p>
        </p:txBody>
      </p:sp>
      <p:sp>
        <p:nvSpPr>
          <p:cNvPr id="475" name="Google Shape;475;p60"/>
          <p:cNvSpPr txBox="1"/>
          <p:nvPr>
            <p:ph idx="10" type="dt"/>
          </p:nvPr>
        </p:nvSpPr>
        <p:spPr>
          <a:xfrm>
            <a:off x="1818524" y="6420172"/>
            <a:ext cx="6086582" cy="30585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Soil Science Society of America   www.soils.org | www.soils4teachers.org</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27"/>
          <p:cNvSpPr txBox="1"/>
          <p:nvPr/>
        </p:nvSpPr>
        <p:spPr>
          <a:xfrm>
            <a:off x="1328362" y="481826"/>
            <a:ext cx="9535275" cy="132556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1E4E79"/>
              </a:buClr>
              <a:buSzPts val="4400"/>
              <a:buFont typeface="Calibri"/>
              <a:buNone/>
            </a:pPr>
            <a:r>
              <a:rPr b="1" lang="en-US" sz="4400">
                <a:solidFill>
                  <a:srgbClr val="1E4E79"/>
                </a:solidFill>
                <a:latin typeface="Calibri"/>
                <a:ea typeface="Calibri"/>
                <a:cs typeface="Calibri"/>
                <a:sym typeface="Calibri"/>
              </a:rPr>
              <a:t>Otros recursos sobre Biología del Suelo</a:t>
            </a:r>
            <a:endParaRPr b="1" sz="4400">
              <a:solidFill>
                <a:srgbClr val="1E4E79"/>
              </a:solidFill>
              <a:latin typeface="Calibri"/>
              <a:ea typeface="Calibri"/>
              <a:cs typeface="Calibri"/>
              <a:sym typeface="Calibri"/>
            </a:endParaRPr>
          </a:p>
        </p:txBody>
      </p:sp>
      <p:sp>
        <p:nvSpPr>
          <p:cNvPr id="482" name="Google Shape;482;p27"/>
          <p:cNvSpPr/>
          <p:nvPr/>
        </p:nvSpPr>
        <p:spPr>
          <a:xfrm>
            <a:off x="5920550" y="3992732"/>
            <a:ext cx="3107100" cy="15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lang="en-US"/>
              <a:t>Atlas Mundial de la Biodiversidad del Suelo</a:t>
            </a:r>
            <a:r>
              <a:rPr b="1" i="0" lang="en-US" sz="1400" u="none" cap="none" strike="noStrike">
                <a:solidFill>
                  <a:srgbClr val="000000"/>
                </a:solidFill>
                <a:latin typeface="Arial"/>
                <a:ea typeface="Arial"/>
                <a:cs typeface="Arial"/>
                <a:sym typeface="Arial"/>
              </a:rPr>
              <a:t> </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i="1" lang="en-US"/>
              <a:t>Descarga pdf libre de costo</a:t>
            </a:r>
            <a:endParaRPr b="0" i="1"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Arial"/>
                <a:ea typeface="Arial"/>
                <a:cs typeface="Arial"/>
                <a:sym typeface="Arial"/>
              </a:rPr>
              <a:t>https://www.globalsoilbiodiversity.org/atlas-introduction</a:t>
            </a:r>
            <a:endParaRPr b="0" i="0" sz="1600" u="none" cap="none" strike="noStrike">
              <a:solidFill>
                <a:schemeClr val="dk1"/>
              </a:solidFill>
              <a:latin typeface="Calibri"/>
              <a:ea typeface="Calibri"/>
              <a:cs typeface="Calibri"/>
              <a:sym typeface="Calibri"/>
            </a:endParaRPr>
          </a:p>
        </p:txBody>
      </p:sp>
      <p:pic>
        <p:nvPicPr>
          <p:cNvPr id="483" name="Google Shape;483;p27"/>
          <p:cNvPicPr preferRelativeResize="0"/>
          <p:nvPr/>
        </p:nvPicPr>
        <p:blipFill rotWithShape="1">
          <a:blip r:embed="rId3">
            <a:alphaModFix/>
          </a:blip>
          <a:srcRect b="0" l="0" r="0" t="0"/>
          <a:stretch/>
        </p:blipFill>
        <p:spPr>
          <a:xfrm>
            <a:off x="2788921" y="1512067"/>
            <a:ext cx="2646178" cy="2380966"/>
          </a:xfrm>
          <a:prstGeom prst="rect">
            <a:avLst/>
          </a:prstGeom>
          <a:noFill/>
          <a:ln>
            <a:noFill/>
          </a:ln>
        </p:spPr>
      </p:pic>
      <p:sp>
        <p:nvSpPr>
          <p:cNvPr id="484" name="Google Shape;484;p27"/>
          <p:cNvSpPr txBox="1"/>
          <p:nvPr/>
        </p:nvSpPr>
        <p:spPr>
          <a:xfrm>
            <a:off x="2788921" y="3992716"/>
            <a:ext cx="26100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lang="en-US"/>
              <a:t>El podcast "Life in the Soil"</a:t>
            </a:r>
            <a:endParaRPr b="1"/>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6-episode series</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Arial"/>
                <a:ea typeface="Arial"/>
                <a:cs typeface="Arial"/>
                <a:sym typeface="Arial"/>
              </a:rPr>
              <a:t>https://rilliglab.org/podcast/</a:t>
            </a:r>
            <a:endParaRPr b="0" i="0" sz="1600" u="none" cap="none" strike="noStrike">
              <a:solidFill>
                <a:schemeClr val="dk1"/>
              </a:solidFill>
              <a:latin typeface="Calibri"/>
              <a:ea typeface="Calibri"/>
              <a:cs typeface="Calibri"/>
              <a:sym typeface="Calibri"/>
            </a:endParaRPr>
          </a:p>
        </p:txBody>
      </p:sp>
      <p:pic>
        <p:nvPicPr>
          <p:cNvPr id="485" name="Google Shape;485;p27"/>
          <p:cNvPicPr preferRelativeResize="0"/>
          <p:nvPr/>
        </p:nvPicPr>
        <p:blipFill rotWithShape="1">
          <a:blip r:embed="rId4">
            <a:alphaModFix/>
          </a:blip>
          <a:srcRect b="0" l="0" r="0" t="0"/>
          <a:stretch/>
        </p:blipFill>
        <p:spPr>
          <a:xfrm>
            <a:off x="9387853" y="1512067"/>
            <a:ext cx="2644731" cy="2380966"/>
          </a:xfrm>
          <a:prstGeom prst="rect">
            <a:avLst/>
          </a:prstGeom>
          <a:noFill/>
          <a:ln>
            <a:noFill/>
          </a:ln>
        </p:spPr>
      </p:pic>
      <p:sp>
        <p:nvSpPr>
          <p:cNvPr id="486" name="Google Shape;486;p27"/>
          <p:cNvSpPr txBox="1"/>
          <p:nvPr/>
        </p:nvSpPr>
        <p:spPr>
          <a:xfrm>
            <a:off x="9394016" y="3992716"/>
            <a:ext cx="26385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lang="en-US"/>
              <a:t>"Journey to the Microcosmos"</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lang="en-US"/>
              <a:t>Canal de Youtube</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Arial"/>
                <a:ea typeface="Arial"/>
                <a:cs typeface="Arial"/>
                <a:sym typeface="Arial"/>
              </a:rPr>
              <a:t>https://www.youtube.com/c/microcosmos</a:t>
            </a:r>
            <a:endParaRPr b="0" i="0" sz="1600" u="none" cap="none" strike="noStrike">
              <a:solidFill>
                <a:schemeClr val="dk1"/>
              </a:solidFill>
              <a:latin typeface="Calibri"/>
              <a:ea typeface="Calibri"/>
              <a:cs typeface="Calibri"/>
              <a:sym typeface="Calibri"/>
            </a:endParaRPr>
          </a:p>
        </p:txBody>
      </p:sp>
      <p:pic>
        <p:nvPicPr>
          <p:cNvPr id="487" name="Google Shape;487;p27"/>
          <p:cNvPicPr preferRelativeResize="0"/>
          <p:nvPr/>
        </p:nvPicPr>
        <p:blipFill rotWithShape="1">
          <a:blip r:embed="rId5">
            <a:alphaModFix/>
          </a:blip>
          <a:srcRect b="0" l="0" r="0" t="0"/>
          <a:stretch/>
        </p:blipFill>
        <p:spPr>
          <a:xfrm>
            <a:off x="5857859" y="1512067"/>
            <a:ext cx="3107233" cy="2380966"/>
          </a:xfrm>
          <a:prstGeom prst="rect">
            <a:avLst/>
          </a:prstGeom>
          <a:noFill/>
          <a:ln>
            <a:noFill/>
          </a:ln>
        </p:spPr>
      </p:pic>
      <p:pic>
        <p:nvPicPr>
          <p:cNvPr id="488" name="Google Shape;488;p27"/>
          <p:cNvPicPr preferRelativeResize="0"/>
          <p:nvPr/>
        </p:nvPicPr>
        <p:blipFill rotWithShape="1">
          <a:blip r:embed="rId6">
            <a:alphaModFix/>
          </a:blip>
          <a:srcRect b="0" l="0" r="0" t="0"/>
          <a:stretch/>
        </p:blipFill>
        <p:spPr>
          <a:xfrm>
            <a:off x="494834" y="1512067"/>
            <a:ext cx="1913960" cy="2380966"/>
          </a:xfrm>
          <a:prstGeom prst="rect">
            <a:avLst/>
          </a:prstGeom>
          <a:noFill/>
          <a:ln>
            <a:noFill/>
          </a:ln>
        </p:spPr>
      </p:pic>
      <p:sp>
        <p:nvSpPr>
          <p:cNvPr id="489" name="Google Shape;489;p27"/>
          <p:cNvSpPr txBox="1"/>
          <p:nvPr/>
        </p:nvSpPr>
        <p:spPr>
          <a:xfrm>
            <a:off x="146746" y="3992716"/>
            <a:ext cx="26100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lang="en-US"/>
              <a:t>El "NRCS Soil Biology Primer" </a:t>
            </a:r>
            <a:r>
              <a:rPr lang="en-US"/>
              <a:t>es una excelente fuente de información sobre biología del suelo. </a:t>
            </a:r>
            <a:endParaRPr/>
          </a:p>
          <a:p>
            <a:pPr indent="0" lvl="0" marL="0" marR="0" rtl="0" algn="ctr">
              <a:lnSpc>
                <a:spcPct val="100000"/>
              </a:lnSpc>
              <a:spcBef>
                <a:spcPts val="0"/>
              </a:spcBef>
              <a:spcAft>
                <a:spcPts val="0"/>
              </a:spcAft>
              <a:buClr>
                <a:srgbClr val="000000"/>
              </a:buClr>
              <a:buSzPts val="1400"/>
              <a:buFont typeface="Arial"/>
              <a:buNone/>
            </a:pPr>
            <a:r>
              <a:rPr i="1" lang="en-US"/>
              <a:t>Incluye una galería de fotos de organismos del suelo.</a:t>
            </a:r>
            <a:endParaRPr b="0" i="1"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0" i="0" lang="en-US" sz="1200" u="none" cap="none" strike="noStrike">
                <a:solidFill>
                  <a:schemeClr val="dk1"/>
                </a:solidFill>
                <a:latin typeface="Arial"/>
                <a:ea typeface="Arial"/>
                <a:cs typeface="Arial"/>
                <a:sym typeface="Arial"/>
              </a:rPr>
              <a:t>https://www.nrcs.usda.gov/wps/portal/nrcs/detailfull/national/soils/health/?cid=nrcs142p2_053860</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4"/>
          <p:cNvSpPr txBox="1"/>
          <p:nvPr>
            <p:ph type="title"/>
          </p:nvPr>
        </p:nvSpPr>
        <p:spPr>
          <a:xfrm>
            <a:off x="1818524" y="365125"/>
            <a:ext cx="953527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4400"/>
              <a:buFont typeface="Calibri"/>
              <a:buNone/>
            </a:pPr>
            <a:r>
              <a:rPr b="1" lang="en-US">
                <a:solidFill>
                  <a:srgbClr val="1E4E79"/>
                </a:solidFill>
              </a:rPr>
              <a:t>El suelo a diferentes escalas </a:t>
            </a:r>
            <a:endParaRPr/>
          </a:p>
        </p:txBody>
      </p:sp>
      <p:sp>
        <p:nvSpPr>
          <p:cNvPr id="126" name="Google Shape;126;p4"/>
          <p:cNvSpPr txBox="1"/>
          <p:nvPr>
            <p:ph idx="10" type="dt"/>
          </p:nvPr>
        </p:nvSpPr>
        <p:spPr>
          <a:xfrm>
            <a:off x="1818524" y="6420172"/>
            <a:ext cx="6086582" cy="30585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Soil Science Society of America   www.soils.org | www.soils4teachers.org</a:t>
            </a:r>
            <a:endParaRPr/>
          </a:p>
        </p:txBody>
      </p:sp>
      <p:pic>
        <p:nvPicPr>
          <p:cNvPr id="127" name="Google Shape;127;p4"/>
          <p:cNvPicPr preferRelativeResize="0"/>
          <p:nvPr/>
        </p:nvPicPr>
        <p:blipFill rotWithShape="1">
          <a:blip r:embed="rId3">
            <a:alphaModFix/>
          </a:blip>
          <a:srcRect b="0" l="0" r="0" t="0"/>
          <a:stretch/>
        </p:blipFill>
        <p:spPr>
          <a:xfrm>
            <a:off x="2790478" y="1451202"/>
            <a:ext cx="7877522" cy="4111398"/>
          </a:xfrm>
          <a:prstGeom prst="rect">
            <a:avLst/>
          </a:prstGeom>
          <a:noFill/>
          <a:ln>
            <a:noFill/>
          </a:ln>
        </p:spPr>
      </p:pic>
      <p:sp>
        <p:nvSpPr>
          <p:cNvPr id="128" name="Google Shape;128;p4"/>
          <p:cNvSpPr/>
          <p:nvPr/>
        </p:nvSpPr>
        <p:spPr>
          <a:xfrm>
            <a:off x="1818524" y="5837497"/>
            <a:ext cx="9449551" cy="584775"/>
          </a:xfrm>
          <a:prstGeom prst="rect">
            <a:avLst/>
          </a:prstGeom>
          <a:noFill/>
          <a:ln>
            <a:noFill/>
          </a:ln>
        </p:spPr>
        <p:txBody>
          <a:bodyPr anchorCtr="0" anchor="t" bIns="45700" lIns="91425" spcFirstLastPara="1" rIns="91425" wrap="square" tIns="45700">
            <a:spAutoFit/>
          </a:bodyPr>
          <a:lstStyle/>
          <a:p>
            <a:pPr indent="0" lvl="0" marL="114300" marR="0" rtl="0" algn="ctr">
              <a:lnSpc>
                <a:spcPct val="100000"/>
              </a:lnSpc>
              <a:spcBef>
                <a:spcPts val="0"/>
              </a:spcBef>
              <a:spcAft>
                <a:spcPts val="0"/>
              </a:spcAft>
              <a:buClr>
                <a:srgbClr val="000000"/>
              </a:buClr>
              <a:buSzPts val="3200"/>
              <a:buFont typeface="Arial"/>
              <a:buNone/>
            </a:pPr>
            <a:r>
              <a:rPr b="1" lang="en-US" sz="3200"/>
              <a:t>¿Cómo crees que es el hábitat del suelo?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5"/>
          <p:cNvSpPr txBox="1"/>
          <p:nvPr/>
        </p:nvSpPr>
        <p:spPr>
          <a:xfrm>
            <a:off x="370124" y="517525"/>
            <a:ext cx="9535200" cy="13257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E4E79"/>
              </a:buClr>
              <a:buSzPts val="4400"/>
              <a:buFont typeface="Calibri"/>
              <a:buNone/>
            </a:pPr>
            <a:r>
              <a:rPr b="1" lang="en-US" sz="4400">
                <a:solidFill>
                  <a:srgbClr val="1E4E79"/>
                </a:solidFill>
                <a:latin typeface="Calibri"/>
                <a:ea typeface="Calibri"/>
                <a:cs typeface="Calibri"/>
                <a:sym typeface="Calibri"/>
              </a:rPr>
              <a:t>El suelo como hábitat</a:t>
            </a:r>
            <a:endParaRPr b="0" i="0" sz="1400" u="none" cap="none" strike="noStrike">
              <a:solidFill>
                <a:srgbClr val="000000"/>
              </a:solidFill>
              <a:latin typeface="Arial"/>
              <a:ea typeface="Arial"/>
              <a:cs typeface="Arial"/>
              <a:sym typeface="Arial"/>
            </a:endParaRPr>
          </a:p>
        </p:txBody>
      </p:sp>
      <p:sp>
        <p:nvSpPr>
          <p:cNvPr id="135" name="Google Shape;135;p5"/>
          <p:cNvSpPr txBox="1"/>
          <p:nvPr/>
        </p:nvSpPr>
        <p:spPr>
          <a:xfrm>
            <a:off x="370124" y="1284525"/>
            <a:ext cx="6364800" cy="4525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en-US" sz="2400">
                <a:solidFill>
                  <a:schemeClr val="dk1"/>
                </a:solidFill>
                <a:latin typeface="Calibri"/>
                <a:ea typeface="Calibri"/>
                <a:cs typeface="Calibri"/>
                <a:sym typeface="Calibri"/>
              </a:rPr>
              <a:t>El suelo es un ambiente tridimensional (3D) y heterogéneo</a:t>
            </a:r>
            <a:endParaRPr b="0" i="0" sz="1400" u="none" cap="none" strike="noStrike">
              <a:solidFill>
                <a:srgbClr val="000000"/>
              </a:solidFill>
              <a:latin typeface="Arial"/>
              <a:ea typeface="Arial"/>
              <a:cs typeface="Arial"/>
              <a:sym typeface="Arial"/>
            </a:endParaRPr>
          </a:p>
          <a:p>
            <a:pPr indent="-381000" lvl="0" marL="457200" rtl="0" algn="l">
              <a:spcBef>
                <a:spcPts val="0"/>
              </a:spcBef>
              <a:spcAft>
                <a:spcPts val="0"/>
              </a:spcAft>
              <a:buClr>
                <a:schemeClr val="dk1"/>
              </a:buClr>
              <a:buSzPts val="2400"/>
              <a:buChar char="•"/>
            </a:pPr>
            <a:r>
              <a:rPr lang="en-US" sz="2400">
                <a:solidFill>
                  <a:schemeClr val="dk1"/>
                </a:solidFill>
                <a:latin typeface="Calibri"/>
                <a:ea typeface="Calibri"/>
                <a:cs typeface="Calibri"/>
                <a:sym typeface="Calibri"/>
              </a:rPr>
              <a:t>Minerales sólidos y materia orgánica</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Char char="•"/>
            </a:pPr>
            <a:r>
              <a:rPr lang="en-US" sz="2400">
                <a:solidFill>
                  <a:schemeClr val="dk1"/>
                </a:solidFill>
                <a:latin typeface="Calibri"/>
                <a:ea typeface="Calibri"/>
                <a:cs typeface="Calibri"/>
                <a:sym typeface="Calibri"/>
              </a:rPr>
              <a:t>Red de poros en 3D</a:t>
            </a:r>
            <a:endParaRPr sz="2400">
              <a:solidFill>
                <a:schemeClr val="dk1"/>
              </a:solidFill>
              <a:latin typeface="Calibri"/>
              <a:ea typeface="Calibri"/>
              <a:cs typeface="Calibri"/>
              <a:sym typeface="Calibri"/>
            </a:endParaRPr>
          </a:p>
          <a:p>
            <a:pPr indent="-381000" lvl="1" marL="914400" rtl="0" algn="l">
              <a:spcBef>
                <a:spcPts val="0"/>
              </a:spcBef>
              <a:spcAft>
                <a:spcPts val="0"/>
              </a:spcAft>
              <a:buClr>
                <a:schemeClr val="dk1"/>
              </a:buClr>
              <a:buSzPts val="2400"/>
              <a:buChar char="o"/>
            </a:pPr>
            <a:r>
              <a:rPr lang="en-US" sz="2400">
                <a:solidFill>
                  <a:schemeClr val="dk1"/>
                </a:solidFill>
                <a:latin typeface="Calibri"/>
                <a:ea typeface="Calibri"/>
                <a:cs typeface="Calibri"/>
                <a:sym typeface="Calibri"/>
              </a:rPr>
              <a:t>Gases y agua</a:t>
            </a:r>
            <a:endParaRPr sz="2400">
              <a:solidFill>
                <a:schemeClr val="dk1"/>
              </a:solidFill>
              <a:latin typeface="Calibri"/>
              <a:ea typeface="Calibri"/>
              <a:cs typeface="Calibri"/>
              <a:sym typeface="Calibri"/>
            </a:endParaRPr>
          </a:p>
          <a:p>
            <a:pPr indent="-381000" lvl="1" marL="914400" rtl="0" algn="l">
              <a:spcBef>
                <a:spcPts val="0"/>
              </a:spcBef>
              <a:spcAft>
                <a:spcPts val="0"/>
              </a:spcAft>
              <a:buClr>
                <a:schemeClr val="dk1"/>
              </a:buClr>
              <a:buSzPts val="2400"/>
              <a:buChar char="o"/>
            </a:pPr>
            <a:r>
              <a:rPr lang="en-US" sz="2400">
                <a:solidFill>
                  <a:schemeClr val="dk1"/>
                </a:solidFill>
                <a:latin typeface="Calibri"/>
                <a:ea typeface="Calibri"/>
                <a:cs typeface="Calibri"/>
                <a:sym typeface="Calibri"/>
              </a:rPr>
              <a:t>Intercambio de nutrientes y desechos</a:t>
            </a:r>
            <a:endParaRPr sz="2400">
              <a:solidFill>
                <a:schemeClr val="dk1"/>
              </a:solidFill>
              <a:latin typeface="Calibri"/>
              <a:ea typeface="Calibri"/>
              <a:cs typeface="Calibri"/>
              <a:sym typeface="Calibri"/>
            </a:endParaRPr>
          </a:p>
          <a:p>
            <a:pPr indent="-381000" lvl="1" marL="914400" rtl="0" algn="l">
              <a:spcBef>
                <a:spcPts val="0"/>
              </a:spcBef>
              <a:spcAft>
                <a:spcPts val="0"/>
              </a:spcAft>
              <a:buClr>
                <a:schemeClr val="dk1"/>
              </a:buClr>
              <a:buSzPts val="2400"/>
              <a:buChar char="o"/>
            </a:pPr>
            <a:r>
              <a:rPr lang="en-US" sz="2400">
                <a:solidFill>
                  <a:schemeClr val="dk1"/>
                </a:solidFill>
                <a:latin typeface="Calibri"/>
                <a:ea typeface="Calibri"/>
                <a:cs typeface="Calibri"/>
                <a:sym typeface="Calibri"/>
              </a:rPr>
              <a:t>Movimiento para organismos más grandes</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Char char="•"/>
            </a:pPr>
            <a:r>
              <a:rPr lang="en-US" sz="2400">
                <a:solidFill>
                  <a:schemeClr val="dk1"/>
                </a:solidFill>
                <a:latin typeface="Calibri"/>
                <a:ea typeface="Calibri"/>
                <a:cs typeface="Calibri"/>
                <a:sym typeface="Calibri"/>
              </a:rPr>
              <a:t>Superficie extensa para la vida</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Char char="•"/>
            </a:pPr>
            <a:r>
              <a:rPr lang="en-US" sz="2400">
                <a:solidFill>
                  <a:schemeClr val="dk1"/>
                </a:solidFill>
                <a:latin typeface="Calibri"/>
                <a:ea typeface="Calibri"/>
                <a:cs typeface="Calibri"/>
                <a:sym typeface="Calibri"/>
              </a:rPr>
              <a:t>Separación física</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Char char="•"/>
            </a:pPr>
            <a:r>
              <a:rPr lang="en-US" sz="2400">
                <a:solidFill>
                  <a:schemeClr val="dk1"/>
                </a:solidFill>
                <a:latin typeface="Calibri"/>
                <a:ea typeface="Calibri"/>
                <a:cs typeface="Calibri"/>
                <a:sym typeface="Calibri"/>
              </a:rPr>
              <a:t>Gradientes químicos muy pronunciados a pequeña escala</a:t>
            </a:r>
            <a:endParaRPr sz="2400">
              <a:solidFill>
                <a:schemeClr val="dk1"/>
              </a:solidFill>
              <a:latin typeface="Calibri"/>
              <a:ea typeface="Calibri"/>
              <a:cs typeface="Calibri"/>
              <a:sym typeface="Calibri"/>
            </a:endParaRPr>
          </a:p>
        </p:txBody>
      </p:sp>
      <p:pic>
        <p:nvPicPr>
          <p:cNvPr id="136" name="Google Shape;136;p5"/>
          <p:cNvPicPr preferRelativeResize="0"/>
          <p:nvPr/>
        </p:nvPicPr>
        <p:blipFill rotWithShape="1">
          <a:blip r:embed="rId3">
            <a:alphaModFix/>
          </a:blip>
          <a:srcRect b="0" l="0" r="0" t="0"/>
          <a:stretch/>
        </p:blipFill>
        <p:spPr>
          <a:xfrm>
            <a:off x="6734908" y="738554"/>
            <a:ext cx="5213838" cy="3495707"/>
          </a:xfrm>
          <a:prstGeom prst="rect">
            <a:avLst/>
          </a:prstGeom>
          <a:noFill/>
          <a:ln>
            <a:noFill/>
          </a:ln>
        </p:spPr>
      </p:pic>
      <p:sp>
        <p:nvSpPr>
          <p:cNvPr id="137" name="Google Shape;137;p5"/>
          <p:cNvSpPr txBox="1"/>
          <p:nvPr/>
        </p:nvSpPr>
        <p:spPr>
          <a:xfrm>
            <a:off x="-144492" y="6103004"/>
            <a:ext cx="12030075" cy="8309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lang="en-US" sz="2800">
                <a:solidFill>
                  <a:schemeClr val="dk1"/>
                </a:solidFill>
                <a:latin typeface="Calibri"/>
                <a:ea typeface="Calibri"/>
                <a:cs typeface="Calibri"/>
                <a:sym typeface="Calibri"/>
              </a:rPr>
              <a:t>¿Qué adaptaciones ayudarían a un organismo a tener éxito en este hábitat?</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p:txBody>
      </p:sp>
      <p:sp>
        <p:nvSpPr>
          <p:cNvPr id="138" name="Google Shape;138;p5"/>
          <p:cNvSpPr/>
          <p:nvPr/>
        </p:nvSpPr>
        <p:spPr>
          <a:xfrm>
            <a:off x="6796454" y="4212648"/>
            <a:ext cx="5089129" cy="76940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C2C2C"/>
              </a:buClr>
              <a:buSzPts val="1200"/>
              <a:buFont typeface="Calibri"/>
              <a:buNone/>
            </a:pPr>
            <a:r>
              <a:rPr lang="en-US" sz="1100">
                <a:solidFill>
                  <a:srgbClr val="2C2C2C"/>
                </a:solidFill>
                <a:latin typeface="Calibri"/>
                <a:ea typeface="Calibri"/>
                <a:cs typeface="Calibri"/>
                <a:sym typeface="Calibri"/>
              </a:rPr>
              <a:t>Los espacios entre las partículas sólidas del suelo forman una red de poros, rellenos de líquidos y/o gases.  Los organismos "más grandes", como los nematodos (gusanos) y las amebas, se desplazan por la red de poros, mientras que las bacterias minúsculas colonizan las superficies y los espacios de poros pequeños. Imagen: Erktan et al. 2020. https://doi.org/10.1016/j.soilbio.2020.107876</a:t>
            </a:r>
            <a:endParaRPr b="0" i="1" sz="1100" u="none" cap="none" strike="noStrike">
              <a:solidFill>
                <a:srgbClr val="2C2C2C"/>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7"/>
          <p:cNvSpPr txBox="1"/>
          <p:nvPr>
            <p:ph type="title"/>
          </p:nvPr>
        </p:nvSpPr>
        <p:spPr>
          <a:xfrm>
            <a:off x="1818524" y="365125"/>
            <a:ext cx="9535275" cy="2619374"/>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1E4E79"/>
              </a:buClr>
              <a:buSzPts val="4400"/>
              <a:buFont typeface="Calibri"/>
              <a:buNone/>
            </a:pPr>
            <a:r>
              <a:rPr b="1" lang="en-US">
                <a:solidFill>
                  <a:srgbClr val="1E4E79"/>
                </a:solidFill>
              </a:rPr>
              <a:t>Idea principal 2</a:t>
            </a:r>
            <a:endParaRPr b="1">
              <a:solidFill>
                <a:srgbClr val="1E4E79"/>
              </a:solidFill>
            </a:endParaRPr>
          </a:p>
        </p:txBody>
      </p:sp>
      <p:sp>
        <p:nvSpPr>
          <p:cNvPr id="144" name="Google Shape;144;p7"/>
          <p:cNvSpPr txBox="1"/>
          <p:nvPr>
            <p:ph idx="1" type="body"/>
          </p:nvPr>
        </p:nvSpPr>
        <p:spPr>
          <a:xfrm>
            <a:off x="1818526" y="2664649"/>
            <a:ext cx="9535200" cy="31926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None/>
            </a:pPr>
            <a:r>
              <a:rPr lang="en-US" sz="4000"/>
              <a:t>En este hábitat existen formas de vida abundantes y diversas</a:t>
            </a:r>
            <a:br>
              <a:rPr lang="en-US" sz="2400"/>
            </a:br>
            <a:endParaRPr sz="2400"/>
          </a:p>
        </p:txBody>
      </p:sp>
      <p:sp>
        <p:nvSpPr>
          <p:cNvPr id="145" name="Google Shape;145;p7"/>
          <p:cNvSpPr txBox="1"/>
          <p:nvPr>
            <p:ph idx="10" type="dt"/>
          </p:nvPr>
        </p:nvSpPr>
        <p:spPr>
          <a:xfrm>
            <a:off x="1818524" y="6420172"/>
            <a:ext cx="6086582" cy="30585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Soil Science Society of America   www.soils.org | www.soils4teachers.org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8"/>
          <p:cNvSpPr txBox="1"/>
          <p:nvPr>
            <p:ph type="title"/>
          </p:nvPr>
        </p:nvSpPr>
        <p:spPr>
          <a:xfrm>
            <a:off x="1743789" y="0"/>
            <a:ext cx="953527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4400"/>
              <a:buFont typeface="Calibri"/>
              <a:buNone/>
            </a:pPr>
            <a:r>
              <a:rPr b="1" lang="en-US">
                <a:solidFill>
                  <a:srgbClr val="1E4E79"/>
                </a:solidFill>
              </a:rPr>
              <a:t>PREGUNTA: ¿Cuántos microbios hay?</a:t>
            </a:r>
            <a:endParaRPr/>
          </a:p>
        </p:txBody>
      </p:sp>
      <p:sp>
        <p:nvSpPr>
          <p:cNvPr id="151" name="Google Shape;151;p8"/>
          <p:cNvSpPr txBox="1"/>
          <p:nvPr>
            <p:ph idx="10" type="dt"/>
          </p:nvPr>
        </p:nvSpPr>
        <p:spPr>
          <a:xfrm>
            <a:off x="1818524" y="6420172"/>
            <a:ext cx="6086582" cy="30585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Soil Science Society of America   www.soils.org | www.soils4teachers.org</a:t>
            </a:r>
            <a:endParaRPr/>
          </a:p>
        </p:txBody>
      </p:sp>
      <p:pic>
        <p:nvPicPr>
          <p:cNvPr id="152" name="Google Shape;152;p8"/>
          <p:cNvPicPr preferRelativeResize="0"/>
          <p:nvPr/>
        </p:nvPicPr>
        <p:blipFill rotWithShape="1">
          <a:blip r:embed="rId3">
            <a:alphaModFix/>
          </a:blip>
          <a:srcRect b="0" l="0" r="0" t="0"/>
          <a:stretch/>
        </p:blipFill>
        <p:spPr>
          <a:xfrm>
            <a:off x="3352800" y="1280160"/>
            <a:ext cx="7274560" cy="5097701"/>
          </a:xfrm>
          <a:prstGeom prst="rect">
            <a:avLst/>
          </a:prstGeom>
          <a:noFill/>
          <a:ln>
            <a:noFill/>
          </a:ln>
        </p:spPr>
      </p:pic>
      <p:sp>
        <p:nvSpPr>
          <p:cNvPr id="153" name="Google Shape;153;p8"/>
          <p:cNvSpPr txBox="1"/>
          <p:nvPr/>
        </p:nvSpPr>
        <p:spPr>
          <a:xfrm>
            <a:off x="3352800" y="1153875"/>
            <a:ext cx="7095300" cy="52662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360"/>
              </a:spcBef>
              <a:spcAft>
                <a:spcPts val="0"/>
              </a:spcAft>
              <a:buClr>
                <a:schemeClr val="dk1"/>
              </a:buClr>
              <a:buSzPts val="2162"/>
              <a:buFont typeface="Arial"/>
              <a:buNone/>
            </a:pPr>
            <a:r>
              <a:rPr lang="en-US" sz="2000">
                <a:solidFill>
                  <a:schemeClr val="dk1"/>
                </a:solidFill>
                <a:latin typeface="Calibri"/>
                <a:ea typeface="Calibri"/>
                <a:cs typeface="Calibri"/>
                <a:sym typeface="Calibri"/>
              </a:rPr>
              <a:t>En una hectárea (2,5 acres) de tierra vegetal (6" de profundidad), la masa de microbios del suelo (biomasa) equivale aproximadamente a: </a:t>
            </a:r>
            <a:endParaRPr b="0" i="0" sz="3200" u="none" cap="none" strike="noStrike">
              <a:solidFill>
                <a:schemeClr val="dk1"/>
              </a:solidFill>
              <a:latin typeface="Calibri"/>
              <a:ea typeface="Calibri"/>
              <a:cs typeface="Calibri"/>
              <a:sym typeface="Calibri"/>
            </a:endParaRPr>
          </a:p>
          <a:p>
            <a:pPr indent="0" lvl="0" marL="0" marR="0" rtl="0" algn="ctr">
              <a:lnSpc>
                <a:spcPct val="115000"/>
              </a:lnSpc>
              <a:spcBef>
                <a:spcPts val="360"/>
              </a:spcBef>
              <a:spcAft>
                <a:spcPts val="0"/>
              </a:spcAft>
              <a:buClr>
                <a:schemeClr val="dk1"/>
              </a:buClr>
              <a:buSzPts val="2162"/>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ctr">
              <a:lnSpc>
                <a:spcPct val="115000"/>
              </a:lnSpc>
              <a:spcBef>
                <a:spcPts val="360"/>
              </a:spcBef>
              <a:spcAft>
                <a:spcPts val="0"/>
              </a:spcAft>
              <a:buClr>
                <a:schemeClr val="dk1"/>
              </a:buClr>
              <a:buSzPts val="2162"/>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ctr">
              <a:lnSpc>
                <a:spcPct val="115000"/>
              </a:lnSpc>
              <a:spcBef>
                <a:spcPts val="360"/>
              </a:spcBef>
              <a:spcAft>
                <a:spcPts val="0"/>
              </a:spcAft>
              <a:buClr>
                <a:schemeClr val="dk1"/>
              </a:buClr>
              <a:buSzPts val="2162"/>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ctr">
              <a:lnSpc>
                <a:spcPct val="115000"/>
              </a:lnSpc>
              <a:spcBef>
                <a:spcPts val="360"/>
              </a:spcBef>
              <a:spcAft>
                <a:spcPts val="0"/>
              </a:spcAft>
              <a:buClr>
                <a:schemeClr val="dk1"/>
              </a:buClr>
              <a:buSzPts val="2162"/>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15000"/>
              </a:lnSpc>
              <a:spcBef>
                <a:spcPts val="360"/>
              </a:spcBef>
              <a:spcAft>
                <a:spcPts val="0"/>
              </a:spcAft>
              <a:buClr>
                <a:schemeClr val="dk1"/>
              </a:buClr>
              <a:buSzPts val="2162"/>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ctr">
              <a:lnSpc>
                <a:spcPct val="115000"/>
              </a:lnSpc>
              <a:spcBef>
                <a:spcPts val="360"/>
              </a:spcBef>
              <a:spcAft>
                <a:spcPts val="0"/>
              </a:spcAft>
              <a:buClr>
                <a:schemeClr val="dk1"/>
              </a:buClr>
              <a:buSzPts val="2162"/>
              <a:buFont typeface="Arial"/>
              <a:buNone/>
            </a:pPr>
            <a:r>
              <a:t/>
            </a:r>
            <a:endParaRPr b="1" i="0" sz="2000" u="none" cap="none" strike="noStrike">
              <a:solidFill>
                <a:schemeClr val="dk1"/>
              </a:solidFill>
              <a:latin typeface="Calibri"/>
              <a:ea typeface="Calibri"/>
              <a:cs typeface="Calibri"/>
              <a:sym typeface="Calibri"/>
            </a:endParaRPr>
          </a:p>
          <a:p>
            <a:pPr indent="-365895" lvl="0" marL="457200" rtl="0" algn="l">
              <a:lnSpc>
                <a:spcPct val="115000"/>
              </a:lnSpc>
              <a:spcBef>
                <a:spcPts val="360"/>
              </a:spcBef>
              <a:spcAft>
                <a:spcPts val="0"/>
              </a:spcAft>
              <a:buClr>
                <a:schemeClr val="lt1"/>
              </a:buClr>
              <a:buSzPts val="2162"/>
              <a:buAutoNum type="alphaUcPeriod"/>
            </a:pPr>
            <a:r>
              <a:rPr b="1" lang="en-US" sz="2000">
                <a:solidFill>
                  <a:schemeClr val="lt1"/>
                </a:solidFill>
                <a:latin typeface="Calibri"/>
                <a:ea typeface="Calibri"/>
                <a:cs typeface="Calibri"/>
                <a:sym typeface="Calibri"/>
              </a:rPr>
              <a:t>1 oveja (150 libras)</a:t>
            </a:r>
            <a:endParaRPr b="1" sz="2000">
              <a:solidFill>
                <a:schemeClr val="lt1"/>
              </a:solidFill>
              <a:latin typeface="Calibri"/>
              <a:ea typeface="Calibri"/>
              <a:cs typeface="Calibri"/>
              <a:sym typeface="Calibri"/>
            </a:endParaRPr>
          </a:p>
          <a:p>
            <a:pPr indent="-365895" lvl="0" marL="457200" rtl="0" algn="l">
              <a:lnSpc>
                <a:spcPct val="115000"/>
              </a:lnSpc>
              <a:spcBef>
                <a:spcPts val="360"/>
              </a:spcBef>
              <a:spcAft>
                <a:spcPts val="0"/>
              </a:spcAft>
              <a:buClr>
                <a:schemeClr val="lt1"/>
              </a:buClr>
              <a:buSzPts val="2162"/>
              <a:buAutoNum type="alphaUcPeriod"/>
            </a:pPr>
            <a:r>
              <a:rPr b="1" lang="en-US" sz="2000">
                <a:solidFill>
                  <a:schemeClr val="lt1"/>
                </a:solidFill>
                <a:latin typeface="Calibri"/>
                <a:ea typeface="Calibri"/>
                <a:cs typeface="Calibri"/>
                <a:sym typeface="Calibri"/>
              </a:rPr>
              <a:t>1 vaca (1,500 libras)</a:t>
            </a:r>
            <a:endParaRPr b="1" sz="2000">
              <a:solidFill>
                <a:schemeClr val="lt1"/>
              </a:solidFill>
              <a:latin typeface="Calibri"/>
              <a:ea typeface="Calibri"/>
              <a:cs typeface="Calibri"/>
              <a:sym typeface="Calibri"/>
            </a:endParaRPr>
          </a:p>
          <a:p>
            <a:pPr indent="-365895" lvl="0" marL="457200" rtl="0" algn="l">
              <a:lnSpc>
                <a:spcPct val="115000"/>
              </a:lnSpc>
              <a:spcBef>
                <a:spcPts val="360"/>
              </a:spcBef>
              <a:spcAft>
                <a:spcPts val="0"/>
              </a:spcAft>
              <a:buClr>
                <a:schemeClr val="lt1"/>
              </a:buClr>
              <a:buSzPts val="2162"/>
              <a:buAutoNum type="alphaUcPeriod"/>
            </a:pPr>
            <a:r>
              <a:rPr b="1" lang="en-US" sz="2000">
                <a:solidFill>
                  <a:schemeClr val="lt1"/>
                </a:solidFill>
                <a:latin typeface="Calibri"/>
                <a:ea typeface="Calibri"/>
                <a:cs typeface="Calibri"/>
                <a:sym typeface="Calibri"/>
              </a:rPr>
              <a:t>1 elefante africano (10,000 libras)</a:t>
            </a:r>
            <a:endParaRPr b="1" sz="2000">
              <a:solidFill>
                <a:schemeClr val="lt1"/>
              </a:solidFill>
              <a:latin typeface="Calibri"/>
              <a:ea typeface="Calibri"/>
              <a:cs typeface="Calibri"/>
              <a:sym typeface="Calibri"/>
            </a:endParaRPr>
          </a:p>
          <a:p>
            <a:pPr indent="-365895" lvl="0" marL="457200" rtl="0" algn="l">
              <a:lnSpc>
                <a:spcPct val="115000"/>
              </a:lnSpc>
              <a:spcBef>
                <a:spcPts val="360"/>
              </a:spcBef>
              <a:spcAft>
                <a:spcPts val="0"/>
              </a:spcAft>
              <a:buClr>
                <a:schemeClr val="lt1"/>
              </a:buClr>
              <a:buSzPts val="2162"/>
              <a:buAutoNum type="alphaUcPeriod"/>
            </a:pPr>
            <a:r>
              <a:rPr b="1" lang="en-US" sz="2000">
                <a:solidFill>
                  <a:schemeClr val="lt1"/>
                </a:solidFill>
                <a:latin typeface="Calibri"/>
                <a:ea typeface="Calibri"/>
                <a:cs typeface="Calibri"/>
                <a:sym typeface="Calibri"/>
              </a:rPr>
              <a:t>3 elefantes africanos (30,000 libras)</a:t>
            </a:r>
            <a:endParaRPr b="1" sz="2000">
              <a:solidFill>
                <a:schemeClr val="lt1"/>
              </a:solidFill>
              <a:latin typeface="Calibri"/>
              <a:ea typeface="Calibri"/>
              <a:cs typeface="Calibri"/>
              <a:sym typeface="Calibri"/>
            </a:endParaRPr>
          </a:p>
          <a:p>
            <a:pPr indent="-279026" lvl="0" marL="289322" marR="0" rtl="0" algn="l">
              <a:lnSpc>
                <a:spcPct val="115000"/>
              </a:lnSpc>
              <a:spcBef>
                <a:spcPts val="360"/>
              </a:spcBef>
              <a:spcAft>
                <a:spcPts val="0"/>
              </a:spcAft>
              <a:buClr>
                <a:schemeClr val="lt1"/>
              </a:buClr>
              <a:buSzPts val="2000"/>
              <a:buFont typeface="Calibri"/>
              <a:buAutoNum type="alphaUcPeriod"/>
            </a:pPr>
            <a:r>
              <a:t/>
            </a:r>
            <a:endParaRPr b="1" sz="20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9"/>
          <p:cNvSpPr txBox="1"/>
          <p:nvPr>
            <p:ph idx="1" type="body"/>
          </p:nvPr>
        </p:nvSpPr>
        <p:spPr>
          <a:xfrm>
            <a:off x="1818526" y="1825625"/>
            <a:ext cx="9535274"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br>
              <a:rPr lang="en-US" sz="2400"/>
            </a:br>
            <a:endParaRPr sz="2400"/>
          </a:p>
        </p:txBody>
      </p:sp>
      <p:sp>
        <p:nvSpPr>
          <p:cNvPr id="160" name="Google Shape;160;p9"/>
          <p:cNvSpPr txBox="1"/>
          <p:nvPr>
            <p:ph idx="10" type="dt"/>
          </p:nvPr>
        </p:nvSpPr>
        <p:spPr>
          <a:xfrm>
            <a:off x="1818524" y="6420172"/>
            <a:ext cx="6086582" cy="30585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Soil Science Society of America   www.soils.org | www.soils4teachers.org</a:t>
            </a:r>
            <a:endParaRPr/>
          </a:p>
        </p:txBody>
      </p:sp>
      <p:sp>
        <p:nvSpPr>
          <p:cNvPr id="161" name="Google Shape;161;p9"/>
          <p:cNvSpPr txBox="1"/>
          <p:nvPr/>
        </p:nvSpPr>
        <p:spPr>
          <a:xfrm>
            <a:off x="3228950" y="4359733"/>
            <a:ext cx="7095423" cy="1216697"/>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ctr">
              <a:lnSpc>
                <a:spcPct val="90000"/>
              </a:lnSpc>
              <a:spcBef>
                <a:spcPts val="0"/>
              </a:spcBef>
              <a:spcAft>
                <a:spcPts val="0"/>
              </a:spcAft>
              <a:buClr>
                <a:schemeClr val="dk1"/>
              </a:buClr>
              <a:buSzPct val="81081"/>
              <a:buFont typeface="Arial"/>
              <a:buNone/>
            </a:pPr>
            <a:r>
              <a:rPr lang="en-US" sz="3200">
                <a:solidFill>
                  <a:schemeClr val="dk1"/>
                </a:solidFill>
                <a:latin typeface="Calibri"/>
                <a:ea typeface="Calibri"/>
                <a:cs typeface="Calibri"/>
                <a:sym typeface="Calibri"/>
              </a:rPr>
              <a:t>El suelo es el hábitat más complejo en la tierra y sostiene una ENORME cantidad de organismos (principalmente microscópicos).</a:t>
            </a:r>
            <a:endParaRPr sz="3200">
              <a:solidFill>
                <a:schemeClr val="dk1"/>
              </a:solidFill>
              <a:latin typeface="Calibri"/>
              <a:ea typeface="Calibri"/>
              <a:cs typeface="Calibri"/>
              <a:sym typeface="Calibri"/>
            </a:endParaRPr>
          </a:p>
        </p:txBody>
      </p:sp>
      <p:pic>
        <p:nvPicPr>
          <p:cNvPr id="162" name="Google Shape;162;p9"/>
          <p:cNvPicPr preferRelativeResize="0"/>
          <p:nvPr/>
        </p:nvPicPr>
        <p:blipFill rotWithShape="1">
          <a:blip r:embed="rId3">
            <a:alphaModFix/>
          </a:blip>
          <a:srcRect b="31573" l="0" r="0" t="25568"/>
          <a:stretch/>
        </p:blipFill>
        <p:spPr>
          <a:xfrm>
            <a:off x="793950" y="996650"/>
            <a:ext cx="12192000" cy="2939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53"/>
          <p:cNvSpPr/>
          <p:nvPr>
            <p:ph idx="2" type="pic"/>
          </p:nvPr>
        </p:nvSpPr>
        <p:spPr>
          <a:xfrm>
            <a:off x="0" y="0"/>
            <a:ext cx="1366838" cy="6858000"/>
          </a:xfrm>
          <a:prstGeom prst="rect">
            <a:avLst/>
          </a:prstGeom>
          <a:noFill/>
          <a:ln>
            <a:noFill/>
          </a:ln>
        </p:spPr>
      </p:sp>
      <p:pic>
        <p:nvPicPr>
          <p:cNvPr id="169" name="Google Shape;169;p53"/>
          <p:cNvPicPr preferRelativeResize="0"/>
          <p:nvPr/>
        </p:nvPicPr>
        <p:blipFill rotWithShape="1">
          <a:blip r:embed="rId3">
            <a:alphaModFix/>
          </a:blip>
          <a:srcRect b="0" l="0" r="0" t="0"/>
          <a:stretch/>
        </p:blipFill>
        <p:spPr>
          <a:xfrm>
            <a:off x="5572877" y="2177953"/>
            <a:ext cx="1447800" cy="1458595"/>
          </a:xfrm>
          <a:prstGeom prst="rect">
            <a:avLst/>
          </a:prstGeom>
          <a:noFill/>
          <a:ln>
            <a:noFill/>
          </a:ln>
        </p:spPr>
      </p:pic>
      <p:pic>
        <p:nvPicPr>
          <p:cNvPr id="170" name="Google Shape;170;p53"/>
          <p:cNvPicPr preferRelativeResize="0"/>
          <p:nvPr/>
        </p:nvPicPr>
        <p:blipFill rotWithShape="1">
          <a:blip r:embed="rId4">
            <a:alphaModFix/>
          </a:blip>
          <a:srcRect b="0" l="0" r="0" t="0"/>
          <a:stretch/>
        </p:blipFill>
        <p:spPr>
          <a:xfrm rot="5400000">
            <a:off x="7982931" y="1226112"/>
            <a:ext cx="1428292" cy="3352799"/>
          </a:xfrm>
          <a:prstGeom prst="rect">
            <a:avLst/>
          </a:prstGeom>
          <a:noFill/>
          <a:ln>
            <a:noFill/>
          </a:ln>
        </p:spPr>
      </p:pic>
      <p:pic>
        <p:nvPicPr>
          <p:cNvPr id="171" name="Google Shape;171;p53"/>
          <p:cNvPicPr preferRelativeResize="0"/>
          <p:nvPr/>
        </p:nvPicPr>
        <p:blipFill rotWithShape="1">
          <a:blip r:embed="rId4">
            <a:alphaModFix/>
          </a:blip>
          <a:srcRect b="0" l="0" r="0" t="0"/>
          <a:stretch/>
        </p:blipFill>
        <p:spPr>
          <a:xfrm rot="5400000">
            <a:off x="7982931" y="1226111"/>
            <a:ext cx="1428292" cy="3352799"/>
          </a:xfrm>
          <a:prstGeom prst="rect">
            <a:avLst/>
          </a:prstGeom>
          <a:noFill/>
          <a:ln>
            <a:noFill/>
          </a:ln>
        </p:spPr>
      </p:pic>
      <p:sp>
        <p:nvSpPr>
          <p:cNvPr id="172" name="Google Shape;172;p53"/>
          <p:cNvSpPr txBox="1"/>
          <p:nvPr/>
        </p:nvSpPr>
        <p:spPr>
          <a:xfrm>
            <a:off x="9378327" y="6261101"/>
            <a:ext cx="1528549" cy="369332"/>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Macrofauna</a:t>
            </a:r>
            <a:endParaRPr b="0" i="0" sz="1400" u="none" cap="none" strike="noStrike">
              <a:solidFill>
                <a:schemeClr val="lt1"/>
              </a:solidFill>
              <a:latin typeface="Arial"/>
              <a:ea typeface="Arial"/>
              <a:cs typeface="Arial"/>
              <a:sym typeface="Arial"/>
            </a:endParaRPr>
          </a:p>
        </p:txBody>
      </p:sp>
      <p:pic>
        <p:nvPicPr>
          <p:cNvPr id="173" name="Google Shape;173;p53"/>
          <p:cNvPicPr preferRelativeResize="0"/>
          <p:nvPr/>
        </p:nvPicPr>
        <p:blipFill rotWithShape="1">
          <a:blip r:embed="rId5">
            <a:alphaModFix/>
          </a:blip>
          <a:srcRect b="0" l="0" r="0" t="0"/>
          <a:stretch/>
        </p:blipFill>
        <p:spPr>
          <a:xfrm>
            <a:off x="7096877" y="3441701"/>
            <a:ext cx="1752600" cy="1490662"/>
          </a:xfrm>
          <a:prstGeom prst="rect">
            <a:avLst/>
          </a:prstGeom>
          <a:noFill/>
          <a:ln>
            <a:noFill/>
          </a:ln>
        </p:spPr>
      </p:pic>
      <p:pic>
        <p:nvPicPr>
          <p:cNvPr id="174" name="Google Shape;174;p53"/>
          <p:cNvPicPr preferRelativeResize="0"/>
          <p:nvPr/>
        </p:nvPicPr>
        <p:blipFill rotWithShape="1">
          <a:blip r:embed="rId6">
            <a:alphaModFix/>
          </a:blip>
          <a:srcRect b="0" l="0" r="0" t="0"/>
          <a:stretch/>
        </p:blipFill>
        <p:spPr>
          <a:xfrm>
            <a:off x="7401677" y="4737101"/>
            <a:ext cx="838200" cy="866140"/>
          </a:xfrm>
          <a:prstGeom prst="rect">
            <a:avLst/>
          </a:prstGeom>
          <a:noFill/>
          <a:ln>
            <a:noFill/>
          </a:ln>
        </p:spPr>
      </p:pic>
      <p:pic>
        <p:nvPicPr>
          <p:cNvPr id="175" name="Google Shape;175;p53"/>
          <p:cNvPicPr preferRelativeResize="0"/>
          <p:nvPr/>
        </p:nvPicPr>
        <p:blipFill rotWithShape="1">
          <a:blip r:embed="rId7">
            <a:alphaModFix/>
          </a:blip>
          <a:srcRect b="0" l="0" r="0" t="0"/>
          <a:stretch/>
        </p:blipFill>
        <p:spPr>
          <a:xfrm>
            <a:off x="2982077" y="165101"/>
            <a:ext cx="838200" cy="1066800"/>
          </a:xfrm>
          <a:prstGeom prst="rect">
            <a:avLst/>
          </a:prstGeom>
          <a:noFill/>
          <a:ln>
            <a:noFill/>
          </a:ln>
        </p:spPr>
      </p:pic>
      <p:sp>
        <p:nvSpPr>
          <p:cNvPr id="176" name="Google Shape;176;p53"/>
          <p:cNvSpPr txBox="1"/>
          <p:nvPr/>
        </p:nvSpPr>
        <p:spPr>
          <a:xfrm>
            <a:off x="3744077" y="2177952"/>
            <a:ext cx="1828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1600"/>
              <a:t>Bacterias y Arqueas</a:t>
            </a:r>
            <a:endParaRPr/>
          </a:p>
        </p:txBody>
      </p:sp>
      <p:sp>
        <p:nvSpPr>
          <p:cNvPr id="177" name="Google Shape;177;p53"/>
          <p:cNvSpPr txBox="1"/>
          <p:nvPr/>
        </p:nvSpPr>
        <p:spPr>
          <a:xfrm>
            <a:off x="3820277" y="165101"/>
            <a:ext cx="17526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1600"/>
              <a:t>Bacteriófago, virus.</a:t>
            </a:r>
            <a:endParaRPr/>
          </a:p>
        </p:txBody>
      </p:sp>
      <p:sp>
        <p:nvSpPr>
          <p:cNvPr id="178" name="Google Shape;178;p53"/>
          <p:cNvSpPr/>
          <p:nvPr/>
        </p:nvSpPr>
        <p:spPr>
          <a:xfrm rot="-5400000">
            <a:off x="-408823" y="2717801"/>
            <a:ext cx="5943600" cy="838200"/>
          </a:xfrm>
          <a:prstGeom prst="rightArrow">
            <a:avLst>
              <a:gd fmla="val 50000" name="adj1"/>
              <a:gd fmla="val 50000" name="adj2"/>
            </a:avLst>
          </a:prstGeom>
          <a:gradFill>
            <a:gsLst>
              <a:gs pos="0">
                <a:srgbClr val="99B5FF"/>
              </a:gs>
              <a:gs pos="35000">
                <a:srgbClr val="B9CBFF"/>
              </a:gs>
              <a:gs pos="100000">
                <a:srgbClr val="E2E9FF"/>
              </a:gs>
            </a:gsLst>
            <a:lin ang="10800000" scaled="0"/>
          </a:gradFill>
          <a:ln cap="flat" cmpd="sng" w="9525">
            <a:solidFill>
              <a:srgbClr val="3E6EC2"/>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179" name="Google Shape;179;p53"/>
          <p:cNvSpPr txBox="1"/>
          <p:nvPr/>
        </p:nvSpPr>
        <p:spPr>
          <a:xfrm rot="-5400000">
            <a:off x="99644" y="2906801"/>
            <a:ext cx="3962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ABUNDANC</a:t>
            </a:r>
            <a:r>
              <a:rPr b="1" lang="en-US"/>
              <a:t>IA</a:t>
            </a:r>
            <a:r>
              <a:rPr b="1" i="0" lang="en-US" sz="1400" u="none" cap="none" strike="noStrike">
                <a:solidFill>
                  <a:srgbClr val="000000"/>
                </a:solidFill>
                <a:latin typeface="Arial"/>
                <a:ea typeface="Arial"/>
                <a:cs typeface="Arial"/>
                <a:sym typeface="Arial"/>
              </a:rPr>
              <a:t> (# p</a:t>
            </a:r>
            <a:r>
              <a:rPr b="1" lang="en-US"/>
              <a:t>or gramo de suelo</a:t>
            </a:r>
            <a:r>
              <a:rPr b="1" i="0" lang="en-US" sz="1400" u="none" cap="none" strike="noStrike">
                <a:solidFill>
                  <a:srgbClr val="000000"/>
                </a:solidFill>
                <a:latin typeface="Arial"/>
                <a:ea typeface="Arial"/>
                <a:cs typeface="Arial"/>
                <a:sym typeface="Arial"/>
              </a:rPr>
              <a:t>)</a:t>
            </a:r>
            <a:endParaRPr/>
          </a:p>
        </p:txBody>
      </p:sp>
      <p:sp>
        <p:nvSpPr>
          <p:cNvPr id="180" name="Google Shape;180;p53"/>
          <p:cNvSpPr txBox="1"/>
          <p:nvPr/>
        </p:nvSpPr>
        <p:spPr>
          <a:xfrm>
            <a:off x="2296277" y="5118101"/>
            <a:ext cx="4572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10</a:t>
            </a:r>
            <a:endParaRPr/>
          </a:p>
        </p:txBody>
      </p:sp>
      <p:sp>
        <p:nvSpPr>
          <p:cNvPr id="181" name="Google Shape;181;p53"/>
          <p:cNvSpPr txBox="1"/>
          <p:nvPr/>
        </p:nvSpPr>
        <p:spPr>
          <a:xfrm>
            <a:off x="2296277" y="4432301"/>
            <a:ext cx="5334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10</a:t>
            </a:r>
            <a:r>
              <a:rPr b="0" baseline="30000" i="0" lang="en-US" sz="1400" u="none" cap="none" strike="noStrike">
                <a:solidFill>
                  <a:srgbClr val="000000"/>
                </a:solidFill>
                <a:latin typeface="Arial"/>
                <a:ea typeface="Arial"/>
                <a:cs typeface="Arial"/>
                <a:sym typeface="Arial"/>
              </a:rPr>
              <a:t>2</a:t>
            </a:r>
            <a:endParaRPr/>
          </a:p>
        </p:txBody>
      </p:sp>
      <p:sp>
        <p:nvSpPr>
          <p:cNvPr id="182" name="Google Shape;182;p53"/>
          <p:cNvSpPr txBox="1"/>
          <p:nvPr/>
        </p:nvSpPr>
        <p:spPr>
          <a:xfrm>
            <a:off x="2296277" y="3746501"/>
            <a:ext cx="5334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10</a:t>
            </a:r>
            <a:r>
              <a:rPr b="0" baseline="30000" i="0" lang="en-US" sz="1400" u="none" cap="none" strike="noStrike">
                <a:solidFill>
                  <a:srgbClr val="000000"/>
                </a:solidFill>
                <a:latin typeface="Arial"/>
                <a:ea typeface="Arial"/>
                <a:cs typeface="Arial"/>
                <a:sym typeface="Arial"/>
              </a:rPr>
              <a:t>3</a:t>
            </a:r>
            <a:endParaRPr/>
          </a:p>
        </p:txBody>
      </p:sp>
      <p:sp>
        <p:nvSpPr>
          <p:cNvPr id="183" name="Google Shape;183;p53"/>
          <p:cNvSpPr txBox="1"/>
          <p:nvPr/>
        </p:nvSpPr>
        <p:spPr>
          <a:xfrm>
            <a:off x="2296277" y="1993901"/>
            <a:ext cx="5334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10</a:t>
            </a:r>
            <a:r>
              <a:rPr b="0" baseline="30000" i="0" lang="en-US" sz="1400" u="none" cap="none" strike="noStrike">
                <a:solidFill>
                  <a:srgbClr val="000000"/>
                </a:solidFill>
                <a:latin typeface="Arial"/>
                <a:ea typeface="Arial"/>
                <a:cs typeface="Arial"/>
                <a:sym typeface="Arial"/>
              </a:rPr>
              <a:t>6</a:t>
            </a:r>
            <a:endParaRPr/>
          </a:p>
        </p:txBody>
      </p:sp>
      <p:sp>
        <p:nvSpPr>
          <p:cNvPr id="184" name="Google Shape;184;p53"/>
          <p:cNvSpPr txBox="1"/>
          <p:nvPr/>
        </p:nvSpPr>
        <p:spPr>
          <a:xfrm>
            <a:off x="2296277" y="1460501"/>
            <a:ext cx="5334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10</a:t>
            </a:r>
            <a:r>
              <a:rPr b="0" baseline="30000" i="0" lang="en-US" sz="1400" u="none" cap="none" strike="noStrike">
                <a:solidFill>
                  <a:srgbClr val="000000"/>
                </a:solidFill>
                <a:latin typeface="Arial"/>
                <a:ea typeface="Arial"/>
                <a:cs typeface="Arial"/>
                <a:sym typeface="Arial"/>
              </a:rPr>
              <a:t>7</a:t>
            </a:r>
            <a:endParaRPr/>
          </a:p>
        </p:txBody>
      </p:sp>
      <p:sp>
        <p:nvSpPr>
          <p:cNvPr id="185" name="Google Shape;185;p53"/>
          <p:cNvSpPr txBox="1"/>
          <p:nvPr/>
        </p:nvSpPr>
        <p:spPr>
          <a:xfrm>
            <a:off x="2296277" y="1003301"/>
            <a:ext cx="5334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10</a:t>
            </a:r>
            <a:r>
              <a:rPr b="0" baseline="30000" i="0" lang="en-US" sz="1400" u="none" cap="none" strike="noStrike">
                <a:solidFill>
                  <a:srgbClr val="000000"/>
                </a:solidFill>
                <a:latin typeface="Arial"/>
                <a:ea typeface="Arial"/>
                <a:cs typeface="Arial"/>
                <a:sym typeface="Arial"/>
              </a:rPr>
              <a:t>8</a:t>
            </a:r>
            <a:endParaRPr/>
          </a:p>
        </p:txBody>
      </p:sp>
      <p:sp>
        <p:nvSpPr>
          <p:cNvPr id="186" name="Google Shape;186;p53"/>
          <p:cNvSpPr txBox="1"/>
          <p:nvPr/>
        </p:nvSpPr>
        <p:spPr>
          <a:xfrm>
            <a:off x="2296277" y="622301"/>
            <a:ext cx="5334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10</a:t>
            </a:r>
            <a:r>
              <a:rPr b="0" baseline="30000" i="0" lang="en-US" sz="1400" u="none" cap="none" strike="noStrike">
                <a:solidFill>
                  <a:srgbClr val="000000"/>
                </a:solidFill>
                <a:latin typeface="Arial"/>
                <a:ea typeface="Arial"/>
                <a:cs typeface="Arial"/>
                <a:sym typeface="Arial"/>
              </a:rPr>
              <a:t>9</a:t>
            </a:r>
            <a:endParaRPr/>
          </a:p>
        </p:txBody>
      </p:sp>
      <p:sp>
        <p:nvSpPr>
          <p:cNvPr id="187" name="Google Shape;187;p53"/>
          <p:cNvSpPr txBox="1"/>
          <p:nvPr/>
        </p:nvSpPr>
        <p:spPr>
          <a:xfrm>
            <a:off x="2296277" y="329169"/>
            <a:ext cx="6096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10</a:t>
            </a:r>
            <a:r>
              <a:rPr b="0" baseline="30000" i="0" lang="en-US" sz="1400" u="none" cap="none" strike="noStrike">
                <a:solidFill>
                  <a:srgbClr val="000000"/>
                </a:solidFill>
                <a:latin typeface="Arial"/>
                <a:ea typeface="Arial"/>
                <a:cs typeface="Arial"/>
                <a:sym typeface="Arial"/>
              </a:rPr>
              <a:t>10</a:t>
            </a:r>
            <a:endParaRPr/>
          </a:p>
        </p:txBody>
      </p:sp>
      <p:sp>
        <p:nvSpPr>
          <p:cNvPr id="188" name="Google Shape;188;p53"/>
          <p:cNvSpPr txBox="1"/>
          <p:nvPr/>
        </p:nvSpPr>
        <p:spPr>
          <a:xfrm>
            <a:off x="2296277" y="2603501"/>
            <a:ext cx="5334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10</a:t>
            </a:r>
            <a:r>
              <a:rPr b="0" baseline="30000" i="0" lang="en-US" sz="1400" u="none" cap="none" strike="noStrike">
                <a:solidFill>
                  <a:srgbClr val="000000"/>
                </a:solidFill>
                <a:latin typeface="Arial"/>
                <a:ea typeface="Arial"/>
                <a:cs typeface="Arial"/>
                <a:sym typeface="Arial"/>
              </a:rPr>
              <a:t>5</a:t>
            </a:r>
            <a:endParaRPr/>
          </a:p>
        </p:txBody>
      </p:sp>
      <p:sp>
        <p:nvSpPr>
          <p:cNvPr id="189" name="Google Shape;189;p53"/>
          <p:cNvSpPr txBox="1"/>
          <p:nvPr/>
        </p:nvSpPr>
        <p:spPr>
          <a:xfrm>
            <a:off x="2296277" y="3213101"/>
            <a:ext cx="5334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10</a:t>
            </a:r>
            <a:r>
              <a:rPr b="0" baseline="30000" i="0" lang="en-US" sz="1400" u="none" cap="none" strike="noStrike">
                <a:solidFill>
                  <a:srgbClr val="000000"/>
                </a:solidFill>
                <a:latin typeface="Arial"/>
                <a:ea typeface="Arial"/>
                <a:cs typeface="Arial"/>
                <a:sym typeface="Arial"/>
              </a:rPr>
              <a:t>4</a:t>
            </a:r>
            <a:endParaRPr/>
          </a:p>
        </p:txBody>
      </p:sp>
      <p:pic>
        <p:nvPicPr>
          <p:cNvPr id="190" name="Google Shape;190;p53"/>
          <p:cNvPicPr preferRelativeResize="0"/>
          <p:nvPr/>
        </p:nvPicPr>
        <p:blipFill rotWithShape="1">
          <a:blip r:embed="rId8">
            <a:alphaModFix/>
          </a:blip>
          <a:srcRect b="0" l="0" r="0" t="0"/>
          <a:stretch/>
        </p:blipFill>
        <p:spPr>
          <a:xfrm>
            <a:off x="4887078" y="1037055"/>
            <a:ext cx="685799" cy="1219200"/>
          </a:xfrm>
          <a:prstGeom prst="rect">
            <a:avLst/>
          </a:prstGeom>
          <a:noFill/>
          <a:ln>
            <a:noFill/>
          </a:ln>
        </p:spPr>
      </p:pic>
      <p:pic>
        <p:nvPicPr>
          <p:cNvPr id="191" name="Google Shape;191;p53"/>
          <p:cNvPicPr preferRelativeResize="0"/>
          <p:nvPr/>
        </p:nvPicPr>
        <p:blipFill rotWithShape="1">
          <a:blip r:embed="rId9">
            <a:alphaModFix/>
          </a:blip>
          <a:srcRect b="0" l="0" r="0" t="0"/>
          <a:stretch/>
        </p:blipFill>
        <p:spPr>
          <a:xfrm>
            <a:off x="3820277" y="1037055"/>
            <a:ext cx="1066800" cy="1219200"/>
          </a:xfrm>
          <a:prstGeom prst="rect">
            <a:avLst/>
          </a:prstGeom>
          <a:noFill/>
          <a:ln>
            <a:noFill/>
          </a:ln>
        </p:spPr>
      </p:pic>
      <p:pic>
        <p:nvPicPr>
          <p:cNvPr id="192" name="Google Shape;192;p53"/>
          <p:cNvPicPr preferRelativeResize="0"/>
          <p:nvPr/>
        </p:nvPicPr>
        <p:blipFill rotWithShape="1">
          <a:blip r:embed="rId3">
            <a:alphaModFix/>
          </a:blip>
          <a:srcRect b="0" l="0" r="0" t="0"/>
          <a:stretch/>
        </p:blipFill>
        <p:spPr>
          <a:xfrm>
            <a:off x="5572877" y="2177952"/>
            <a:ext cx="1447800" cy="1458595"/>
          </a:xfrm>
          <a:prstGeom prst="rect">
            <a:avLst/>
          </a:prstGeom>
          <a:noFill/>
          <a:ln>
            <a:noFill/>
          </a:ln>
        </p:spPr>
      </p:pic>
      <p:sp>
        <p:nvSpPr>
          <p:cNvPr id="193" name="Google Shape;193;p53"/>
          <p:cNvSpPr txBox="1"/>
          <p:nvPr/>
        </p:nvSpPr>
        <p:spPr>
          <a:xfrm>
            <a:off x="6715877" y="2750021"/>
            <a:ext cx="116205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000">
                <a:solidFill>
                  <a:schemeClr val="lt1"/>
                </a:solidFill>
              </a:rPr>
              <a:t>hongos</a:t>
            </a:r>
            <a:endParaRPr/>
          </a:p>
        </p:txBody>
      </p:sp>
      <p:pic>
        <p:nvPicPr>
          <p:cNvPr id="194" name="Google Shape;194;p53"/>
          <p:cNvPicPr preferRelativeResize="0"/>
          <p:nvPr/>
        </p:nvPicPr>
        <p:blipFill rotWithShape="1">
          <a:blip r:embed="rId10">
            <a:alphaModFix/>
          </a:blip>
          <a:srcRect b="0" l="0" r="0" t="0"/>
          <a:stretch/>
        </p:blipFill>
        <p:spPr>
          <a:xfrm>
            <a:off x="4506077" y="3289301"/>
            <a:ext cx="1066800" cy="1013460"/>
          </a:xfrm>
          <a:prstGeom prst="rect">
            <a:avLst/>
          </a:prstGeom>
          <a:noFill/>
          <a:ln>
            <a:noFill/>
          </a:ln>
        </p:spPr>
      </p:pic>
      <p:sp>
        <p:nvSpPr>
          <p:cNvPr id="195" name="Google Shape;195;p53"/>
          <p:cNvSpPr txBox="1"/>
          <p:nvPr/>
        </p:nvSpPr>
        <p:spPr>
          <a:xfrm>
            <a:off x="4658477" y="4330522"/>
            <a:ext cx="7620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Alga</a:t>
            </a:r>
            <a:r>
              <a:rPr lang="en-US" sz="1600"/>
              <a:t>s</a:t>
            </a:r>
            <a:endParaRPr/>
          </a:p>
        </p:txBody>
      </p:sp>
      <p:sp>
        <p:nvSpPr>
          <p:cNvPr id="196" name="Google Shape;196;p53"/>
          <p:cNvSpPr txBox="1"/>
          <p:nvPr/>
        </p:nvSpPr>
        <p:spPr>
          <a:xfrm>
            <a:off x="6841550" y="5211350"/>
            <a:ext cx="15819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Tardigrad</a:t>
            </a:r>
            <a:r>
              <a:rPr lang="en-US" sz="1600"/>
              <a:t>o</a:t>
            </a:r>
            <a:r>
              <a:rPr b="0" i="0" lang="en-US" sz="1600" u="none" cap="none" strike="noStrike">
                <a:solidFill>
                  <a:srgbClr val="000000"/>
                </a:solidFill>
                <a:latin typeface="Arial"/>
                <a:ea typeface="Arial"/>
                <a:cs typeface="Arial"/>
                <a:sym typeface="Arial"/>
              </a:rPr>
              <a:t>s</a:t>
            </a:r>
            <a:endParaRPr b="0" i="0" sz="1600" u="none" cap="none" strike="noStrike">
              <a:solidFill>
                <a:srgbClr val="000000"/>
              </a:solidFill>
              <a:latin typeface="Arial"/>
              <a:ea typeface="Arial"/>
              <a:cs typeface="Arial"/>
              <a:sym typeface="Arial"/>
            </a:endParaRPr>
          </a:p>
        </p:txBody>
      </p:sp>
      <p:pic>
        <p:nvPicPr>
          <p:cNvPr id="197" name="Google Shape;197;p53"/>
          <p:cNvPicPr preferRelativeResize="0"/>
          <p:nvPr/>
        </p:nvPicPr>
        <p:blipFill rotWithShape="1">
          <a:blip r:embed="rId11">
            <a:alphaModFix/>
          </a:blip>
          <a:srcRect b="0" l="0" r="0" t="0"/>
          <a:stretch/>
        </p:blipFill>
        <p:spPr>
          <a:xfrm>
            <a:off x="8163677" y="4737101"/>
            <a:ext cx="762000" cy="835660"/>
          </a:xfrm>
          <a:prstGeom prst="rect">
            <a:avLst/>
          </a:prstGeom>
          <a:noFill/>
          <a:ln>
            <a:noFill/>
          </a:ln>
        </p:spPr>
      </p:pic>
      <p:sp>
        <p:nvSpPr>
          <p:cNvPr id="198" name="Google Shape;198;p53"/>
          <p:cNvSpPr txBox="1"/>
          <p:nvPr/>
        </p:nvSpPr>
        <p:spPr>
          <a:xfrm>
            <a:off x="5649078" y="6261101"/>
            <a:ext cx="1295399" cy="369332"/>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Microfauna</a:t>
            </a:r>
            <a:endParaRPr b="0" i="0" sz="1400" u="none" cap="none" strike="noStrike">
              <a:solidFill>
                <a:schemeClr val="lt1"/>
              </a:solidFill>
              <a:latin typeface="Arial"/>
              <a:ea typeface="Arial"/>
              <a:cs typeface="Arial"/>
              <a:sym typeface="Arial"/>
            </a:endParaRPr>
          </a:p>
        </p:txBody>
      </p:sp>
      <p:sp>
        <p:nvSpPr>
          <p:cNvPr id="199" name="Google Shape;199;p53"/>
          <p:cNvSpPr txBox="1"/>
          <p:nvPr/>
        </p:nvSpPr>
        <p:spPr>
          <a:xfrm>
            <a:off x="7020677" y="6261101"/>
            <a:ext cx="2286000" cy="369332"/>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Mesofauna</a:t>
            </a:r>
            <a:endParaRPr b="0" i="0" sz="1400" u="none" cap="none" strike="noStrike">
              <a:solidFill>
                <a:schemeClr val="lt1"/>
              </a:solidFill>
              <a:latin typeface="Arial"/>
              <a:ea typeface="Arial"/>
              <a:cs typeface="Arial"/>
              <a:sym typeface="Arial"/>
            </a:endParaRPr>
          </a:p>
        </p:txBody>
      </p:sp>
      <p:pic>
        <p:nvPicPr>
          <p:cNvPr id="200" name="Google Shape;200;p53"/>
          <p:cNvPicPr preferRelativeResize="0"/>
          <p:nvPr/>
        </p:nvPicPr>
        <p:blipFill rotWithShape="1">
          <a:blip r:embed="rId12">
            <a:alphaModFix/>
          </a:blip>
          <a:srcRect b="0" l="0" r="0" t="0"/>
          <a:stretch/>
        </p:blipFill>
        <p:spPr>
          <a:xfrm>
            <a:off x="5572877" y="3636547"/>
            <a:ext cx="888578" cy="914400"/>
          </a:xfrm>
          <a:prstGeom prst="rect">
            <a:avLst/>
          </a:prstGeom>
          <a:noFill/>
          <a:ln>
            <a:noFill/>
          </a:ln>
        </p:spPr>
      </p:pic>
      <p:sp>
        <p:nvSpPr>
          <p:cNvPr id="201" name="Google Shape;201;p53"/>
          <p:cNvSpPr txBox="1"/>
          <p:nvPr/>
        </p:nvSpPr>
        <p:spPr>
          <a:xfrm>
            <a:off x="5477627" y="4611635"/>
            <a:ext cx="12954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Am</a:t>
            </a:r>
            <a:r>
              <a:rPr lang="en-US" sz="1600"/>
              <a:t>ebas</a:t>
            </a:r>
            <a:endParaRPr/>
          </a:p>
        </p:txBody>
      </p:sp>
      <p:pic>
        <p:nvPicPr>
          <p:cNvPr id="202" name="Google Shape;202;p53"/>
          <p:cNvPicPr preferRelativeResize="0"/>
          <p:nvPr/>
        </p:nvPicPr>
        <p:blipFill rotWithShape="1">
          <a:blip r:embed="rId13">
            <a:alphaModFix/>
          </a:blip>
          <a:srcRect b="0" l="0" r="0" t="0"/>
          <a:stretch/>
        </p:blipFill>
        <p:spPr>
          <a:xfrm>
            <a:off x="9380321" y="2188366"/>
            <a:ext cx="1374156" cy="1329536"/>
          </a:xfrm>
          <a:prstGeom prst="rect">
            <a:avLst/>
          </a:prstGeom>
          <a:noFill/>
          <a:ln>
            <a:noFill/>
          </a:ln>
        </p:spPr>
      </p:pic>
      <p:pic>
        <p:nvPicPr>
          <p:cNvPr id="203" name="Google Shape;203;p53"/>
          <p:cNvPicPr preferRelativeResize="0"/>
          <p:nvPr/>
        </p:nvPicPr>
        <p:blipFill rotWithShape="1">
          <a:blip r:embed="rId14">
            <a:alphaModFix/>
          </a:blip>
          <a:srcRect b="0" l="0" r="0" t="0"/>
          <a:stretch/>
        </p:blipFill>
        <p:spPr>
          <a:xfrm rot="-5400000">
            <a:off x="8996539" y="2819243"/>
            <a:ext cx="1142999" cy="2387917"/>
          </a:xfrm>
          <a:prstGeom prst="rect">
            <a:avLst/>
          </a:prstGeom>
          <a:noFill/>
          <a:ln>
            <a:noFill/>
          </a:ln>
        </p:spPr>
      </p:pic>
      <p:sp>
        <p:nvSpPr>
          <p:cNvPr id="204" name="Google Shape;204;p53"/>
          <p:cNvSpPr txBox="1"/>
          <p:nvPr/>
        </p:nvSpPr>
        <p:spPr>
          <a:xfrm>
            <a:off x="8082928" y="4249924"/>
            <a:ext cx="1295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a:solidFill>
                  <a:schemeClr val="lt1"/>
                </a:solidFill>
              </a:rPr>
              <a:t>nematodos</a:t>
            </a:r>
            <a:endParaRPr/>
          </a:p>
        </p:txBody>
      </p:sp>
      <p:pic>
        <p:nvPicPr>
          <p:cNvPr id="205" name="Google Shape;205;p53"/>
          <p:cNvPicPr preferRelativeResize="0"/>
          <p:nvPr/>
        </p:nvPicPr>
        <p:blipFill rotWithShape="1">
          <a:blip r:embed="rId15">
            <a:alphaModFix/>
          </a:blip>
          <a:srcRect b="0" l="0" r="0" t="0"/>
          <a:stretch/>
        </p:blipFill>
        <p:spPr>
          <a:xfrm>
            <a:off x="5193583" y="2999890"/>
            <a:ext cx="979162" cy="746611"/>
          </a:xfrm>
          <a:prstGeom prst="rect">
            <a:avLst/>
          </a:prstGeom>
          <a:noFill/>
          <a:ln>
            <a:noFill/>
          </a:ln>
        </p:spPr>
      </p:pic>
      <p:sp>
        <p:nvSpPr>
          <p:cNvPr id="206" name="Google Shape;206;p53"/>
          <p:cNvSpPr txBox="1"/>
          <p:nvPr/>
        </p:nvSpPr>
        <p:spPr>
          <a:xfrm>
            <a:off x="5191123" y="3401975"/>
            <a:ext cx="15819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F</a:t>
            </a:r>
            <a:r>
              <a:rPr lang="en-US" sz="1600"/>
              <a:t>lagelados</a:t>
            </a:r>
            <a:endParaRPr/>
          </a:p>
        </p:txBody>
      </p:sp>
      <p:pic>
        <p:nvPicPr>
          <p:cNvPr id="207" name="Google Shape;207;p53"/>
          <p:cNvPicPr preferRelativeResize="0"/>
          <p:nvPr/>
        </p:nvPicPr>
        <p:blipFill rotWithShape="1">
          <a:blip r:embed="rId16">
            <a:alphaModFix/>
          </a:blip>
          <a:srcRect b="0" l="0" r="0" t="0"/>
          <a:stretch/>
        </p:blipFill>
        <p:spPr>
          <a:xfrm>
            <a:off x="8889532" y="5052796"/>
            <a:ext cx="569545" cy="550445"/>
          </a:xfrm>
          <a:prstGeom prst="rect">
            <a:avLst/>
          </a:prstGeom>
          <a:noFill/>
          <a:ln>
            <a:noFill/>
          </a:ln>
        </p:spPr>
      </p:pic>
      <p:pic>
        <p:nvPicPr>
          <p:cNvPr id="208" name="Google Shape;208;p53"/>
          <p:cNvPicPr preferRelativeResize="0"/>
          <p:nvPr/>
        </p:nvPicPr>
        <p:blipFill rotWithShape="1">
          <a:blip r:embed="rId17">
            <a:alphaModFix/>
          </a:blip>
          <a:srcRect b="0" l="0" r="0" t="0"/>
          <a:stretch/>
        </p:blipFill>
        <p:spPr>
          <a:xfrm>
            <a:off x="9420977" y="4660901"/>
            <a:ext cx="1333500" cy="889000"/>
          </a:xfrm>
          <a:prstGeom prst="rect">
            <a:avLst/>
          </a:prstGeom>
          <a:noFill/>
          <a:ln>
            <a:noFill/>
          </a:ln>
        </p:spPr>
      </p:pic>
      <p:sp>
        <p:nvSpPr>
          <p:cNvPr id="209" name="Google Shape;209;p53"/>
          <p:cNvSpPr txBox="1"/>
          <p:nvPr/>
        </p:nvSpPr>
        <p:spPr>
          <a:xfrm>
            <a:off x="9420977" y="4660901"/>
            <a:ext cx="134102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1600">
                <a:solidFill>
                  <a:schemeClr val="lt1"/>
                </a:solidFill>
              </a:rPr>
              <a:t>lombrices</a:t>
            </a:r>
            <a:endParaRPr/>
          </a:p>
        </p:txBody>
      </p:sp>
      <p:grpSp>
        <p:nvGrpSpPr>
          <p:cNvPr id="210" name="Google Shape;210;p53"/>
          <p:cNvGrpSpPr/>
          <p:nvPr/>
        </p:nvGrpSpPr>
        <p:grpSpPr>
          <a:xfrm>
            <a:off x="2345181" y="5259071"/>
            <a:ext cx="8229600" cy="1143000"/>
            <a:chOff x="609600" y="5334000"/>
            <a:chExt cx="8229600" cy="1143000"/>
          </a:xfrm>
        </p:grpSpPr>
        <p:sp>
          <p:nvSpPr>
            <p:cNvPr id="211" name="Google Shape;211;p53"/>
            <p:cNvSpPr/>
            <p:nvPr/>
          </p:nvSpPr>
          <p:spPr>
            <a:xfrm>
              <a:off x="609600" y="5334000"/>
              <a:ext cx="8229600" cy="1143000"/>
            </a:xfrm>
            <a:prstGeom prst="rightArrow">
              <a:avLst>
                <a:gd fmla="val 50000" name="adj1"/>
                <a:gd fmla="val 50000" name="adj2"/>
              </a:avLst>
            </a:prstGeom>
            <a:gradFill>
              <a:gsLst>
                <a:gs pos="0">
                  <a:srgbClr val="99B5FF"/>
                </a:gs>
                <a:gs pos="35000">
                  <a:srgbClr val="B9CBFF"/>
                </a:gs>
                <a:gs pos="100000">
                  <a:srgbClr val="E2E9FF"/>
                </a:gs>
              </a:gsLst>
              <a:lin ang="10800000" scaled="0"/>
            </a:gradFill>
            <a:ln cap="flat" cmpd="sng" w="9525">
              <a:solidFill>
                <a:srgbClr val="3E6EC2"/>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12" name="Google Shape;212;p53"/>
            <p:cNvSpPr txBox="1"/>
            <p:nvPr/>
          </p:nvSpPr>
          <p:spPr>
            <a:xfrm>
              <a:off x="1219200" y="5715000"/>
              <a:ext cx="9144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0.1 µm</a:t>
              </a:r>
              <a:endParaRPr/>
            </a:p>
          </p:txBody>
        </p:sp>
        <p:sp>
          <p:nvSpPr>
            <p:cNvPr id="213" name="Google Shape;213;p53"/>
            <p:cNvSpPr txBox="1"/>
            <p:nvPr/>
          </p:nvSpPr>
          <p:spPr>
            <a:xfrm>
              <a:off x="2438400" y="5715000"/>
              <a:ext cx="9144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1.0 µm</a:t>
              </a:r>
              <a:endParaRPr/>
            </a:p>
          </p:txBody>
        </p:sp>
        <p:sp>
          <p:nvSpPr>
            <p:cNvPr id="214" name="Google Shape;214;p53"/>
            <p:cNvSpPr txBox="1"/>
            <p:nvPr/>
          </p:nvSpPr>
          <p:spPr>
            <a:xfrm>
              <a:off x="3733800" y="5715000"/>
              <a:ext cx="9144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10 µm </a:t>
              </a:r>
              <a:endParaRPr/>
            </a:p>
          </p:txBody>
        </p:sp>
        <p:sp>
          <p:nvSpPr>
            <p:cNvPr id="215" name="Google Shape;215;p53"/>
            <p:cNvSpPr txBox="1"/>
            <p:nvPr/>
          </p:nvSpPr>
          <p:spPr>
            <a:xfrm>
              <a:off x="4876800" y="5715000"/>
              <a:ext cx="9144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100 µm </a:t>
              </a:r>
              <a:endParaRPr/>
            </a:p>
          </p:txBody>
        </p:sp>
        <p:sp>
          <p:nvSpPr>
            <p:cNvPr id="216" name="Google Shape;216;p53"/>
            <p:cNvSpPr txBox="1"/>
            <p:nvPr/>
          </p:nvSpPr>
          <p:spPr>
            <a:xfrm>
              <a:off x="6248400" y="5562600"/>
              <a:ext cx="10668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1000 µm =1 mm </a:t>
              </a:r>
              <a:endParaRPr/>
            </a:p>
          </p:txBody>
        </p:sp>
        <p:sp>
          <p:nvSpPr>
            <p:cNvPr id="217" name="Google Shape;217;p53"/>
            <p:cNvSpPr txBox="1"/>
            <p:nvPr/>
          </p:nvSpPr>
          <p:spPr>
            <a:xfrm>
              <a:off x="7696200" y="5562600"/>
              <a:ext cx="9144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10 mm = 1 cm</a:t>
              </a:r>
              <a:endParaRPr/>
            </a:p>
          </p:txBody>
        </p:sp>
      </p:grpSp>
      <p:sp>
        <p:nvSpPr>
          <p:cNvPr id="218" name="Google Shape;218;p53"/>
          <p:cNvSpPr txBox="1"/>
          <p:nvPr/>
        </p:nvSpPr>
        <p:spPr>
          <a:xfrm>
            <a:off x="8239878" y="4684785"/>
            <a:ext cx="12663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a:t>artrópodos</a:t>
            </a:r>
            <a:endParaRPr/>
          </a:p>
        </p:txBody>
      </p:sp>
      <p:sp>
        <p:nvSpPr>
          <p:cNvPr id="219" name="Google Shape;219;p53"/>
          <p:cNvSpPr txBox="1"/>
          <p:nvPr/>
        </p:nvSpPr>
        <p:spPr>
          <a:xfrm>
            <a:off x="6182477" y="5815569"/>
            <a:ext cx="8382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SIZE </a:t>
            </a:r>
            <a:endParaRPr/>
          </a:p>
        </p:txBody>
      </p:sp>
      <p:pic>
        <p:nvPicPr>
          <p:cNvPr id="220" name="Google Shape;220;p53"/>
          <p:cNvPicPr preferRelativeResize="0"/>
          <p:nvPr/>
        </p:nvPicPr>
        <p:blipFill rotWithShape="1">
          <a:blip r:embed="rId8">
            <a:alphaModFix/>
          </a:blip>
          <a:srcRect b="0" l="0" r="0" t="0"/>
          <a:stretch/>
        </p:blipFill>
        <p:spPr>
          <a:xfrm>
            <a:off x="4887078" y="1037056"/>
            <a:ext cx="685799" cy="1219200"/>
          </a:xfrm>
          <a:prstGeom prst="rect">
            <a:avLst/>
          </a:prstGeom>
          <a:noFill/>
          <a:ln>
            <a:noFill/>
          </a:ln>
        </p:spPr>
      </p:pic>
      <p:pic>
        <p:nvPicPr>
          <p:cNvPr id="221" name="Google Shape;221;p53"/>
          <p:cNvPicPr preferRelativeResize="0"/>
          <p:nvPr/>
        </p:nvPicPr>
        <p:blipFill rotWithShape="1">
          <a:blip r:embed="rId9">
            <a:alphaModFix/>
          </a:blip>
          <a:srcRect b="0" l="0" r="0" t="0"/>
          <a:stretch/>
        </p:blipFill>
        <p:spPr>
          <a:xfrm>
            <a:off x="3820277" y="1037056"/>
            <a:ext cx="1066800" cy="1219200"/>
          </a:xfrm>
          <a:prstGeom prst="rect">
            <a:avLst/>
          </a:prstGeom>
          <a:noFill/>
          <a:ln>
            <a:noFill/>
          </a:ln>
        </p:spPr>
      </p:pic>
      <p:sp>
        <p:nvSpPr>
          <p:cNvPr id="222" name="Google Shape;222;p53"/>
          <p:cNvSpPr txBox="1"/>
          <p:nvPr/>
        </p:nvSpPr>
        <p:spPr>
          <a:xfrm>
            <a:off x="2816025" y="6261100"/>
            <a:ext cx="2756700" cy="307800"/>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Microrganismos</a:t>
            </a:r>
            <a:endParaRPr>
              <a:solidFill>
                <a:schemeClr val="lt1"/>
              </a:solidFill>
            </a:endParaRPr>
          </a:p>
        </p:txBody>
      </p:sp>
      <p:sp>
        <p:nvSpPr>
          <p:cNvPr id="223" name="Google Shape;223;p53"/>
          <p:cNvSpPr txBox="1"/>
          <p:nvPr/>
        </p:nvSpPr>
        <p:spPr>
          <a:xfrm>
            <a:off x="3496426" y="3848875"/>
            <a:ext cx="9792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Protist</a:t>
            </a:r>
            <a:r>
              <a:rPr lang="en-US"/>
              <a:t>as</a:t>
            </a:r>
            <a:endParaRPr/>
          </a:p>
        </p:txBody>
      </p:sp>
      <p:sp>
        <p:nvSpPr>
          <p:cNvPr id="224" name="Google Shape;224;p53"/>
          <p:cNvSpPr txBox="1"/>
          <p:nvPr>
            <p:ph type="title"/>
          </p:nvPr>
        </p:nvSpPr>
        <p:spPr>
          <a:xfrm>
            <a:off x="6619125" y="338050"/>
            <a:ext cx="5418300" cy="1434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714"/>
              <a:buFont typeface="Calibri"/>
              <a:buNone/>
            </a:pPr>
            <a:r>
              <a:rPr lang="en-US" sz="2800"/>
              <a:t>¡Los organismos del suelo son </a:t>
            </a:r>
            <a:r>
              <a:rPr b="1" lang="en-US" sz="2800"/>
              <a:t>pequeños</a:t>
            </a:r>
            <a:r>
              <a:rPr lang="en-US" sz="2800"/>
              <a:t>, </a:t>
            </a:r>
            <a:r>
              <a:rPr b="1" lang="en-US" sz="2800"/>
              <a:t>numerosos</a:t>
            </a:r>
            <a:r>
              <a:rPr lang="en-US" sz="2800"/>
              <a:t> y </a:t>
            </a:r>
            <a:r>
              <a:rPr b="1" lang="en-US" sz="2800"/>
              <a:t>diversos</a:t>
            </a:r>
            <a:r>
              <a:rPr lang="en-US" sz="2800"/>
              <a:t>!</a:t>
            </a:r>
            <a:endParaRPr sz="28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2022-06-03T14:17:32Z</dcterms:created>
  <dc:creator>Susan Chapman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0x01010092A31AA3D76D084F80C551C55B9B5702</vt:lpwstr>
  </property>
</Properties>
</file>