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7315200" cy="9601200"/>
  <p:embeddedFontLst>
    <p:embeddedFont>
      <p:font typeface="PT Sans"/>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WmJCiW2azdyVH2ey2TwiycvZC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233F32-1FEA-430D-B1BE-405122108DBF}">
  <a:tblStyle styleId="{DE233F32-1FEA-430D-B1BE-405122108DB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EA89820C-514E-4185-981F-699D5BD1EAF0}"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TSans-bold.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PT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ddc40ce23_0_0: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0" name="Google Shape;100;g20ddc40ce23_0_0:notes"/>
          <p:cNvSpPr/>
          <p:nvPr>
            <p:ph idx="2" type="sldImg"/>
          </p:nvPr>
        </p:nvSpPr>
        <p:spPr>
          <a:xfrm>
            <a:off x="1219440" y="720090"/>
            <a:ext cx="4877100" cy="3600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42" name="Google Shape;242;p1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0" name="Google Shape;250;p1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8" name="Google Shape;258;p1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66" name="Google Shape;266;p1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5" name="Google Shape;275;p1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4" name="Google Shape;284;p1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3" name="Google Shape;293;p1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2" name="Google Shape;302;p1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1" name="Google Shape;311;p1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El agua filtrada debe variar de color entre los cuatro vasos. Esto se debe a las cargas del suelo arcilloso frente a la nula (o escasa) carga de la arena.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Filtrate water should vary in color between the four cups. This is due to the charges of the clay soil versus no (or little) charge in the sand.</a:t>
            </a:r>
            <a:endParaRPr/>
          </a:p>
        </p:txBody>
      </p:sp>
      <p:sp>
        <p:nvSpPr>
          <p:cNvPr id="320" name="Google Shape;320;p1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Los suelos se forman a partir de diferentes tipos de rocas y minerales, conocidos como 'materiales madre'. ¿Notas cómo cada una de estas sustancias mostradas aquí se ven distintas? Los suelos que están derivados de ellas también se ven y se comportan de manera distinta.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Soils are derived from a variety of different rocks and minerals, called “parent materials.” Notice how each of the substances shown here look different? The soils that are derived from them look and behave differently as well.</a:t>
            </a:r>
            <a:endParaRPr/>
          </a:p>
        </p:txBody>
      </p:sp>
      <p:sp>
        <p:nvSpPr>
          <p:cNvPr id="110" name="Google Shape;110;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El agua debe tener un color rosado. Esto significa que el colorante azul (cargado positivamente) quedó retenido en el suelo, y la mayor parte del colorante rojo (cargado negativamente) no.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The water should come out a pink-ish color. This means that the blue dye (positively charged) was retained in the soil, and most of the red dye (negatively charged) was not.</a:t>
            </a:r>
            <a:endParaRPr/>
          </a:p>
        </p:txBody>
      </p:sp>
      <p:sp>
        <p:nvSpPr>
          <p:cNvPr id="328" name="Google Shape;328;p2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36" name="Google Shape;336;p2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5" name="Google Shape;345;p2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53" name="Google Shape;353;p2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Utiliza un diagrama para describir la escala de pH. Para los alumnos más jóvenes, puedes hablar de sustancias ácidas comunes, como los limones, y de cómo su sabor ácido se debe a su acidez. Para los alumnos mayores, puedes describir la relación entre el pH y la concentración de iones de hidrógeno en una sustancia: pH = -log(H+).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The water should come out a pink-ish color. This means that the blue dye (positively charged) was retained in the soil, and most of the red dye (negatively charged) was not.</a:t>
            </a:r>
            <a:endParaRPr/>
          </a:p>
        </p:txBody>
      </p:sp>
      <p:sp>
        <p:nvSpPr>
          <p:cNvPr id="362" name="Google Shape;362;p2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Muchos estudiantes no sabrán por qué el pH del suelo podría ser importante, es </a:t>
            </a:r>
            <a:r>
              <a:rPr lang="en-US"/>
              <a:t>posible</a:t>
            </a:r>
            <a:r>
              <a:rPr lang="en-US"/>
              <a:t> que necesiten apoyo de la persona instructora para identificar las razones.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Many students will not know why soil pH might be important, so the instructor may need to help them along with this. </a:t>
            </a:r>
            <a:endParaRPr/>
          </a:p>
        </p:txBody>
      </p:sp>
      <p:sp>
        <p:nvSpPr>
          <p:cNvPr id="371" name="Google Shape;371;p2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Más información: https://endofite.com/essential-plant-nutrients/. </a:t>
            </a:r>
            <a:endParaRPr/>
          </a:p>
          <a:p>
            <a:pPr indent="0" lvl="0" marL="0" rtl="0" algn="l">
              <a:lnSpc>
                <a:spcPct val="100000"/>
              </a:lnSpc>
              <a:spcBef>
                <a:spcPts val="0"/>
              </a:spcBef>
              <a:spcAft>
                <a:spcPts val="0"/>
              </a:spcAft>
              <a:buSzPts val="1400"/>
              <a:buNone/>
            </a:pPr>
            <a:r>
              <a:rPr lang="en-US"/>
              <a:t>Nota: los distintos sitios web tienen versiones algo diferentes de esta lista, pero los principales nutrientes necesarios para las plantas son los mismos.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More information: https://endofite.com/essential-plant-nutrients/. Note: different websites have slightly different versions of this list, but the major plant necessary nutrients are the same.</a:t>
            </a:r>
            <a:endParaRPr/>
          </a:p>
        </p:txBody>
      </p:sp>
      <p:sp>
        <p:nvSpPr>
          <p:cNvPr id="379" name="Google Shape;379;p2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03" name="Google Shape;403;p2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Si las plantas necesitan los 16 nutrientes para estar saludables, el suelo debe tener un pH que asegure la disponibilidad de todos estos nutrientes. Esto suele ser un pH de 6.0-7.0. Si un tipo de planta crece bien en un suelo con un pH determinado (por ejemplo, a las azaleas les gustan los suelos ácidos, pH = 4.5-6.0), es probable que se deba a que hay un nutriente que le gusta a la planta y que está más disponible a ese pH. En el caso de las azaleas, este nutriente es el hierro.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If plants need all 16 nutrients to be healthy, then the soil needs to be at a pH that ensures that all of those nutrients are available. This tends to be a pH of 6.0-7.0. If a certain type of plant grows well in soil of a certain pH (e.g., azaleas like acidic soils, pH = 4.5-6.0), this is likely because there is a nutrient that the plant likes that is more available at that pH. For azaleas, this nutrient is iron.</a:t>
            </a:r>
            <a:endParaRPr/>
          </a:p>
        </p:txBody>
      </p:sp>
      <p:sp>
        <p:nvSpPr>
          <p:cNvPr id="412" name="Google Shape;412;p2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21" name="Google Shape;421;p2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Estas imágenes muestran los distintos tamaños de las partículas que encontramos en el suelo, así como sus morfologías. Nota que la escala de cada imagen es distinta. Las partículas de arena son relativamente redondas, las partículas de limo son más rugosas, y las partículas de arcilla se ven como conjuntos de placas (laminas muy finas). La estructura física de estas partículas hacen que la arcilla tenga más área superficial comparado con las partículas de arena y limo aún cuando éstas son mucho más pequeñas.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These images show the different particle sizes of soil, as well as their shapes. Notice that the scale of each image is different. Sand particles are relatively round, silt particles are more jagged, and clay particles exist in very thin sheets. The physical structure of clay gives these particles a much larger surface area than silt and sand particles, even though the clay particles themselves are much, much smaller.</a:t>
            </a:r>
            <a:endParaRPr/>
          </a:p>
        </p:txBody>
      </p:sp>
      <p:sp>
        <p:nvSpPr>
          <p:cNvPr id="130" name="Google Shape;130;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0: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29" name="Google Shape;429;p3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3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38" name="Google Shape;438;p3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Las hortensias son un buen ejemplo de planta sensible al pH del suelo. Cuando el pH del suelo es bajo, son azules; cuando es alto, son rosas. Esto se debe a las diferencias en la variabilidad del aluminio a distintos niveles de pH.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Hydrangeas are a great example of a plant that is sensitive to soil pH. When the soil pH is low, they are blue; when it is high, they are pink. This is due to differences in aluminum variability at different pH levels.</a:t>
            </a:r>
            <a:endParaRPr/>
          </a:p>
        </p:txBody>
      </p:sp>
      <p:sp>
        <p:nvSpPr>
          <p:cNvPr id="447" name="Google Shape;447;p3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3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61" name="Google Shape;461;p3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4:notes"/>
          <p:cNvSpPr txBox="1"/>
          <p:nvPr>
            <p:ph idx="1" type="body"/>
          </p:nvPr>
        </p:nvSpPr>
        <p:spPr>
          <a:xfrm>
            <a:off x="731520" y="4620577"/>
            <a:ext cx="5852160" cy="3780473"/>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469" name="Google Shape;469;p3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Además de tener una gran área superficial, las partículas de arcilla tienen un número grande de lugares de reacción cargados negativamente. Las partículas de arena y de limo tienen pocos o ningun lugares con carga, haciéndolas menos reactivas.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In addition to having a very high surface area, clay particles also have a large number of negatively charged reaction sites. Sand and silt particles have no or few charged sites, making them less reactive.</a:t>
            </a:r>
            <a:endParaRPr/>
          </a:p>
        </p:txBody>
      </p:sp>
      <p:sp>
        <p:nvSpPr>
          <p:cNvPr id="150" name="Google Shape;150;p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Los lugares de reacción con carga negativa de las partículas de arcilla pueden reaccionar con iones de carga positiva (cationes), como un imán, manteniendo los cationes en su lugar y sin permitir que se muevan, a menos que un catión con un cargador positivo más fuerte los empuje de ahí. Mientras más sitios de reacción con carga negativa haya, más cationes podrá retener un suelo. Así es como los suelos eliminan los contaminantes del agua.</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The negatively-charged reaction sites on clay particles can react with positively-charged ions (cations) like a magnet, holding the cations in place and not allowing them to move unless a cation with a stronger positive charger pushes them off. The more negatively charged reaction sites, the more cations a soil can hold. This is how soils remove contaminants from water.</a:t>
            </a:r>
            <a:endParaRPr/>
          </a:p>
        </p:txBody>
      </p:sp>
      <p:sp>
        <p:nvSpPr>
          <p:cNvPr id="169" name="Google Shape;169;p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Las animaciones muestran cómo los iones cargados positivamente (cationes) se mueven hacia las partículas del suelo cargadas negativamente, y viceversa.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ENGLISH: </a:t>
            </a:r>
            <a:r>
              <a:rPr lang="en-US"/>
              <a:t>Animations show how positively charged ions (cations) move toward negatively-charged soil particles, and vice versa.</a:t>
            </a:r>
            <a:endParaRPr/>
          </a:p>
        </p:txBody>
      </p:sp>
      <p:sp>
        <p:nvSpPr>
          <p:cNvPr id="180" name="Google Shape;180;p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8" name="Google Shape;218;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6" name="Google Shape;226;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34" name="Google Shape;234;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6"/>
          <p:cNvSpPr txBox="1"/>
          <p:nvPr>
            <p:ph idx="1" type="subTitle"/>
          </p:nvPr>
        </p:nvSpPr>
        <p:spPr>
          <a:xfrm>
            <a:off x="1524000" y="3602038"/>
            <a:ext cx="9144000" cy="80179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6"/>
          <p:cNvSpPr/>
          <p:nvPr>
            <p:ph idx="2" type="pic"/>
          </p:nvPr>
        </p:nvSpPr>
        <p:spPr>
          <a:xfrm>
            <a:off x="5183188" y="987425"/>
            <a:ext cx="6172200" cy="4873625"/>
          </a:xfrm>
          <a:prstGeom prst="rect">
            <a:avLst/>
          </a:prstGeom>
          <a:noFill/>
          <a:ln>
            <a:noFill/>
          </a:ln>
        </p:spPr>
      </p:sp>
      <p:sp>
        <p:nvSpPr>
          <p:cNvPr id="82" name="Google Shape;82;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7"/>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7"/>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7"/>
          <p:cNvSpPr/>
          <p:nvPr>
            <p:ph idx="2" type="pic"/>
          </p:nvPr>
        </p:nvSpPr>
        <p:spPr>
          <a:xfrm>
            <a:off x="0" y="0"/>
            <a:ext cx="1366838" cy="6858000"/>
          </a:xfrm>
          <a:prstGeom prst="rect">
            <a:avLst/>
          </a:prstGeom>
          <a:noFill/>
          <a:ln>
            <a:noFill/>
          </a:ln>
        </p:spPr>
      </p:sp>
      <p:pic>
        <p:nvPicPr>
          <p:cNvPr id="24" name="Google Shape;24;p37"/>
          <p:cNvPicPr preferRelativeResize="0"/>
          <p:nvPr/>
        </p:nvPicPr>
        <p:blipFill rotWithShape="1">
          <a:blip r:embed="rId2">
            <a:alphaModFix/>
          </a:blip>
          <a:srcRect b="0" l="1" r="23790" t="0"/>
          <a:stretch/>
        </p:blipFill>
        <p:spPr>
          <a:xfrm>
            <a:off x="1" y="-1"/>
            <a:ext cx="1458930" cy="6857999"/>
          </a:xfrm>
          <a:prstGeom prst="rect">
            <a:avLst/>
          </a:prstGeom>
          <a:noFill/>
          <a:ln>
            <a:noFill/>
          </a:ln>
        </p:spPr>
      </p:pic>
      <p:sp>
        <p:nvSpPr>
          <p:cNvPr id="25" name="Google Shape;25;p37"/>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599" y="6415623"/>
            <a:ext cx="2743200" cy="3058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   USDA-NRCS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
        <p:nvSpPr>
          <p:cNvPr id="28" name="Google Shape;28;p38"/>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8"/>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2" type="sldNum"/>
          </p:nvPr>
        </p:nvSpPr>
        <p:spPr>
          <a:xfrm>
            <a:off x="8610599" y="6415623"/>
            <a:ext cx="2743200" cy="3058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   USDA-NRCS</a:t>
            </a:r>
            <a:endParaRPr/>
          </a:p>
        </p:txBody>
      </p:sp>
      <p:sp>
        <p:nvSpPr>
          <p:cNvPr id="32" name="Google Shape;32;p38"/>
          <p:cNvSpPr/>
          <p:nvPr>
            <p:ph idx="2" type="pic"/>
          </p:nvPr>
        </p:nvSpPr>
        <p:spPr>
          <a:xfrm>
            <a:off x="0" y="0"/>
            <a:ext cx="1366838" cy="6858000"/>
          </a:xfrm>
          <a:prstGeom prst="rect">
            <a:avLst/>
          </a:prstGeom>
          <a:noFill/>
          <a:ln>
            <a:noFill/>
          </a:ln>
        </p:spPr>
      </p:sp>
      <p:pic>
        <p:nvPicPr>
          <p:cNvPr id="33" name="Google Shape;33;p38"/>
          <p:cNvPicPr preferRelativeResize="0"/>
          <p:nvPr/>
        </p:nvPicPr>
        <p:blipFill rotWithShape="1">
          <a:blip r:embed="rId2">
            <a:alphaModFix/>
          </a:blip>
          <a:srcRect b="0" l="1" r="23790" t="0"/>
          <a:stretch/>
        </p:blipFill>
        <p:spPr>
          <a:xfrm>
            <a:off x="1" y="-1"/>
            <a:ext cx="1458930" cy="68579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2_Title and Content">
    <p:spTree>
      <p:nvGrpSpPr>
        <p:cNvPr id="34" name="Shape 34"/>
        <p:cNvGrpSpPr/>
        <p:nvPr/>
      </p:nvGrpSpPr>
      <p:grpSpPr>
        <a:xfrm>
          <a:off x="0" y="0"/>
          <a:ext cx="0" cy="0"/>
          <a:chOff x="0" y="0"/>
          <a:chExt cx="0" cy="0"/>
        </a:xfrm>
      </p:grpSpPr>
      <p:sp>
        <p:nvSpPr>
          <p:cNvPr id="35" name="Google Shape;35;p39"/>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9"/>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p:nvPr>
            <p:ph idx="2" type="pic"/>
          </p:nvPr>
        </p:nvSpPr>
        <p:spPr>
          <a:xfrm>
            <a:off x="0" y="0"/>
            <a:ext cx="1366838" cy="6858000"/>
          </a:xfrm>
          <a:prstGeom prst="rect">
            <a:avLst/>
          </a:prstGeom>
          <a:noFill/>
          <a:ln>
            <a:noFill/>
          </a:ln>
        </p:spPr>
      </p:sp>
      <p:pic>
        <p:nvPicPr>
          <p:cNvPr id="38" name="Google Shape;38;p39"/>
          <p:cNvPicPr preferRelativeResize="0"/>
          <p:nvPr/>
        </p:nvPicPr>
        <p:blipFill rotWithShape="1">
          <a:blip r:embed="rId2">
            <a:alphaModFix/>
          </a:blip>
          <a:srcRect b="0" l="1" r="23790" t="0"/>
          <a:stretch/>
        </p:blipFill>
        <p:spPr>
          <a:xfrm>
            <a:off x="1" y="-1"/>
            <a:ext cx="1458930" cy="6857999"/>
          </a:xfrm>
          <a:prstGeom prst="rect">
            <a:avLst/>
          </a:prstGeom>
          <a:noFill/>
          <a:ln>
            <a:noFill/>
          </a:ln>
        </p:spPr>
      </p:pic>
      <p:sp>
        <p:nvSpPr>
          <p:cNvPr id="39" name="Google Shape;39;p39"/>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p39"/>
          <p:cNvSpPr txBox="1"/>
          <p:nvPr>
            <p:ph idx="12" type="sldNum"/>
          </p:nvPr>
        </p:nvSpPr>
        <p:spPr>
          <a:xfrm>
            <a:off x="8610599" y="6415623"/>
            <a:ext cx="2743200" cy="30585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   USDA-NRCS</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4.jpg"/><Relationship Id="rId5"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serc.carleton.edu/kskl_educator/soil_chemistry/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0ddc40ce23_0_0"/>
          <p:cNvSpPr/>
          <p:nvPr/>
        </p:nvSpPr>
        <p:spPr>
          <a:xfrm>
            <a:off x="0" y="0"/>
            <a:ext cx="12207240" cy="6866573"/>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A logo with text overlay  Description automatically generated" id="103" name="Google Shape;103;g20ddc40ce23_0_0"/>
          <p:cNvSpPr/>
          <p:nvPr/>
        </p:nvSpPr>
        <p:spPr>
          <a:xfrm>
            <a:off x="483870" y="5463004"/>
            <a:ext cx="2788591" cy="1176437"/>
          </a:xfrm>
          <a:custGeom>
            <a:rect b="b" l="l" r="r" t="t"/>
            <a:pathLst>
              <a:path extrusionOk="0" h="1762452" w="4177665">
                <a:moveTo>
                  <a:pt x="0" y="0"/>
                </a:moveTo>
                <a:lnTo>
                  <a:pt x="4177665" y="0"/>
                </a:lnTo>
                <a:lnTo>
                  <a:pt x="4177665" y="1762452"/>
                </a:lnTo>
                <a:lnTo>
                  <a:pt x="0" y="1762452"/>
                </a:lnTo>
                <a:lnTo>
                  <a:pt x="0" y="0"/>
                </a:lnTo>
                <a:close/>
              </a:path>
            </a:pathLst>
          </a:custGeom>
          <a:blipFill rotWithShape="1">
            <a:blip r:embed="rId4">
              <a:alphaModFix/>
            </a:blip>
            <a:stretch>
              <a:fillRect b="0" l="0" r="0" t="0"/>
            </a:stretch>
          </a:blipFill>
          <a:ln>
            <a:noFill/>
          </a:ln>
        </p:spPr>
      </p:sp>
      <p:sp>
        <p:nvSpPr>
          <p:cNvPr id="104" name="Google Shape;104;g20ddc40ce23_0_0"/>
          <p:cNvSpPr txBox="1"/>
          <p:nvPr/>
        </p:nvSpPr>
        <p:spPr>
          <a:xfrm>
            <a:off x="710550" y="2706261"/>
            <a:ext cx="10770900" cy="8157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US" sz="5300" u="none" cap="none" strike="noStrike">
                <a:solidFill>
                  <a:srgbClr val="FF9900"/>
                </a:solidFill>
                <a:latin typeface="PT Sans"/>
                <a:ea typeface="PT Sans"/>
                <a:cs typeface="PT Sans"/>
                <a:sym typeface="PT Sans"/>
              </a:rPr>
              <a:t>CO</a:t>
            </a:r>
            <a:r>
              <a:rPr b="1" i="0" lang="en-US" sz="5300" u="none" cap="none" strike="noStrike">
                <a:solidFill>
                  <a:srgbClr val="D15D44"/>
                </a:solidFill>
                <a:latin typeface="PT Sans"/>
                <a:ea typeface="PT Sans"/>
                <a:cs typeface="PT Sans"/>
                <a:sym typeface="PT Sans"/>
              </a:rPr>
              <a:t>NO</a:t>
            </a:r>
            <a:r>
              <a:rPr b="1" i="0" lang="en-US" sz="5300" u="none" cap="none" strike="noStrike">
                <a:solidFill>
                  <a:srgbClr val="FF9900"/>
                </a:solidFill>
                <a:latin typeface="PT Sans"/>
                <a:ea typeface="PT Sans"/>
                <a:cs typeface="PT Sans"/>
                <a:sym typeface="PT Sans"/>
              </a:rPr>
              <a:t>CE</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FF9900"/>
                </a:solidFill>
                <a:latin typeface="PT Sans"/>
                <a:ea typeface="PT Sans"/>
                <a:cs typeface="PT Sans"/>
                <a:sym typeface="PT Sans"/>
              </a:rPr>
              <a:t>EL</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D15D44"/>
                </a:solidFill>
                <a:latin typeface="PT Sans"/>
                <a:ea typeface="PT Sans"/>
                <a:cs typeface="PT Sans"/>
                <a:sym typeface="PT Sans"/>
              </a:rPr>
              <a:t>SUELO,</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BDD860"/>
                </a:solidFill>
                <a:latin typeface="PT Sans"/>
                <a:ea typeface="PT Sans"/>
                <a:cs typeface="PT Sans"/>
                <a:sym typeface="PT Sans"/>
              </a:rPr>
              <a:t>CO</a:t>
            </a:r>
            <a:r>
              <a:rPr b="1" i="0" lang="en-US" sz="5300" u="none" cap="none" strike="noStrike">
                <a:solidFill>
                  <a:srgbClr val="6AB25B"/>
                </a:solidFill>
                <a:latin typeface="PT Sans"/>
                <a:ea typeface="PT Sans"/>
                <a:cs typeface="PT Sans"/>
                <a:sym typeface="PT Sans"/>
              </a:rPr>
              <a:t>NO</a:t>
            </a:r>
            <a:r>
              <a:rPr b="1" i="0" lang="en-US" sz="5300" u="none" cap="none" strike="noStrike">
                <a:solidFill>
                  <a:srgbClr val="BDD860"/>
                </a:solidFill>
                <a:latin typeface="PT Sans"/>
                <a:ea typeface="PT Sans"/>
                <a:cs typeface="PT Sans"/>
                <a:sym typeface="PT Sans"/>
              </a:rPr>
              <a:t>CE</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BDD860"/>
                </a:solidFill>
                <a:latin typeface="PT Sans"/>
                <a:ea typeface="PT Sans"/>
                <a:cs typeface="PT Sans"/>
                <a:sym typeface="PT Sans"/>
              </a:rPr>
              <a:t>LA</a:t>
            </a:r>
            <a:r>
              <a:rPr b="1" i="0" lang="en-US" sz="5300" u="none" cap="none" strike="noStrike">
                <a:solidFill>
                  <a:srgbClr val="B18D43"/>
                </a:solidFill>
                <a:latin typeface="PT Sans"/>
                <a:ea typeface="PT Sans"/>
                <a:cs typeface="PT Sans"/>
                <a:sym typeface="PT Sans"/>
              </a:rPr>
              <a:t> </a:t>
            </a:r>
            <a:r>
              <a:rPr b="1" i="0" lang="en-US" sz="5300" u="none" cap="none" strike="noStrike">
                <a:solidFill>
                  <a:srgbClr val="6AB25B"/>
                </a:solidFill>
                <a:latin typeface="PT Sans"/>
                <a:ea typeface="PT Sans"/>
                <a:cs typeface="PT Sans"/>
                <a:sym typeface="PT Sans"/>
              </a:rPr>
              <a:t>VIDA</a:t>
            </a:r>
            <a:endParaRPr sz="1300"/>
          </a:p>
        </p:txBody>
      </p:sp>
      <p:sp>
        <p:nvSpPr>
          <p:cNvPr id="105" name="Google Shape;105;g20ddc40ce23_0_0"/>
          <p:cNvSpPr txBox="1"/>
          <p:nvPr>
            <p:ph idx="4294967295" type="subTitle"/>
          </p:nvPr>
        </p:nvSpPr>
        <p:spPr>
          <a:xfrm>
            <a:off x="1524000" y="3752313"/>
            <a:ext cx="9144000" cy="7599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65B84"/>
                </a:solidFill>
                <a:latin typeface="Calibri"/>
                <a:ea typeface="Calibri"/>
                <a:cs typeface="Calibri"/>
                <a:sym typeface="Calibri"/>
              </a:rPr>
              <a:t>Módulo 2: Química del Suelo</a:t>
            </a:r>
            <a:endParaRPr b="1" i="0" sz="3200" u="none" cap="none" strike="noStrike">
              <a:solidFill>
                <a:srgbClr val="065B84"/>
              </a:solidFill>
              <a:latin typeface="Calibri"/>
              <a:ea typeface="Calibri"/>
              <a:cs typeface="Calibri"/>
              <a:sym typeface="Calibri"/>
            </a:endParaRPr>
          </a:p>
        </p:txBody>
      </p:sp>
      <p:pic>
        <p:nvPicPr>
          <p:cNvPr id="106" name="Google Shape;106;g20ddc40ce23_0_0"/>
          <p:cNvPicPr preferRelativeResize="0"/>
          <p:nvPr/>
        </p:nvPicPr>
        <p:blipFill rotWithShape="1">
          <a:blip r:embed="rId5">
            <a:alphaModFix/>
          </a:blip>
          <a:srcRect b="0" l="0" r="0" t="0"/>
          <a:stretch/>
        </p:blipFill>
        <p:spPr>
          <a:xfrm>
            <a:off x="9155429" y="5833009"/>
            <a:ext cx="2886075" cy="8354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0"/>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45" name="Google Shape;245;p10"/>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46" name="Google Shape;246;p10"/>
          <p:cNvSpPr txBox="1"/>
          <p:nvPr/>
        </p:nvSpPr>
        <p:spPr>
          <a:xfrm>
            <a:off x="1818525" y="1533746"/>
            <a:ext cx="9535274" cy="2989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Antes de comenzar la actividad, plantea a los alumnos algunas preguntas atractivas:</a:t>
            </a:r>
            <a:br>
              <a:rPr b="0" i="1" lang="en-US" sz="2400" u="none" cap="none" strike="noStrike">
                <a:solidFill>
                  <a:schemeClr val="dk1"/>
                </a:solidFill>
                <a:latin typeface="Calibri"/>
                <a:ea typeface="Calibri"/>
                <a:cs typeface="Calibri"/>
                <a:sym typeface="Calibri"/>
              </a:rPr>
            </a:br>
            <a:endParaRPr b="0" i="1"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¿Qué es un filtro? ( Muestra un filtro de café o una bolsa de té para facilitar el diálogo).</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El suelo, ¿puede ser un filtro?</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¿Todos los suelos funcionan igual?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53" name="Google Shape;253;p11"/>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54" name="Google Shape;254;p11"/>
          <p:cNvSpPr txBox="1"/>
          <p:nvPr/>
        </p:nvSpPr>
        <p:spPr>
          <a:xfrm>
            <a:off x="1818525" y="1533746"/>
            <a:ext cx="9535274" cy="301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Calibri"/>
                <a:ea typeface="Calibri"/>
                <a:cs typeface="Calibri"/>
                <a:sym typeface="Calibri"/>
              </a:rPr>
              <a:t>Desarrollo de una hipótesis: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Explique brevemente el experimento.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60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l">
              <a:lnSpc>
                <a:spcPct val="107000"/>
              </a:lnSpc>
              <a:spcBef>
                <a:spcPts val="60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Utilizaremos dos sustratos: uno de arena sola y otro de arena con suelo natural encima (la arena mantiene el suelo natural en el vaso). Añadiremos agua sucia y Kool-aid a cada una de estas tierras para ver qué sale.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61" name="Google Shape;261;p12"/>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62" name="Google Shape;262;p12"/>
          <p:cNvSpPr txBox="1"/>
          <p:nvPr/>
        </p:nvSpPr>
        <p:spPr>
          <a:xfrm>
            <a:off x="1818525" y="1533746"/>
            <a:ext cx="9535274" cy="47203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chemeClr val="dk1"/>
                </a:solidFill>
                <a:latin typeface="Calibri"/>
                <a:ea typeface="Calibri"/>
                <a:cs typeface="Calibri"/>
                <a:sym typeface="Calibri"/>
              </a:rPr>
              <a:t>Desarrollo de una hipótesis: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60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Explique brevemente el experimento.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6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375"/>
              </a:spcBef>
              <a:spcAft>
                <a:spcPts val="0"/>
              </a:spcAft>
              <a:buClr>
                <a:schemeClr val="dk1"/>
              </a:buClr>
              <a:buSzPts val="1000"/>
              <a:buFont typeface="Noto Sans Symbols"/>
              <a:buChar char="∙"/>
            </a:pPr>
            <a:r>
              <a:rPr b="0" i="0" lang="en-US" sz="2400" u="none" cap="none" strike="noStrike">
                <a:solidFill>
                  <a:schemeClr val="dk1"/>
                </a:solidFill>
                <a:latin typeface="Calibri"/>
                <a:ea typeface="Calibri"/>
                <a:cs typeface="Calibri"/>
                <a:sym typeface="Calibri"/>
              </a:rPr>
              <a:t>Asigne a los alumnos a formular hipótesis y completar la tabla</a:t>
            </a:r>
            <a:endParaRPr b="0" i="0" sz="1400" u="none" cap="none" strike="noStrike">
              <a:solidFill>
                <a:srgbClr val="000000"/>
              </a:solidFill>
              <a:latin typeface="Arial"/>
              <a:ea typeface="Arial"/>
              <a:cs typeface="Arial"/>
              <a:sym typeface="Arial"/>
            </a:endParaRPr>
          </a:p>
          <a:p>
            <a:pPr indent="-279400" lvl="0" marL="342900" marR="0" rtl="0" algn="l">
              <a:lnSpc>
                <a:spcPct val="107000"/>
              </a:lnSpc>
              <a:spcBef>
                <a:spcPts val="375"/>
              </a:spcBef>
              <a:spcAft>
                <a:spcPts val="0"/>
              </a:spcAft>
              <a:buClr>
                <a:schemeClr val="dk1"/>
              </a:buClr>
              <a:buSzPts val="1000"/>
              <a:buFont typeface="Noto Sans Symbols"/>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375"/>
              </a:spcBef>
              <a:spcAft>
                <a:spcPts val="0"/>
              </a:spcAft>
              <a:buClr>
                <a:schemeClr val="dk1"/>
              </a:buClr>
              <a:buSzPts val="1000"/>
              <a:buFont typeface="Noto Sans Symbols"/>
              <a:buChar char="∙"/>
            </a:pPr>
            <a:r>
              <a:rPr b="0" i="0" lang="en-US" sz="2400" u="none" cap="none" strike="noStrike">
                <a:solidFill>
                  <a:schemeClr val="dk1"/>
                </a:solidFill>
                <a:latin typeface="Calibri"/>
                <a:ea typeface="Calibri"/>
                <a:cs typeface="Calibri"/>
                <a:sym typeface="Calibri"/>
              </a:rPr>
              <a:t>Para el agua sucia: ¿Qué le ocurrirá a los “flotadores”?</a:t>
            </a:r>
            <a:endParaRPr b="0" i="0" sz="1400" u="none" cap="none" strike="noStrike">
              <a:solidFill>
                <a:srgbClr val="000000"/>
              </a:solidFill>
              <a:latin typeface="Arial"/>
              <a:ea typeface="Arial"/>
              <a:cs typeface="Arial"/>
              <a:sym typeface="Arial"/>
            </a:endParaRPr>
          </a:p>
          <a:p>
            <a:pPr indent="-279400" lvl="0" marL="342900" marR="0" rtl="0" algn="l">
              <a:lnSpc>
                <a:spcPct val="107000"/>
              </a:lnSpc>
              <a:spcBef>
                <a:spcPts val="375"/>
              </a:spcBef>
              <a:spcAft>
                <a:spcPts val="0"/>
              </a:spcAft>
              <a:buClr>
                <a:schemeClr val="dk1"/>
              </a:buClr>
              <a:buSzPts val="1000"/>
              <a:buFont typeface="Noto Sans Symbols"/>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7000"/>
              </a:lnSpc>
              <a:spcBef>
                <a:spcPts val="375"/>
              </a:spcBef>
              <a:spcAft>
                <a:spcPts val="0"/>
              </a:spcAft>
              <a:buClr>
                <a:schemeClr val="dk1"/>
              </a:buClr>
              <a:buSzPts val="1000"/>
              <a:buFont typeface="Noto Sans Symbols"/>
              <a:buChar char="∙"/>
            </a:pPr>
            <a:r>
              <a:rPr b="0" i="0" lang="en-US" sz="2400" u="none" cap="none" strike="noStrike">
                <a:solidFill>
                  <a:schemeClr val="dk1"/>
                </a:solidFill>
                <a:latin typeface="Calibri"/>
                <a:ea typeface="Calibri"/>
                <a:cs typeface="Calibri"/>
                <a:sym typeface="Calibri"/>
              </a:rPr>
              <a:t>Para el agua con Kool-aid: ¿De qué color saldrá el fondo?</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3"/>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69" name="Google Shape;269;p13"/>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70" name="Google Shape;270;p13"/>
          <p:cNvSpPr txBox="1"/>
          <p:nvPr/>
        </p:nvSpPr>
        <p:spPr>
          <a:xfrm>
            <a:off x="5790958" y="1585825"/>
            <a:ext cx="229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Tabla de Hipótesis</a:t>
            </a:r>
            <a:endParaRPr b="0" i="0" sz="1400" u="none" cap="none" strike="noStrike">
              <a:solidFill>
                <a:srgbClr val="000000"/>
              </a:solidFill>
              <a:latin typeface="Arial"/>
              <a:ea typeface="Arial"/>
              <a:cs typeface="Arial"/>
              <a:sym typeface="Arial"/>
            </a:endParaRPr>
          </a:p>
        </p:txBody>
      </p:sp>
      <p:graphicFrame>
        <p:nvGraphicFramePr>
          <p:cNvPr id="271" name="Google Shape;271;p13"/>
          <p:cNvGraphicFramePr/>
          <p:nvPr/>
        </p:nvGraphicFramePr>
        <p:xfrm>
          <a:off x="4218451" y="2079684"/>
          <a:ext cx="3000000" cy="3000000"/>
        </p:xfrm>
        <a:graphic>
          <a:graphicData uri="http://schemas.openxmlformats.org/drawingml/2006/table">
            <a:tbl>
              <a:tblPr bandRow="1" firstCol="1" firstRow="1">
                <a:noFill/>
                <a:tableStyleId>{DE233F32-1FEA-430D-B1BE-405122108DBF}</a:tableStyleId>
              </a:tblPr>
              <a:tblGrid>
                <a:gridCol w="1105400"/>
                <a:gridCol w="1614325"/>
                <a:gridCol w="1360150"/>
                <a:gridCol w="1360150"/>
              </a:tblGrid>
              <a:tr h="349525">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Agua Sucia</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Kool-aid</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01675">
                <a:tc rowSpan="2">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Arena</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Hipótesis</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01675">
                <a:tc vMerge="1"/>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Observaciones</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01675">
                <a:tc rowSpan="2">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Suelo</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Hipótesis</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01675">
                <a:tc vMerge="1"/>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Observaciones</a:t>
                      </a:r>
                      <a:endParaRPr sz="1600" u="none" cap="none" strike="noStrike">
                        <a:solidFill>
                          <a:schemeClr val="dk1"/>
                        </a:solidFill>
                        <a:latin typeface="Calibri"/>
                        <a:ea typeface="Calibri"/>
                        <a:cs typeface="Calibri"/>
                        <a:sym typeface="Calibri"/>
                      </a:endParaRPr>
                    </a:p>
                  </a:txBody>
                  <a:tcPr marT="0" marB="0" marR="54900" marL="54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rgbClr val="000000"/>
                        </a:buClr>
                        <a:buSzPts val="1800"/>
                        <a:buFont typeface="Arial"/>
                        <a:buNone/>
                      </a:pPr>
                      <a:r>
                        <a:rPr lang="en-US" sz="18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54900" marL="54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4"/>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a:p>
        </p:txBody>
      </p:sp>
      <p:sp>
        <p:nvSpPr>
          <p:cNvPr id="278" name="Google Shape;278;p14"/>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Montaje experimental</a:t>
            </a:r>
            <a:endParaRPr/>
          </a:p>
          <a:p>
            <a:pPr indent="0" lvl="0" marL="0" rtl="0" algn="l">
              <a:lnSpc>
                <a:spcPct val="90000"/>
              </a:lnSpc>
              <a:spcBef>
                <a:spcPts val="1000"/>
              </a:spcBef>
              <a:spcAft>
                <a:spcPts val="0"/>
              </a:spcAft>
              <a:buClr>
                <a:schemeClr val="dk1"/>
              </a:buClr>
              <a:buSzPts val="2800"/>
              <a:buNone/>
            </a:pPr>
            <a:r>
              <a:t/>
            </a:r>
            <a:endParaRPr/>
          </a:p>
          <a:p>
            <a:pPr indent="-342900" lvl="0" marL="342900" rtl="0" algn="l">
              <a:lnSpc>
                <a:spcPct val="90000"/>
              </a:lnSpc>
              <a:spcBef>
                <a:spcPts val="1000"/>
              </a:spcBef>
              <a:spcAft>
                <a:spcPts val="0"/>
              </a:spcAft>
              <a:buClr>
                <a:schemeClr val="dk1"/>
              </a:buClr>
              <a:buSzPts val="2800"/>
              <a:buAutoNum type="arabicPeriod"/>
            </a:pPr>
            <a:r>
              <a:rPr lang="en-US" sz="2800"/>
              <a:t>Toma cuatro vasos de 5 oz con agujeros en el </a:t>
            </a:r>
            <a:r>
              <a:rPr lang="en-US"/>
              <a:t>fondo y llénalo hasta la mitad con arena. </a:t>
            </a:r>
            <a:endParaRPr sz="2800"/>
          </a:p>
          <a:p>
            <a:pPr indent="-165100" lvl="0" marL="342900" rtl="0" algn="l">
              <a:lnSpc>
                <a:spcPct val="90000"/>
              </a:lnSpc>
              <a:spcBef>
                <a:spcPts val="1000"/>
              </a:spcBef>
              <a:spcAft>
                <a:spcPts val="0"/>
              </a:spcAft>
              <a:buClr>
                <a:schemeClr val="dk1"/>
              </a:buClr>
              <a:buSzPts val="2800"/>
              <a:buNone/>
            </a:pPr>
            <a:r>
              <a:t/>
            </a:r>
            <a:endParaRPr sz="2800"/>
          </a:p>
          <a:p>
            <a:pPr indent="0" lvl="0" marL="0" rtl="0" algn="l">
              <a:lnSpc>
                <a:spcPct val="90000"/>
              </a:lnSpc>
              <a:spcBef>
                <a:spcPts val="1000"/>
              </a:spcBef>
              <a:spcAft>
                <a:spcPts val="0"/>
              </a:spcAft>
              <a:buClr>
                <a:schemeClr val="dk1"/>
              </a:buClr>
              <a:buSzPts val="2800"/>
              <a:buNone/>
            </a:pPr>
            <a:r>
              <a:rPr lang="en-US" sz="2800"/>
              <a:t>2. Coloca cada uno de los vasos de 5oz con arena</a:t>
            </a:r>
            <a:r>
              <a:rPr lang="en-US"/>
              <a:t> dentro de un vaso de 3oz. Coloca un palillo de dientes entre los vasos para que el aire pueda salir del vaso inferior. </a:t>
            </a:r>
            <a:endParaRPr/>
          </a:p>
        </p:txBody>
      </p:sp>
      <p:sp>
        <p:nvSpPr>
          <p:cNvPr id="279" name="Google Shape;279;p14"/>
          <p:cNvSpPr/>
          <p:nvPr>
            <p:ph idx="2" type="pic"/>
          </p:nvPr>
        </p:nvSpPr>
        <p:spPr>
          <a:xfrm>
            <a:off x="0" y="0"/>
            <a:ext cx="1366838" cy="6858000"/>
          </a:xfrm>
          <a:prstGeom prst="rect">
            <a:avLst/>
          </a:prstGeom>
          <a:noFill/>
          <a:ln>
            <a:noFill/>
          </a:ln>
        </p:spPr>
      </p:sp>
      <p:sp>
        <p:nvSpPr>
          <p:cNvPr id="280" name="Google Shape;280;p14"/>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87" name="Google Shape;287;p15"/>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88" name="Google Shape;288;p15"/>
          <p:cNvSpPr txBox="1"/>
          <p:nvPr/>
        </p:nvSpPr>
        <p:spPr>
          <a:xfrm>
            <a:off x="1818525" y="1533746"/>
            <a:ext cx="9535274"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Métodos: Arena + Agua Sucia</a:t>
            </a:r>
            <a:endParaRPr b="0"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Vierte un poco del agua sucia en el vaso de 5oz. </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Observa cómo el agua se filtra hacia el vaso inferior.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Observa: ¿Qué ocurre con las cosas que flotan en el agua?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Documenta: Anota tus observaciones en la tabla.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89" name="Google Shape;289;p15"/>
          <p:cNvSpPr/>
          <p:nvPr/>
        </p:nvSpPr>
        <p:spPr>
          <a:xfrm>
            <a:off x="2838925" y="4113370"/>
            <a:ext cx="7494472" cy="1325562"/>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96" name="Google Shape;296;p16"/>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97" name="Google Shape;297;p16"/>
          <p:cNvSpPr txBox="1"/>
          <p:nvPr/>
        </p:nvSpPr>
        <p:spPr>
          <a:xfrm>
            <a:off x="1818525" y="1533746"/>
            <a:ext cx="9535274"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Métodos: Arena + Kool-aid</a:t>
            </a:r>
            <a:endParaRPr b="0"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Vierte un poco del agua sucia en el segundo vaso de 5oz. </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Observa cómo el agua se filtra hacia el vaso inferior.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Observa: ¿De qué color es el Kool-aid que entra en el vaso?</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¿De qué es el color es el agua que se acumula en el vaso inferior?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Documenta: Anota tus observaciones en la tabla.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98" name="Google Shape;298;p16"/>
          <p:cNvSpPr/>
          <p:nvPr/>
        </p:nvSpPr>
        <p:spPr>
          <a:xfrm>
            <a:off x="2381694" y="3870252"/>
            <a:ext cx="8548576" cy="1812818"/>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305" name="Google Shape;305;p17"/>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06" name="Google Shape;306;p17"/>
          <p:cNvSpPr txBox="1"/>
          <p:nvPr/>
        </p:nvSpPr>
        <p:spPr>
          <a:xfrm>
            <a:off x="1818525" y="1533746"/>
            <a:ext cx="9535274" cy="48936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Métodos: Suelo natural + Agua sucia</a:t>
            </a:r>
            <a:endParaRPr b="0"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sng"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Coloca una capa pequeña de arena en el fondo del tercer vaso de 5oz, luego añade suelo natural sobre la arena. </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Vierte un poco del agua sucia en el vaso superior.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Observa: ¿Qué ocurre con las cosas que flotan en el agua?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Documenta: Anota tus observaciones en la tabla.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07" name="Google Shape;307;p17"/>
          <p:cNvSpPr/>
          <p:nvPr/>
        </p:nvSpPr>
        <p:spPr>
          <a:xfrm>
            <a:off x="2838925" y="4467770"/>
            <a:ext cx="7494472" cy="1325562"/>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314" name="Google Shape;314;p18"/>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15" name="Google Shape;315;p18"/>
          <p:cNvSpPr txBox="1"/>
          <p:nvPr/>
        </p:nvSpPr>
        <p:spPr>
          <a:xfrm>
            <a:off x="1818525" y="1533746"/>
            <a:ext cx="9535274"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Methods: Topsoil + Kool-Aid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sng"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Coloca una capa pequeña de arena en el fondo del tercer vaso de 5oz, luego añade suelo natural sobre la arena. </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Vierte un poco del Kool-aid en el vaso superior.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Observa: ¿De qué color es el Kool-aid que entra en el vaso?</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¿De qué es el color es el agua que se acumula en el vaso inferior?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Documenta: Anota tus observaciones en la tabla.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16" name="Google Shape;316;p18"/>
          <p:cNvSpPr/>
          <p:nvPr/>
        </p:nvSpPr>
        <p:spPr>
          <a:xfrm>
            <a:off x="2311873" y="4253024"/>
            <a:ext cx="8548576" cy="1812818"/>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9"/>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323" name="Google Shape;323;p19"/>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24" name="Google Shape;324;p19"/>
          <p:cNvSpPr txBox="1"/>
          <p:nvPr/>
        </p:nvSpPr>
        <p:spPr>
          <a:xfrm>
            <a:off x="1818524" y="1533746"/>
            <a:ext cx="9890875"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Discusión: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Compara: Observa el agua del vaso inferior (filtrado) de los cuatro vasos, ¿son del mismo color?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Según lo que hemos aprendido hoy, ¿que crees que causó las diferencias en el color del filtrado entre los sustratos de arena y de suelo natural?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Introducción</a:t>
            </a:r>
            <a:endParaRPr b="1">
              <a:solidFill>
                <a:srgbClr val="1E4E79"/>
              </a:solidFill>
            </a:endParaRPr>
          </a:p>
        </p:txBody>
      </p:sp>
      <p:grpSp>
        <p:nvGrpSpPr>
          <p:cNvPr id="113" name="Google Shape;113;p2"/>
          <p:cNvGrpSpPr/>
          <p:nvPr/>
        </p:nvGrpSpPr>
        <p:grpSpPr>
          <a:xfrm>
            <a:off x="4461587" y="3850439"/>
            <a:ext cx="2303462" cy="2037028"/>
            <a:chOff x="527689" y="2615846"/>
            <a:chExt cx="2303462" cy="2037028"/>
          </a:xfrm>
        </p:grpSpPr>
        <p:pic>
          <p:nvPicPr>
            <p:cNvPr descr="2,324 Feldspar Stock Photos, Pictures &amp; Royalty-Free Images - iStock" id="114" name="Google Shape;114;p2"/>
            <p:cNvPicPr preferRelativeResize="0"/>
            <p:nvPr/>
          </p:nvPicPr>
          <p:blipFill rotWithShape="1">
            <a:blip r:embed="rId3">
              <a:alphaModFix/>
            </a:blip>
            <a:srcRect b="0" l="0" r="0" t="0"/>
            <a:stretch/>
          </p:blipFill>
          <p:spPr>
            <a:xfrm>
              <a:off x="527689" y="2615846"/>
              <a:ext cx="2303462" cy="1727597"/>
            </a:xfrm>
            <a:prstGeom prst="rect">
              <a:avLst/>
            </a:prstGeom>
            <a:noFill/>
            <a:ln>
              <a:noFill/>
            </a:ln>
          </p:spPr>
        </p:pic>
        <p:sp>
          <p:nvSpPr>
            <p:cNvPr id="115" name="Google Shape;115;p2"/>
            <p:cNvSpPr txBox="1"/>
            <p:nvPr/>
          </p:nvSpPr>
          <p:spPr>
            <a:xfrm>
              <a:off x="1147582" y="4283542"/>
              <a:ext cx="12092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Feldespato</a:t>
              </a:r>
              <a:endParaRPr b="0" i="0" sz="1800" u="none" cap="none" strike="noStrike">
                <a:solidFill>
                  <a:schemeClr val="dk1"/>
                </a:solidFill>
                <a:latin typeface="Calibri"/>
                <a:ea typeface="Calibri"/>
                <a:cs typeface="Calibri"/>
                <a:sym typeface="Calibri"/>
              </a:endParaRPr>
            </a:p>
          </p:txBody>
        </p:sp>
      </p:grpSp>
      <p:sp>
        <p:nvSpPr>
          <p:cNvPr id="116" name="Google Shape;116;p2"/>
          <p:cNvSpPr txBox="1"/>
          <p:nvPr/>
        </p:nvSpPr>
        <p:spPr>
          <a:xfrm>
            <a:off x="2158537" y="1484365"/>
            <a:ext cx="23034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Materiales parentales</a:t>
            </a:r>
            <a:endParaRPr b="0" i="0" sz="1800" u="none" cap="none" strike="noStrike">
              <a:solidFill>
                <a:schemeClr val="dk1"/>
              </a:solidFill>
              <a:latin typeface="Calibri"/>
              <a:ea typeface="Calibri"/>
              <a:cs typeface="Calibri"/>
              <a:sym typeface="Calibri"/>
            </a:endParaRPr>
          </a:p>
        </p:txBody>
      </p:sp>
      <p:grpSp>
        <p:nvGrpSpPr>
          <p:cNvPr id="117" name="Google Shape;117;p2"/>
          <p:cNvGrpSpPr/>
          <p:nvPr/>
        </p:nvGrpSpPr>
        <p:grpSpPr>
          <a:xfrm>
            <a:off x="2988248" y="2030957"/>
            <a:ext cx="1723013" cy="2014763"/>
            <a:chOff x="773355" y="1237208"/>
            <a:chExt cx="1723013" cy="2014763"/>
          </a:xfrm>
        </p:grpSpPr>
        <p:pic>
          <p:nvPicPr>
            <p:cNvPr id="118" name="Google Shape;118;p2"/>
            <p:cNvPicPr preferRelativeResize="0"/>
            <p:nvPr/>
          </p:nvPicPr>
          <p:blipFill rotWithShape="1">
            <a:blip r:embed="rId4">
              <a:alphaModFix/>
            </a:blip>
            <a:srcRect b="0" l="0" r="0" t="0"/>
            <a:stretch/>
          </p:blipFill>
          <p:spPr>
            <a:xfrm>
              <a:off x="773355" y="1237208"/>
              <a:ext cx="1723013" cy="1750568"/>
            </a:xfrm>
            <a:prstGeom prst="rect">
              <a:avLst/>
            </a:prstGeom>
            <a:noFill/>
            <a:ln>
              <a:noFill/>
            </a:ln>
          </p:spPr>
        </p:pic>
        <p:sp>
          <p:nvSpPr>
            <p:cNvPr id="119" name="Google Shape;119;p2"/>
            <p:cNvSpPr txBox="1"/>
            <p:nvPr/>
          </p:nvSpPr>
          <p:spPr>
            <a:xfrm>
              <a:off x="866714" y="2882639"/>
              <a:ext cx="82881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Cuarzo</a:t>
              </a:r>
              <a:endParaRPr b="0" i="0" sz="1800" u="none" cap="none" strike="noStrike">
                <a:solidFill>
                  <a:schemeClr val="dk1"/>
                </a:solidFill>
                <a:latin typeface="Calibri"/>
                <a:ea typeface="Calibri"/>
                <a:cs typeface="Calibri"/>
                <a:sym typeface="Calibri"/>
              </a:endParaRPr>
            </a:p>
          </p:txBody>
        </p:sp>
      </p:grpSp>
      <p:grpSp>
        <p:nvGrpSpPr>
          <p:cNvPr id="120" name="Google Shape;120;p2"/>
          <p:cNvGrpSpPr/>
          <p:nvPr/>
        </p:nvGrpSpPr>
        <p:grpSpPr>
          <a:xfrm>
            <a:off x="7391406" y="2297131"/>
            <a:ext cx="1953587" cy="1892475"/>
            <a:chOff x="4108546" y="1375453"/>
            <a:chExt cx="1953587" cy="1892475"/>
          </a:xfrm>
        </p:grpSpPr>
        <p:pic>
          <p:nvPicPr>
            <p:cNvPr descr="Basalt - Igneous rocks" id="121" name="Google Shape;121;p2"/>
            <p:cNvPicPr preferRelativeResize="0"/>
            <p:nvPr/>
          </p:nvPicPr>
          <p:blipFill rotWithShape="1">
            <a:blip r:embed="rId5">
              <a:alphaModFix/>
            </a:blip>
            <a:srcRect b="0" l="0" r="0" t="0"/>
            <a:stretch/>
          </p:blipFill>
          <p:spPr>
            <a:xfrm>
              <a:off x="4108546" y="1375453"/>
              <a:ext cx="1953587" cy="1437897"/>
            </a:xfrm>
            <a:prstGeom prst="rect">
              <a:avLst/>
            </a:prstGeom>
            <a:noFill/>
            <a:ln>
              <a:noFill/>
            </a:ln>
          </p:spPr>
        </p:pic>
        <p:sp>
          <p:nvSpPr>
            <p:cNvPr id="122" name="Google Shape;122;p2"/>
            <p:cNvSpPr txBox="1"/>
            <p:nvPr/>
          </p:nvSpPr>
          <p:spPr>
            <a:xfrm>
              <a:off x="4705855" y="2898596"/>
              <a:ext cx="8701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Basalto</a:t>
              </a:r>
              <a:endParaRPr b="0" i="0" sz="1800" u="none" cap="none" strike="noStrike">
                <a:solidFill>
                  <a:schemeClr val="dk1"/>
                </a:solidFill>
                <a:latin typeface="Calibri"/>
                <a:ea typeface="Calibri"/>
                <a:cs typeface="Calibri"/>
                <a:sym typeface="Calibri"/>
              </a:endParaRPr>
            </a:p>
          </p:txBody>
        </p:sp>
      </p:grpSp>
      <p:grpSp>
        <p:nvGrpSpPr>
          <p:cNvPr id="123" name="Google Shape;123;p2"/>
          <p:cNvGrpSpPr/>
          <p:nvPr/>
        </p:nvGrpSpPr>
        <p:grpSpPr>
          <a:xfrm>
            <a:off x="9418552" y="4128051"/>
            <a:ext cx="1935247" cy="2079149"/>
            <a:chOff x="6105132" y="2614387"/>
            <a:chExt cx="1935247" cy="2079149"/>
          </a:xfrm>
        </p:grpSpPr>
        <p:pic>
          <p:nvPicPr>
            <p:cNvPr descr="Sandstone - Sandatlas" id="124" name="Google Shape;124;p2"/>
            <p:cNvPicPr preferRelativeResize="0"/>
            <p:nvPr/>
          </p:nvPicPr>
          <p:blipFill rotWithShape="1">
            <a:blip r:embed="rId6">
              <a:alphaModFix/>
            </a:blip>
            <a:srcRect b="0" l="0" r="0" t="0"/>
            <a:stretch/>
          </p:blipFill>
          <p:spPr>
            <a:xfrm>
              <a:off x="6105132" y="2614387"/>
              <a:ext cx="1935247" cy="1697861"/>
            </a:xfrm>
            <a:prstGeom prst="rect">
              <a:avLst/>
            </a:prstGeom>
            <a:noFill/>
            <a:ln>
              <a:noFill/>
            </a:ln>
          </p:spPr>
        </p:pic>
        <p:sp>
          <p:nvSpPr>
            <p:cNvPr id="125" name="Google Shape;125;p2"/>
            <p:cNvSpPr txBox="1"/>
            <p:nvPr/>
          </p:nvSpPr>
          <p:spPr>
            <a:xfrm>
              <a:off x="6485729" y="4324236"/>
              <a:ext cx="1252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Arenisca</a:t>
              </a:r>
              <a:endParaRPr b="0" i="0" sz="1400" u="none" cap="none" strike="noStrike">
                <a:solidFill>
                  <a:srgbClr val="000000"/>
                </a:solidFill>
                <a:latin typeface="Arial"/>
                <a:ea typeface="Arial"/>
                <a:cs typeface="Arial"/>
                <a:sym typeface="Arial"/>
              </a:endParaRPr>
            </a:p>
          </p:txBody>
        </p:sp>
      </p:grpSp>
      <p:sp>
        <p:nvSpPr>
          <p:cNvPr id="126" name="Google Shape;126;p2"/>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331" name="Google Shape;331;p20"/>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32" name="Google Shape;332;p20"/>
          <p:cNvSpPr txBox="1"/>
          <p:nvPr/>
        </p:nvSpPr>
        <p:spPr>
          <a:xfrm>
            <a:off x="1818525" y="1533746"/>
            <a:ext cx="9535274"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Discussion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Recuerda que el azul y el rojo forman el morado. Las partículas de suelo y materia orgánica tienen muchas cargas negativas en su superficie (CIC alta)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partir del color del agua que se filtró de los sustratos, ¿qué puedes inferir sobre la CIC de los dos tipos de sustrato utilizados aquí?</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Mensaje final</a:t>
            </a:r>
            <a:endParaRPr/>
          </a:p>
        </p:txBody>
      </p:sp>
      <p:sp>
        <p:nvSpPr>
          <p:cNvPr id="339" name="Google Shape;339;p21"/>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40" name="Google Shape;340;p21"/>
          <p:cNvSpPr txBox="1"/>
          <p:nvPr/>
        </p:nvSpPr>
        <p:spPr>
          <a:xfrm>
            <a:off x="1818525" y="1533746"/>
            <a:ext cx="9535274" cy="415498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El suelo filtra de forma natural el agua que cae en forma de lluvia y entra a los ríos.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El suelo filtra muchas sustancias químicas del agua, así como hizo con el Kool-aid de uva.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Estas mismas técnicas se utilizan para purificar las aguas residuales que provienen de las casas, ciudades, industrias y operaciones grandes de ganadería.</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¡Un suelo sano es importante para tener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agua potable y segura para beber!</a:t>
            </a:r>
            <a:endParaRPr b="0" i="0" sz="3200" u="none" cap="none" strike="noStrike">
              <a:solidFill>
                <a:schemeClr val="dk1"/>
              </a:solidFill>
              <a:latin typeface="Calibri"/>
              <a:ea typeface="Calibri"/>
              <a:cs typeface="Calibri"/>
              <a:sym typeface="Calibri"/>
            </a:endParaRPr>
          </a:p>
        </p:txBody>
      </p:sp>
      <p:sp>
        <p:nvSpPr>
          <p:cNvPr id="341" name="Google Shape;341;p21"/>
          <p:cNvSpPr/>
          <p:nvPr/>
        </p:nvSpPr>
        <p:spPr>
          <a:xfrm>
            <a:off x="3247343" y="4449487"/>
            <a:ext cx="6677636" cy="1544913"/>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2"/>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Soil pH Activity</a:t>
            </a:r>
            <a:endParaRPr/>
          </a:p>
        </p:txBody>
      </p:sp>
      <p:sp>
        <p:nvSpPr>
          <p:cNvPr id="348" name="Google Shape;348;p22"/>
          <p:cNvSpPr txBox="1"/>
          <p:nvPr>
            <p:ph idx="1" type="body"/>
          </p:nvPr>
        </p:nvSpPr>
        <p:spPr>
          <a:xfrm>
            <a:off x="1818525" y="1690688"/>
            <a:ext cx="953527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u="sng"/>
              <a:t>Objetivos</a:t>
            </a:r>
            <a:endParaRPr u="sng"/>
          </a:p>
          <a:p>
            <a:pPr indent="0" lvl="0" marL="0" rtl="0" algn="l">
              <a:lnSpc>
                <a:spcPct val="90000"/>
              </a:lnSpc>
              <a:spcBef>
                <a:spcPts val="1000"/>
              </a:spcBef>
              <a:spcAft>
                <a:spcPts val="0"/>
              </a:spcAft>
              <a:buClr>
                <a:schemeClr val="dk1"/>
              </a:buClr>
              <a:buSzPts val="2800"/>
              <a:buNone/>
            </a:pPr>
            <a:r>
              <a:t/>
            </a:r>
            <a:endParaRPr u="sng"/>
          </a:p>
          <a:p>
            <a:pPr indent="-514350" lvl="0" marL="971550" rtl="0" algn="l">
              <a:lnSpc>
                <a:spcPct val="90000"/>
              </a:lnSpc>
              <a:spcBef>
                <a:spcPts val="1000"/>
              </a:spcBef>
              <a:spcAft>
                <a:spcPts val="0"/>
              </a:spcAft>
              <a:buClr>
                <a:schemeClr val="dk1"/>
              </a:buClr>
              <a:buSzPts val="2800"/>
              <a:buAutoNum type="arabicPeriod"/>
            </a:pPr>
            <a:r>
              <a:rPr lang="en-US"/>
              <a:t>Los alumnos aprenderán los efectos del pH del suelo en la disponibilidad de nutrientes.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110000"/>
              </a:lnSpc>
              <a:spcBef>
                <a:spcPts val="1000"/>
              </a:spcBef>
              <a:spcAft>
                <a:spcPts val="0"/>
              </a:spcAft>
              <a:buClr>
                <a:schemeClr val="dk1"/>
              </a:buClr>
              <a:buSzPts val="2400"/>
              <a:buNone/>
            </a:pPr>
            <a:r>
              <a:rPr lang="en-US" sz="2400"/>
              <a:t>Cumple con los siguientes Estándares de Ciencias de Próxima Generación (Next Generation Science Standards):</a:t>
            </a:r>
            <a:endParaRPr/>
          </a:p>
          <a:p>
            <a:pPr indent="-285750" lvl="1" marL="742950" rtl="0" algn="l">
              <a:lnSpc>
                <a:spcPct val="100000"/>
              </a:lnSpc>
              <a:spcBef>
                <a:spcPts val="500"/>
              </a:spcBef>
              <a:spcAft>
                <a:spcPts val="0"/>
              </a:spcAft>
              <a:buClr>
                <a:srgbClr val="000000"/>
              </a:buClr>
              <a:buSzPts val="2400"/>
              <a:buFont typeface="Arial"/>
              <a:buChar char="•"/>
            </a:pPr>
            <a:r>
              <a:rPr b="0" i="0" lang="en-US" sz="2400">
                <a:solidFill>
                  <a:srgbClr val="000000"/>
                </a:solidFill>
              </a:rPr>
              <a:t>PS1.A: Estructura de la materia</a:t>
            </a:r>
            <a:endParaRPr b="0" i="0" sz="2400">
              <a:solidFill>
                <a:srgbClr val="000000"/>
              </a:solidFill>
            </a:endParaRPr>
          </a:p>
          <a:p>
            <a:pPr indent="-285750" lvl="1" marL="742950" rtl="0" algn="l">
              <a:lnSpc>
                <a:spcPct val="100000"/>
              </a:lnSpc>
              <a:spcBef>
                <a:spcPts val="500"/>
              </a:spcBef>
              <a:spcAft>
                <a:spcPts val="0"/>
              </a:spcAft>
              <a:buClr>
                <a:srgbClr val="000000"/>
              </a:buClr>
              <a:buSzPts val="2400"/>
              <a:buFont typeface="Arial"/>
              <a:buChar char="•"/>
            </a:pPr>
            <a:r>
              <a:rPr b="0" i="0" lang="en-US" sz="2400">
                <a:solidFill>
                  <a:srgbClr val="000000"/>
                </a:solidFill>
              </a:rPr>
              <a:t>PS1.B: Reacciones químicas</a:t>
            </a:r>
            <a:endParaRPr b="0" i="0" sz="2400">
              <a:solidFill>
                <a:srgbClr val="000000"/>
              </a:solidFill>
            </a:endParaRPr>
          </a:p>
          <a:p>
            <a:pPr indent="-133350" lvl="1" marL="742950" rtl="0" algn="l">
              <a:lnSpc>
                <a:spcPct val="100000"/>
              </a:lnSpc>
              <a:spcBef>
                <a:spcPts val="500"/>
              </a:spcBef>
              <a:spcAft>
                <a:spcPts val="0"/>
              </a:spcAft>
              <a:buClr>
                <a:schemeClr val="dk1"/>
              </a:buClr>
              <a:buSzPts val="2400"/>
              <a:buFont typeface="Arial"/>
              <a:buNone/>
            </a:pPr>
            <a:r>
              <a:t/>
            </a:r>
            <a:endParaRPr>
              <a:solidFill>
                <a:srgbClr val="000000"/>
              </a:solidFill>
            </a:endParaRPr>
          </a:p>
          <a:p>
            <a:pPr indent="-133350" lvl="1" marL="742950" rtl="0" algn="l">
              <a:lnSpc>
                <a:spcPct val="100000"/>
              </a:lnSpc>
              <a:spcBef>
                <a:spcPts val="500"/>
              </a:spcBef>
              <a:spcAft>
                <a:spcPts val="0"/>
              </a:spcAft>
              <a:buClr>
                <a:schemeClr val="dk1"/>
              </a:buClr>
              <a:buSzPts val="2400"/>
              <a:buFont typeface="Arial"/>
              <a:buNone/>
            </a:pPr>
            <a:r>
              <a:t/>
            </a:r>
            <a:endParaRPr sz="2400"/>
          </a:p>
          <a:p>
            <a:pPr indent="-76200" lvl="1" marL="685800" rtl="0" algn="l">
              <a:lnSpc>
                <a:spcPct val="90000"/>
              </a:lnSpc>
              <a:spcBef>
                <a:spcPts val="500"/>
              </a:spcBef>
              <a:spcAft>
                <a:spcPts val="0"/>
              </a:spcAft>
              <a:buClr>
                <a:schemeClr val="dk1"/>
              </a:buClr>
              <a:buSzPts val="2400"/>
              <a:buNone/>
            </a:pPr>
            <a:r>
              <a:t/>
            </a:r>
            <a:endParaRPr/>
          </a:p>
        </p:txBody>
      </p:sp>
      <p:sp>
        <p:nvSpPr>
          <p:cNvPr id="349" name="Google Shape;349;p22"/>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356" name="Google Shape;356;p23"/>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Materiales</a:t>
            </a:r>
            <a:endParaRPr/>
          </a:p>
          <a:p>
            <a:pPr indent="-228600" lvl="0" marL="228600" rtl="0" algn="l">
              <a:lnSpc>
                <a:spcPct val="90000"/>
              </a:lnSpc>
              <a:spcBef>
                <a:spcPts val="1000"/>
              </a:spcBef>
              <a:spcAft>
                <a:spcPts val="0"/>
              </a:spcAft>
              <a:buClr>
                <a:schemeClr val="dk1"/>
              </a:buClr>
              <a:buSzPts val="2800"/>
              <a:buChar char="•"/>
            </a:pPr>
            <a:r>
              <a:rPr lang="en-US"/>
              <a:t>Papel indicador de pH</a:t>
            </a:r>
            <a:endParaRPr/>
          </a:p>
          <a:p>
            <a:pPr indent="-228600" lvl="0" marL="228600" rtl="0" algn="l">
              <a:lnSpc>
                <a:spcPct val="90000"/>
              </a:lnSpc>
              <a:spcBef>
                <a:spcPts val="1000"/>
              </a:spcBef>
              <a:spcAft>
                <a:spcPts val="0"/>
              </a:spcAft>
              <a:buClr>
                <a:schemeClr val="dk1"/>
              </a:buClr>
              <a:buSzPts val="2800"/>
              <a:buChar char="•"/>
            </a:pPr>
            <a:r>
              <a:rPr lang="en-US"/>
              <a:t>Agua destilada</a:t>
            </a:r>
            <a:endParaRPr/>
          </a:p>
          <a:p>
            <a:pPr indent="-228600" lvl="0" marL="228600" rtl="0" algn="l">
              <a:lnSpc>
                <a:spcPct val="90000"/>
              </a:lnSpc>
              <a:spcBef>
                <a:spcPts val="1000"/>
              </a:spcBef>
              <a:spcAft>
                <a:spcPts val="0"/>
              </a:spcAft>
              <a:buClr>
                <a:schemeClr val="dk1"/>
              </a:buClr>
              <a:buSzPts val="2800"/>
              <a:buChar char="•"/>
            </a:pPr>
            <a:r>
              <a:rPr lang="en-US"/>
              <a:t>Suelo</a:t>
            </a:r>
            <a:endParaRPr/>
          </a:p>
          <a:p>
            <a:pPr indent="-228600" lvl="0" marL="228600" rtl="0" algn="l">
              <a:lnSpc>
                <a:spcPct val="90000"/>
              </a:lnSpc>
              <a:spcBef>
                <a:spcPts val="1000"/>
              </a:spcBef>
              <a:spcAft>
                <a:spcPts val="0"/>
              </a:spcAft>
              <a:buClr>
                <a:schemeClr val="dk1"/>
              </a:buClr>
              <a:buSzPts val="2800"/>
              <a:buChar char="•"/>
            </a:pPr>
            <a:r>
              <a:rPr lang="en-US"/>
              <a:t>Frasco de muestras con tapa</a:t>
            </a:r>
            <a:endParaRPr/>
          </a:p>
          <a:p>
            <a:pPr indent="-228600" lvl="1" marL="685800" rtl="0" algn="l">
              <a:lnSpc>
                <a:spcPct val="90000"/>
              </a:lnSpc>
              <a:spcBef>
                <a:spcPts val="500"/>
              </a:spcBef>
              <a:spcAft>
                <a:spcPts val="0"/>
              </a:spcAft>
              <a:buClr>
                <a:schemeClr val="dk1"/>
              </a:buClr>
              <a:buSzPts val="2400"/>
              <a:buChar char="•"/>
            </a:pPr>
            <a:r>
              <a:rPr lang="en-US"/>
              <a:t>Alternativa- vaso con agitador</a:t>
            </a:r>
            <a:endParaRPr/>
          </a:p>
        </p:txBody>
      </p:sp>
      <p:sp>
        <p:nvSpPr>
          <p:cNvPr id="357" name="Google Shape;357;p23"/>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descr="pH Indicator strips - Botanical Colors" id="358" name="Google Shape;358;p23"/>
          <p:cNvPicPr preferRelativeResize="0"/>
          <p:nvPr/>
        </p:nvPicPr>
        <p:blipFill rotWithShape="1">
          <a:blip r:embed="rId3">
            <a:alphaModFix/>
          </a:blip>
          <a:srcRect b="0" l="0" r="0" t="0"/>
          <a:stretch/>
        </p:blipFill>
        <p:spPr>
          <a:xfrm>
            <a:off x="7431357" y="1825625"/>
            <a:ext cx="4178920" cy="41789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4"/>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365" name="Google Shape;365;p24"/>
          <p:cNvSpPr/>
          <p:nvPr>
            <p:ph idx="2" type="pic"/>
          </p:nvPr>
        </p:nvSpPr>
        <p:spPr>
          <a:xfrm>
            <a:off x="0" y="0"/>
            <a:ext cx="1366838" cy="6858000"/>
          </a:xfrm>
          <a:prstGeom prst="rect">
            <a:avLst/>
          </a:prstGeom>
          <a:noFill/>
          <a:ln>
            <a:noFill/>
          </a:ln>
        </p:spPr>
      </p:sp>
      <p:sp>
        <p:nvSpPr>
          <p:cNvPr id="366" name="Google Shape;366;p24"/>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367" name="Google Shape;367;p24"/>
          <p:cNvPicPr preferRelativeResize="0"/>
          <p:nvPr/>
        </p:nvPicPr>
        <p:blipFill rotWithShape="1">
          <a:blip r:embed="rId3">
            <a:alphaModFix/>
          </a:blip>
          <a:srcRect b="718" l="0" r="0" t="719"/>
          <a:stretch/>
        </p:blipFill>
        <p:spPr>
          <a:xfrm>
            <a:off x="2734100" y="1474275"/>
            <a:ext cx="8261734" cy="4667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374" name="Google Shape;374;p25"/>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Comienza reflexionando con los alumnos sobre las razones por las que el pH del suelo podría ser importante.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¿En qué otros ámbitos es importante el pH?</a:t>
            </a:r>
            <a:endParaRPr/>
          </a:p>
          <a:p>
            <a:pPr indent="-228600" lvl="1" marL="685800" rtl="0" algn="l">
              <a:lnSpc>
                <a:spcPct val="90000"/>
              </a:lnSpc>
              <a:spcBef>
                <a:spcPts val="500"/>
              </a:spcBef>
              <a:spcAft>
                <a:spcPts val="0"/>
              </a:spcAft>
              <a:buClr>
                <a:schemeClr val="dk1"/>
              </a:buClr>
              <a:buSzPts val="2400"/>
              <a:buChar char="•"/>
            </a:pPr>
            <a:r>
              <a:rPr lang="en-US"/>
              <a:t>Cocina</a:t>
            </a:r>
            <a:endParaRPr/>
          </a:p>
          <a:p>
            <a:pPr indent="-228600" lvl="1" marL="685800" rtl="0" algn="l">
              <a:lnSpc>
                <a:spcPct val="90000"/>
              </a:lnSpc>
              <a:spcBef>
                <a:spcPts val="500"/>
              </a:spcBef>
              <a:spcAft>
                <a:spcPts val="0"/>
              </a:spcAft>
              <a:buClr>
                <a:schemeClr val="dk1"/>
              </a:buClr>
              <a:buSzPts val="2400"/>
              <a:buChar char="•"/>
            </a:pPr>
            <a:r>
              <a:rPr lang="en-US"/>
              <a:t>Hábitats acuáticos</a:t>
            </a:r>
            <a:endParaRPr/>
          </a:p>
          <a:p>
            <a:pPr indent="-228600" lvl="1" marL="685800" rtl="0" algn="l">
              <a:lnSpc>
                <a:spcPct val="90000"/>
              </a:lnSpc>
              <a:spcBef>
                <a:spcPts val="500"/>
              </a:spcBef>
              <a:spcAft>
                <a:spcPts val="0"/>
              </a:spcAft>
              <a:buClr>
                <a:schemeClr val="dk1"/>
              </a:buClr>
              <a:buSzPts val="2400"/>
              <a:buChar char="•"/>
            </a:pPr>
            <a:r>
              <a:rPr lang="en-US"/>
              <a:t>¡En el suelo!</a:t>
            </a:r>
            <a:endParaRPr/>
          </a:p>
        </p:txBody>
      </p:sp>
      <p:sp>
        <p:nvSpPr>
          <p:cNvPr id="375" name="Google Shape;375;p25"/>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382" name="Google Shape;382;p26"/>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There are 16 necessary nutrients for plant growth:</a:t>
            </a:r>
            <a:endParaRPr/>
          </a:p>
          <a:p>
            <a:pPr indent="0" lvl="0" marL="0" rtl="0" algn="l">
              <a:lnSpc>
                <a:spcPct val="90000"/>
              </a:lnSpc>
              <a:spcBef>
                <a:spcPts val="1000"/>
              </a:spcBef>
              <a:spcAft>
                <a:spcPts val="0"/>
              </a:spcAft>
              <a:buClr>
                <a:schemeClr val="dk1"/>
              </a:buClr>
              <a:buSzPts val="2800"/>
              <a:buNone/>
            </a:pPr>
            <a:r>
              <a:rPr lang="en-US"/>
              <a:t>             P, N, C, H, O, K, S, Mn, Ca, Fe, Mg, Cl, B, Cu, Mo, Zn</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83" name="Google Shape;383;p26"/>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384" name="Google Shape;384;p26"/>
          <p:cNvSpPr txBox="1"/>
          <p:nvPr/>
        </p:nvSpPr>
        <p:spPr>
          <a:xfrm>
            <a:off x="3580314" y="2831741"/>
            <a:ext cx="346509"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arbono</a:t>
            </a:r>
            <a:endParaRPr b="0" i="0" sz="2000" u="none" cap="none" strike="noStrike">
              <a:solidFill>
                <a:schemeClr val="dk1"/>
              </a:solidFill>
              <a:latin typeface="Calibri"/>
              <a:ea typeface="Calibri"/>
              <a:cs typeface="Calibri"/>
              <a:sym typeface="Calibri"/>
            </a:endParaRPr>
          </a:p>
        </p:txBody>
      </p:sp>
      <p:sp>
        <p:nvSpPr>
          <p:cNvPr id="385" name="Google Shape;385;p26"/>
          <p:cNvSpPr txBox="1"/>
          <p:nvPr/>
        </p:nvSpPr>
        <p:spPr>
          <a:xfrm>
            <a:off x="3950412" y="2831742"/>
            <a:ext cx="346509"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Hidrógeno</a:t>
            </a:r>
            <a:endParaRPr b="0" i="0" sz="2000" u="none" cap="none" strike="noStrike">
              <a:solidFill>
                <a:schemeClr val="dk1"/>
              </a:solidFill>
              <a:latin typeface="Calibri"/>
              <a:ea typeface="Calibri"/>
              <a:cs typeface="Calibri"/>
              <a:sym typeface="Calibri"/>
            </a:endParaRPr>
          </a:p>
        </p:txBody>
      </p:sp>
      <p:sp>
        <p:nvSpPr>
          <p:cNvPr id="386" name="Google Shape;386;p26"/>
          <p:cNvSpPr txBox="1"/>
          <p:nvPr/>
        </p:nvSpPr>
        <p:spPr>
          <a:xfrm>
            <a:off x="4317425" y="2831741"/>
            <a:ext cx="346509"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xígeno</a:t>
            </a:r>
            <a:endParaRPr b="0" i="0" sz="2000" u="none" cap="none" strike="noStrike">
              <a:solidFill>
                <a:schemeClr val="dk1"/>
              </a:solidFill>
              <a:latin typeface="Calibri"/>
              <a:ea typeface="Calibri"/>
              <a:cs typeface="Calibri"/>
              <a:sym typeface="Calibri"/>
            </a:endParaRPr>
          </a:p>
        </p:txBody>
      </p:sp>
      <p:sp>
        <p:nvSpPr>
          <p:cNvPr id="387" name="Google Shape;387;p26"/>
          <p:cNvSpPr txBox="1"/>
          <p:nvPr/>
        </p:nvSpPr>
        <p:spPr>
          <a:xfrm>
            <a:off x="2842632" y="2831742"/>
            <a:ext cx="346509"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Fósforo</a:t>
            </a:r>
            <a:endParaRPr b="0" i="0" sz="2000" u="none" cap="none" strike="noStrike">
              <a:solidFill>
                <a:schemeClr val="dk1"/>
              </a:solidFill>
              <a:latin typeface="Calibri"/>
              <a:ea typeface="Calibri"/>
              <a:cs typeface="Calibri"/>
              <a:sym typeface="Calibri"/>
            </a:endParaRPr>
          </a:p>
        </p:txBody>
      </p:sp>
      <p:sp>
        <p:nvSpPr>
          <p:cNvPr id="388" name="Google Shape;388;p26"/>
          <p:cNvSpPr txBox="1"/>
          <p:nvPr/>
        </p:nvSpPr>
        <p:spPr>
          <a:xfrm>
            <a:off x="4769266" y="2850484"/>
            <a:ext cx="266574"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Potásio</a:t>
            </a:r>
            <a:endParaRPr b="0" i="0" sz="2000" u="none" cap="none" strike="noStrike">
              <a:solidFill>
                <a:schemeClr val="dk1"/>
              </a:solidFill>
              <a:latin typeface="Calibri"/>
              <a:ea typeface="Calibri"/>
              <a:cs typeface="Calibri"/>
              <a:sym typeface="Calibri"/>
            </a:endParaRPr>
          </a:p>
        </p:txBody>
      </p:sp>
      <p:sp>
        <p:nvSpPr>
          <p:cNvPr id="389" name="Google Shape;389;p26"/>
          <p:cNvSpPr txBox="1"/>
          <p:nvPr/>
        </p:nvSpPr>
        <p:spPr>
          <a:xfrm>
            <a:off x="3214507" y="2831742"/>
            <a:ext cx="308662"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Nitrógeno</a:t>
            </a:r>
            <a:endParaRPr b="0" i="0" sz="2000" u="none" cap="none" strike="noStrike">
              <a:solidFill>
                <a:schemeClr val="dk1"/>
              </a:solidFill>
              <a:latin typeface="Calibri"/>
              <a:ea typeface="Calibri"/>
              <a:cs typeface="Calibri"/>
              <a:sym typeface="Calibri"/>
            </a:endParaRPr>
          </a:p>
        </p:txBody>
      </p:sp>
      <p:sp>
        <p:nvSpPr>
          <p:cNvPr id="390" name="Google Shape;390;p26"/>
          <p:cNvSpPr txBox="1"/>
          <p:nvPr/>
        </p:nvSpPr>
        <p:spPr>
          <a:xfrm>
            <a:off x="5181257" y="2850484"/>
            <a:ext cx="215324"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Azufre</a:t>
            </a:r>
            <a:endParaRPr b="0" i="0" sz="2000" u="none" cap="none" strike="noStrike">
              <a:solidFill>
                <a:schemeClr val="dk1"/>
              </a:solidFill>
              <a:latin typeface="Calibri"/>
              <a:ea typeface="Calibri"/>
              <a:cs typeface="Calibri"/>
              <a:sym typeface="Calibri"/>
            </a:endParaRPr>
          </a:p>
        </p:txBody>
      </p:sp>
      <p:sp>
        <p:nvSpPr>
          <p:cNvPr id="391" name="Google Shape;391;p26"/>
          <p:cNvSpPr txBox="1"/>
          <p:nvPr/>
        </p:nvSpPr>
        <p:spPr>
          <a:xfrm>
            <a:off x="6210097" y="2831741"/>
            <a:ext cx="215324"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Calcio</a:t>
            </a:r>
            <a:endParaRPr b="0" i="0" sz="1400" u="none" cap="none" strike="noStrike">
              <a:solidFill>
                <a:srgbClr val="000000"/>
              </a:solidFill>
              <a:latin typeface="Arial"/>
              <a:ea typeface="Arial"/>
              <a:cs typeface="Arial"/>
              <a:sym typeface="Arial"/>
            </a:endParaRPr>
          </a:p>
        </p:txBody>
      </p:sp>
      <p:sp>
        <p:nvSpPr>
          <p:cNvPr id="392" name="Google Shape;392;p26"/>
          <p:cNvSpPr txBox="1"/>
          <p:nvPr/>
        </p:nvSpPr>
        <p:spPr>
          <a:xfrm>
            <a:off x="6690860" y="2829091"/>
            <a:ext cx="346509"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Hierro</a:t>
            </a:r>
            <a:endParaRPr b="0" i="0" sz="2000" u="none" cap="none" strike="noStrike">
              <a:solidFill>
                <a:schemeClr val="dk1"/>
              </a:solidFill>
              <a:latin typeface="Calibri"/>
              <a:ea typeface="Calibri"/>
              <a:cs typeface="Calibri"/>
              <a:sym typeface="Calibri"/>
            </a:endParaRPr>
          </a:p>
        </p:txBody>
      </p:sp>
      <p:sp>
        <p:nvSpPr>
          <p:cNvPr id="393" name="Google Shape;393;p26"/>
          <p:cNvSpPr txBox="1"/>
          <p:nvPr/>
        </p:nvSpPr>
        <p:spPr>
          <a:xfrm>
            <a:off x="7254006" y="2818612"/>
            <a:ext cx="308663"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Magnesio</a:t>
            </a:r>
            <a:endParaRPr b="0" i="0" sz="2000" u="none" cap="none" strike="noStrike">
              <a:solidFill>
                <a:schemeClr val="dk1"/>
              </a:solidFill>
              <a:latin typeface="Calibri"/>
              <a:ea typeface="Calibri"/>
              <a:cs typeface="Calibri"/>
              <a:sym typeface="Calibri"/>
            </a:endParaRPr>
          </a:p>
        </p:txBody>
      </p:sp>
      <p:sp>
        <p:nvSpPr>
          <p:cNvPr id="394" name="Google Shape;394;p26"/>
          <p:cNvSpPr txBox="1"/>
          <p:nvPr/>
        </p:nvSpPr>
        <p:spPr>
          <a:xfrm>
            <a:off x="8217999" y="2829091"/>
            <a:ext cx="346509"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Boro</a:t>
            </a:r>
            <a:endParaRPr b="0" i="0" sz="2000" u="none" cap="none" strike="noStrike">
              <a:solidFill>
                <a:schemeClr val="dk1"/>
              </a:solidFill>
              <a:latin typeface="Calibri"/>
              <a:ea typeface="Calibri"/>
              <a:cs typeface="Calibri"/>
              <a:sym typeface="Calibri"/>
            </a:endParaRPr>
          </a:p>
        </p:txBody>
      </p:sp>
      <p:sp>
        <p:nvSpPr>
          <p:cNvPr id="395" name="Google Shape;395;p26"/>
          <p:cNvSpPr txBox="1"/>
          <p:nvPr/>
        </p:nvSpPr>
        <p:spPr>
          <a:xfrm>
            <a:off x="5560301" y="2831742"/>
            <a:ext cx="346509"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Manganeso</a:t>
            </a:r>
            <a:endParaRPr b="0" i="0" sz="2000" u="none" cap="none" strike="noStrike">
              <a:solidFill>
                <a:schemeClr val="dk1"/>
              </a:solidFill>
              <a:latin typeface="Calibri"/>
              <a:ea typeface="Calibri"/>
              <a:cs typeface="Calibri"/>
              <a:sym typeface="Calibri"/>
            </a:endParaRPr>
          </a:p>
        </p:txBody>
      </p:sp>
      <p:sp>
        <p:nvSpPr>
          <p:cNvPr id="396" name="Google Shape;396;p26"/>
          <p:cNvSpPr txBox="1"/>
          <p:nvPr/>
        </p:nvSpPr>
        <p:spPr>
          <a:xfrm>
            <a:off x="7741963" y="2817633"/>
            <a:ext cx="314230" cy="16312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Cloro</a:t>
            </a:r>
            <a:endParaRPr b="0" i="0" sz="2000" u="none" cap="none" strike="noStrike">
              <a:solidFill>
                <a:schemeClr val="dk1"/>
              </a:solidFill>
              <a:latin typeface="Calibri"/>
              <a:ea typeface="Calibri"/>
              <a:cs typeface="Calibri"/>
              <a:sym typeface="Calibri"/>
            </a:endParaRPr>
          </a:p>
        </p:txBody>
      </p:sp>
      <p:sp>
        <p:nvSpPr>
          <p:cNvPr id="397" name="Google Shape;397;p26"/>
          <p:cNvSpPr txBox="1"/>
          <p:nvPr/>
        </p:nvSpPr>
        <p:spPr>
          <a:xfrm>
            <a:off x="8674456" y="2829091"/>
            <a:ext cx="346509" cy="16312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Cobre</a:t>
            </a:r>
            <a:endParaRPr b="0" i="0" sz="2000" u="none" cap="none" strike="noStrike">
              <a:solidFill>
                <a:schemeClr val="dk1"/>
              </a:solidFill>
              <a:latin typeface="Calibri"/>
              <a:ea typeface="Calibri"/>
              <a:cs typeface="Calibri"/>
              <a:sym typeface="Calibri"/>
            </a:endParaRPr>
          </a:p>
        </p:txBody>
      </p:sp>
      <p:sp>
        <p:nvSpPr>
          <p:cNvPr id="398" name="Google Shape;398;p26"/>
          <p:cNvSpPr txBox="1"/>
          <p:nvPr/>
        </p:nvSpPr>
        <p:spPr>
          <a:xfrm>
            <a:off x="9833439" y="2850484"/>
            <a:ext cx="346509"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Zinc</a:t>
            </a:r>
            <a:endParaRPr b="0" i="0" sz="1400" u="none" cap="none" strike="noStrike">
              <a:solidFill>
                <a:srgbClr val="000000"/>
              </a:solidFill>
              <a:latin typeface="Arial"/>
              <a:ea typeface="Arial"/>
              <a:cs typeface="Arial"/>
              <a:sym typeface="Arial"/>
            </a:endParaRPr>
          </a:p>
        </p:txBody>
      </p:sp>
      <p:sp>
        <p:nvSpPr>
          <p:cNvPr id="399" name="Google Shape;399;p26"/>
          <p:cNvSpPr txBox="1"/>
          <p:nvPr/>
        </p:nvSpPr>
        <p:spPr>
          <a:xfrm>
            <a:off x="9298517" y="2817633"/>
            <a:ext cx="257370"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Molibdeno</a:t>
            </a:r>
            <a:endParaRPr b="0" i="0" sz="2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7"/>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406" name="Google Shape;406;p27"/>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¡Usemos mnemónicos!</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“Pancho casi me niega café, mis galletas club cubiertas mostaza”</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PNCHO KS Mn CaFe Mg CLB Cu MoZn</a:t>
            </a:r>
            <a:endParaRPr/>
          </a:p>
        </p:txBody>
      </p:sp>
      <p:sp>
        <p:nvSpPr>
          <p:cNvPr id="407" name="Google Shape;407;p27"/>
          <p:cNvSpPr/>
          <p:nvPr>
            <p:ph idx="2" type="pic"/>
          </p:nvPr>
        </p:nvSpPr>
        <p:spPr>
          <a:xfrm>
            <a:off x="0" y="0"/>
            <a:ext cx="1366838" cy="6858000"/>
          </a:xfrm>
          <a:prstGeom prst="rect">
            <a:avLst/>
          </a:prstGeom>
          <a:noFill/>
          <a:ln>
            <a:noFill/>
          </a:ln>
        </p:spPr>
      </p:sp>
      <p:sp>
        <p:nvSpPr>
          <p:cNvPr id="408" name="Google Shape;408;p27"/>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8"/>
          <p:cNvSpPr txBox="1"/>
          <p:nvPr>
            <p:ph type="title"/>
          </p:nvPr>
        </p:nvSpPr>
        <p:spPr>
          <a:xfrm>
            <a:off x="1818524" y="687297"/>
            <a:ext cx="436756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415" name="Google Shape;415;p28"/>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416" name="Google Shape;416;p28"/>
          <p:cNvPicPr preferRelativeResize="0"/>
          <p:nvPr/>
        </p:nvPicPr>
        <p:blipFill rotWithShape="1">
          <a:blip r:embed="rId3">
            <a:alphaModFix/>
          </a:blip>
          <a:srcRect b="0" l="758" r="747" t="0"/>
          <a:stretch/>
        </p:blipFill>
        <p:spPr>
          <a:xfrm>
            <a:off x="5732655" y="900177"/>
            <a:ext cx="6377570" cy="5402099"/>
          </a:xfrm>
          <a:prstGeom prst="rect">
            <a:avLst/>
          </a:prstGeom>
          <a:noFill/>
          <a:ln>
            <a:noFill/>
          </a:ln>
        </p:spPr>
      </p:pic>
      <p:sp>
        <p:nvSpPr>
          <p:cNvPr id="417" name="Google Shape;417;p28"/>
          <p:cNvSpPr txBox="1"/>
          <p:nvPr/>
        </p:nvSpPr>
        <p:spPr>
          <a:xfrm>
            <a:off x="1591810" y="2225740"/>
            <a:ext cx="4367560" cy="32008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La disponibilidad de nutrientes varía con el pH del suelo</a:t>
            </a:r>
            <a:endParaRPr b="0" i="0" sz="2400" u="none" cap="none" strike="noStrike">
              <a:solidFill>
                <a:schemeClr val="dk1"/>
              </a:solidFill>
              <a:latin typeface="Calibri"/>
              <a:ea typeface="Calibri"/>
              <a:cs typeface="Calibri"/>
              <a:sym typeface="Calibri"/>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Ejemplos de preguntas: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qué pH está más disponible el Magnesio?</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¿El Boro?</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¿El Fósforo?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9"/>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424" name="Google Shape;424;p29"/>
          <p:cNvSpPr txBox="1"/>
          <p:nvPr>
            <p:ph idx="1" type="body"/>
          </p:nvPr>
        </p:nvSpPr>
        <p:spPr>
          <a:xfrm>
            <a:off x="1668634" y="1745543"/>
            <a:ext cx="6007037" cy="4028047"/>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Coloca 1/8 de taza (30 g) de suelo en una vaso o frasco</a:t>
            </a:r>
            <a:endParaRPr/>
          </a:p>
          <a:p>
            <a:pPr indent="-228600" lvl="0" marL="228600" rtl="0" algn="l">
              <a:lnSpc>
                <a:spcPct val="100000"/>
              </a:lnSpc>
              <a:spcBef>
                <a:spcPts val="1600"/>
              </a:spcBef>
              <a:spcAft>
                <a:spcPts val="0"/>
              </a:spcAft>
              <a:buClr>
                <a:schemeClr val="dk1"/>
              </a:buClr>
              <a:buSzPts val="2800"/>
              <a:buChar char="•"/>
            </a:pPr>
            <a:r>
              <a:rPr lang="en-US"/>
              <a:t>Añade 1/8 de taza (30 g) de agua destilada</a:t>
            </a:r>
            <a:endParaRPr/>
          </a:p>
          <a:p>
            <a:pPr indent="-228600" lvl="0" marL="228600" rtl="0" algn="l">
              <a:lnSpc>
                <a:spcPct val="100000"/>
              </a:lnSpc>
              <a:spcBef>
                <a:spcPts val="1600"/>
              </a:spcBef>
              <a:spcAft>
                <a:spcPts val="0"/>
              </a:spcAft>
              <a:buClr>
                <a:schemeClr val="dk1"/>
              </a:buClr>
              <a:buSzPts val="2800"/>
              <a:buChar char="•"/>
            </a:pPr>
            <a:r>
              <a:rPr lang="en-US"/>
              <a:t>Cubre el vaso o el frasco y agítalo vigorosamente ~25 veces</a:t>
            </a:r>
            <a:endParaRPr/>
          </a:p>
          <a:p>
            <a:pPr indent="-228600" lvl="1" marL="685800" rtl="0" algn="l">
              <a:lnSpc>
                <a:spcPct val="100000"/>
              </a:lnSpc>
              <a:spcBef>
                <a:spcPts val="1100"/>
              </a:spcBef>
              <a:spcAft>
                <a:spcPts val="0"/>
              </a:spcAft>
              <a:buClr>
                <a:schemeClr val="dk1"/>
              </a:buClr>
              <a:buSzPts val="2400"/>
              <a:buChar char="•"/>
            </a:pPr>
            <a:r>
              <a:rPr lang="en-US"/>
              <a:t>Otra opción es agitar la mezcla de suelo y agua con un agitador</a:t>
            </a:r>
            <a:endParaRPr/>
          </a:p>
        </p:txBody>
      </p:sp>
      <p:sp>
        <p:nvSpPr>
          <p:cNvPr id="425" name="Google Shape;425;p29"/>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descr="Soil Testing Metals Analysis - AWE Magazine" id="426" name="Google Shape;426;p29"/>
          <p:cNvPicPr preferRelativeResize="0"/>
          <p:nvPr/>
        </p:nvPicPr>
        <p:blipFill rotWithShape="1">
          <a:blip r:embed="rId3">
            <a:alphaModFix/>
          </a:blip>
          <a:srcRect b="465" l="29418" r="995" t="7288"/>
          <a:stretch/>
        </p:blipFill>
        <p:spPr>
          <a:xfrm>
            <a:off x="7697973" y="1690688"/>
            <a:ext cx="3973110" cy="40829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Introducción</a:t>
            </a:r>
            <a:endParaRPr b="1">
              <a:solidFill>
                <a:srgbClr val="1E4E79"/>
              </a:solidFill>
            </a:endParaRPr>
          </a:p>
        </p:txBody>
      </p:sp>
      <p:grpSp>
        <p:nvGrpSpPr>
          <p:cNvPr id="133" name="Google Shape;133;p3"/>
          <p:cNvGrpSpPr/>
          <p:nvPr/>
        </p:nvGrpSpPr>
        <p:grpSpPr>
          <a:xfrm>
            <a:off x="2322890" y="2555681"/>
            <a:ext cx="2830007" cy="1803034"/>
            <a:chOff x="593678" y="1445003"/>
            <a:chExt cx="2830007" cy="1803034"/>
          </a:xfrm>
        </p:grpSpPr>
        <p:pic>
          <p:nvPicPr>
            <p:cNvPr id="134" name="Google Shape;134;p3"/>
            <p:cNvPicPr preferRelativeResize="0"/>
            <p:nvPr/>
          </p:nvPicPr>
          <p:blipFill rotWithShape="1">
            <a:blip r:embed="rId3">
              <a:alphaModFix/>
            </a:blip>
            <a:srcRect b="0" l="0" r="0" t="0"/>
            <a:stretch/>
          </p:blipFill>
          <p:spPr>
            <a:xfrm>
              <a:off x="593678" y="1445003"/>
              <a:ext cx="2478728" cy="1568889"/>
            </a:xfrm>
            <a:prstGeom prst="rect">
              <a:avLst/>
            </a:prstGeom>
            <a:noFill/>
            <a:ln>
              <a:noFill/>
            </a:ln>
          </p:spPr>
        </p:pic>
        <p:sp>
          <p:nvSpPr>
            <p:cNvPr id="135" name="Google Shape;135;p3"/>
            <p:cNvSpPr txBox="1"/>
            <p:nvPr/>
          </p:nvSpPr>
          <p:spPr>
            <a:xfrm>
              <a:off x="626909" y="2986427"/>
              <a:ext cx="279677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Fuente: Saleh et al., 2015.</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5008389" y="2555681"/>
            <a:ext cx="2309628" cy="2536500"/>
            <a:chOff x="3279177" y="1393639"/>
            <a:chExt cx="2309628" cy="2536500"/>
          </a:xfrm>
        </p:grpSpPr>
        <p:pic>
          <p:nvPicPr>
            <p:cNvPr descr="Materials 14 04688 g002" id="137" name="Google Shape;137;p3"/>
            <p:cNvPicPr preferRelativeResize="0"/>
            <p:nvPr/>
          </p:nvPicPr>
          <p:blipFill rotWithShape="1">
            <a:blip r:embed="rId4">
              <a:alphaModFix/>
            </a:blip>
            <a:srcRect b="0" l="67299" r="0" t="50000"/>
            <a:stretch/>
          </p:blipFill>
          <p:spPr>
            <a:xfrm>
              <a:off x="3279177" y="1393639"/>
              <a:ext cx="2309628" cy="2356221"/>
            </a:xfrm>
            <a:prstGeom prst="rect">
              <a:avLst/>
            </a:prstGeom>
            <a:noFill/>
            <a:ln>
              <a:noFill/>
            </a:ln>
          </p:spPr>
        </p:pic>
        <p:sp>
          <p:nvSpPr>
            <p:cNvPr id="138" name="Google Shape;138;p3"/>
            <p:cNvSpPr txBox="1"/>
            <p:nvPr/>
          </p:nvSpPr>
          <p:spPr>
            <a:xfrm>
              <a:off x="3423685" y="3676223"/>
              <a:ext cx="216512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Fuente: Jozefaciuk et al., 2021.</a:t>
              </a:r>
              <a:endParaRPr b="0" i="0" sz="1400" u="none" cap="none" strike="noStrike">
                <a:solidFill>
                  <a:srgbClr val="000000"/>
                </a:solidFill>
                <a:latin typeface="Arial"/>
                <a:ea typeface="Arial"/>
                <a:cs typeface="Arial"/>
                <a:sym typeface="Arial"/>
              </a:endParaRPr>
            </a:p>
          </p:txBody>
        </p:sp>
      </p:grpSp>
      <p:grpSp>
        <p:nvGrpSpPr>
          <p:cNvPr id="139" name="Google Shape;139;p3"/>
          <p:cNvGrpSpPr/>
          <p:nvPr/>
        </p:nvGrpSpPr>
        <p:grpSpPr>
          <a:xfrm>
            <a:off x="7524788" y="2558816"/>
            <a:ext cx="3406500" cy="2882148"/>
            <a:chOff x="5795576" y="1448138"/>
            <a:chExt cx="3406500" cy="2882148"/>
          </a:xfrm>
        </p:grpSpPr>
        <p:pic>
          <p:nvPicPr>
            <p:cNvPr descr="Clay Mineralogy · Dr. Krakow Rohstoffconsult" id="140" name="Google Shape;140;p3"/>
            <p:cNvPicPr preferRelativeResize="0"/>
            <p:nvPr/>
          </p:nvPicPr>
          <p:blipFill rotWithShape="1">
            <a:blip r:embed="rId5">
              <a:alphaModFix/>
            </a:blip>
            <a:srcRect b="0" l="0" r="0" t="0"/>
            <a:stretch/>
          </p:blipFill>
          <p:spPr>
            <a:xfrm>
              <a:off x="5845527" y="1448138"/>
              <a:ext cx="3172931" cy="2116158"/>
            </a:xfrm>
            <a:prstGeom prst="rect">
              <a:avLst/>
            </a:prstGeom>
            <a:noFill/>
            <a:ln>
              <a:noFill/>
            </a:ln>
          </p:spPr>
        </p:pic>
        <p:sp>
          <p:nvSpPr>
            <p:cNvPr id="141" name="Google Shape;141;p3"/>
            <p:cNvSpPr txBox="1"/>
            <p:nvPr/>
          </p:nvSpPr>
          <p:spPr>
            <a:xfrm>
              <a:off x="5795576" y="3591386"/>
              <a:ext cx="3406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Fuente: Archivo de Arcillas de la Sociedad Mineralógica de Gran Bretaña e Irlanda, y la Sociedad de Minerales de Arcilla (Clay Archive of Mineralogical Society of Great Britain &amp; Ireland and the Clay Minerals Society.)</a:t>
              </a:r>
              <a:endParaRPr b="0" i="0" sz="1400" u="none" cap="none" strike="noStrike">
                <a:solidFill>
                  <a:srgbClr val="000000"/>
                </a:solidFill>
                <a:latin typeface="Arial"/>
                <a:ea typeface="Arial"/>
                <a:cs typeface="Arial"/>
                <a:sym typeface="Arial"/>
              </a:endParaRPr>
            </a:p>
          </p:txBody>
        </p:sp>
      </p:grpSp>
      <p:sp>
        <p:nvSpPr>
          <p:cNvPr id="142" name="Google Shape;142;p3"/>
          <p:cNvSpPr txBox="1"/>
          <p:nvPr/>
        </p:nvSpPr>
        <p:spPr>
          <a:xfrm>
            <a:off x="2772923" y="1717112"/>
            <a:ext cx="168717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Arena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0.05-2.0 mm</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5152897" y="1717112"/>
            <a:ext cx="207118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Limo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0.002-0.05 mm</a:t>
            </a:r>
            <a:endParaRPr b="0" i="0" sz="1400" u="none" cap="none" strike="noStrike">
              <a:solidFill>
                <a:srgbClr val="000000"/>
              </a:solidFill>
              <a:latin typeface="Arial"/>
              <a:ea typeface="Arial"/>
              <a:cs typeface="Arial"/>
              <a:sym typeface="Arial"/>
            </a:endParaRPr>
          </a:p>
        </p:txBody>
      </p:sp>
      <p:sp>
        <p:nvSpPr>
          <p:cNvPr id="144" name="Google Shape;144;p3"/>
          <p:cNvSpPr txBox="1"/>
          <p:nvPr/>
        </p:nvSpPr>
        <p:spPr>
          <a:xfrm>
            <a:off x="8473331" y="1717112"/>
            <a:ext cx="150926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Arcilla</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&lt;0.002 mm</a:t>
            </a:r>
            <a:endParaRPr b="0" i="0" sz="1400" u="none" cap="none" strike="noStrike">
              <a:solidFill>
                <a:srgbClr val="000000"/>
              </a:solidFill>
              <a:latin typeface="Arial"/>
              <a:ea typeface="Arial"/>
              <a:cs typeface="Arial"/>
              <a:sym typeface="Arial"/>
            </a:endParaRPr>
          </a:p>
        </p:txBody>
      </p:sp>
      <p:sp>
        <p:nvSpPr>
          <p:cNvPr id="145" name="Google Shape;145;p3"/>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146" name="Google Shape;146;p3"/>
          <p:cNvSpPr txBox="1"/>
          <p:nvPr/>
        </p:nvSpPr>
        <p:spPr>
          <a:xfrm>
            <a:off x="2772924" y="5645648"/>
            <a:ext cx="7416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¡Cada recipiente incluye ejemplos de estas tres partículas primarias del suelo!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0"/>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432" name="Google Shape;432;p30"/>
          <p:cNvSpPr txBox="1"/>
          <p:nvPr>
            <p:ph idx="1" type="body"/>
          </p:nvPr>
        </p:nvSpPr>
        <p:spPr>
          <a:xfrm>
            <a:off x="1818526" y="2169041"/>
            <a:ext cx="5613632" cy="4007921"/>
          </a:xfrm>
          <a:prstGeom prst="rect">
            <a:avLst/>
          </a:prstGeom>
          <a:noFill/>
          <a:ln>
            <a:noFill/>
          </a:ln>
        </p:spPr>
        <p:txBody>
          <a:bodyPr anchorCtr="0" anchor="t" bIns="45700" lIns="91425" spcFirstLastPara="1" rIns="91425" wrap="square" tIns="45700">
            <a:normAutofit/>
          </a:bodyPr>
          <a:lstStyle/>
          <a:p>
            <a:pPr indent="-228600" lvl="1" marL="228600" rtl="0" algn="l">
              <a:lnSpc>
                <a:spcPct val="100000"/>
              </a:lnSpc>
              <a:spcBef>
                <a:spcPts val="0"/>
              </a:spcBef>
              <a:spcAft>
                <a:spcPts val="0"/>
              </a:spcAft>
              <a:buClr>
                <a:schemeClr val="dk1"/>
              </a:buClr>
              <a:buSzPts val="2800"/>
              <a:buChar char="•"/>
            </a:pPr>
            <a:r>
              <a:rPr lang="en-US" sz="2800"/>
              <a:t>Deje que la mezcla se asiente por 10-15 minutos</a:t>
            </a:r>
            <a:endParaRPr sz="2800"/>
          </a:p>
          <a:p>
            <a:pPr indent="-228600" lvl="1" marL="228600" rtl="0" algn="l">
              <a:lnSpc>
                <a:spcPct val="100000"/>
              </a:lnSpc>
              <a:spcBef>
                <a:spcPts val="600"/>
              </a:spcBef>
              <a:spcAft>
                <a:spcPts val="0"/>
              </a:spcAft>
              <a:buClr>
                <a:schemeClr val="dk1"/>
              </a:buClr>
              <a:buSzPts val="2800"/>
              <a:buChar char="•"/>
            </a:pPr>
            <a:r>
              <a:rPr lang="en-US" sz="2800"/>
              <a:t>Introduzca la punta del papel indicador de pH en el sobrenadante (agua por encima de la tierra asentada).</a:t>
            </a:r>
            <a:endParaRPr/>
          </a:p>
        </p:txBody>
      </p:sp>
      <p:sp>
        <p:nvSpPr>
          <p:cNvPr id="433" name="Google Shape;433;p30"/>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id="434" name="Google Shape;434;p30"/>
          <p:cNvPicPr preferRelativeResize="0"/>
          <p:nvPr/>
        </p:nvPicPr>
        <p:blipFill rotWithShape="1">
          <a:blip r:embed="rId3">
            <a:alphaModFix/>
          </a:blip>
          <a:srcRect b="0" l="0" r="0" t="0"/>
          <a:stretch/>
        </p:blipFill>
        <p:spPr>
          <a:xfrm>
            <a:off x="8193337" y="1690688"/>
            <a:ext cx="3463795" cy="44550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1"/>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441" name="Google Shape;441;p31"/>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t>Espere 60 segundos a que se seque el papel y luego compárelo con la tabla de colores del pH para determinar el pH del suelo.</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42" name="Google Shape;442;p31"/>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descr="Ways to measure pH" id="443" name="Google Shape;443;p31"/>
          <p:cNvPicPr preferRelativeResize="0"/>
          <p:nvPr/>
        </p:nvPicPr>
        <p:blipFill rotWithShape="1">
          <a:blip r:embed="rId3">
            <a:alphaModFix/>
          </a:blip>
          <a:srcRect b="0" l="0" r="0" t="0"/>
          <a:stretch/>
        </p:blipFill>
        <p:spPr>
          <a:xfrm>
            <a:off x="4861815" y="2868465"/>
            <a:ext cx="3308498" cy="33084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2"/>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a:p>
        </p:txBody>
      </p:sp>
      <p:sp>
        <p:nvSpPr>
          <p:cNvPr id="450" name="Google Shape;450;p32"/>
          <p:cNvSpPr txBox="1"/>
          <p:nvPr>
            <p:ph idx="1" type="body"/>
          </p:nvPr>
        </p:nvSpPr>
        <p:spPr>
          <a:xfrm>
            <a:off x="1830322" y="1758156"/>
            <a:ext cx="548743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¿Qué plantas </a:t>
            </a:r>
            <a:r>
              <a:rPr lang="en-US"/>
              <a:t>crecerán</a:t>
            </a:r>
            <a:r>
              <a:rPr lang="en-US"/>
              <a:t> mejor en tu suelo?</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51" name="Google Shape;451;p32"/>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grpSp>
        <p:nvGrpSpPr>
          <p:cNvPr id="452" name="Google Shape;452;p32"/>
          <p:cNvGrpSpPr/>
          <p:nvPr/>
        </p:nvGrpSpPr>
        <p:grpSpPr>
          <a:xfrm>
            <a:off x="1918534" y="3933825"/>
            <a:ext cx="5619169" cy="1875498"/>
            <a:chOff x="1918534" y="3933825"/>
            <a:chExt cx="5619169" cy="1875498"/>
          </a:xfrm>
        </p:grpSpPr>
        <p:pic>
          <p:nvPicPr>
            <p:cNvPr descr="Espoma | Hydrangeas: True Blue or Tickled Pink?" id="453" name="Google Shape;453;p32"/>
            <p:cNvPicPr preferRelativeResize="0"/>
            <p:nvPr/>
          </p:nvPicPr>
          <p:blipFill rotWithShape="1">
            <a:blip r:embed="rId3">
              <a:alphaModFix/>
            </a:blip>
            <a:srcRect b="0" l="0" r="0" t="0"/>
            <a:stretch/>
          </p:blipFill>
          <p:spPr>
            <a:xfrm>
              <a:off x="1918534" y="3933825"/>
              <a:ext cx="5619169" cy="1875498"/>
            </a:xfrm>
            <a:prstGeom prst="rect">
              <a:avLst/>
            </a:prstGeom>
            <a:noFill/>
            <a:ln>
              <a:noFill/>
            </a:ln>
          </p:spPr>
        </p:pic>
        <p:sp>
          <p:nvSpPr>
            <p:cNvPr id="454" name="Google Shape;454;p32"/>
            <p:cNvSpPr txBox="1"/>
            <p:nvPr/>
          </p:nvSpPr>
          <p:spPr>
            <a:xfrm>
              <a:off x="2040556" y="5084473"/>
              <a:ext cx="587141" cy="307777"/>
            </a:xfrm>
            <a:prstGeom prst="rect">
              <a:avLst/>
            </a:prstGeom>
            <a:solidFill>
              <a:srgbClr val="1C2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Calibri"/>
                  <a:ea typeface="Calibri"/>
                  <a:cs typeface="Calibri"/>
                  <a:sym typeface="Calibri"/>
                </a:rPr>
                <a:t>AZUL</a:t>
              </a:r>
              <a:r>
                <a:rPr b="1"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5" name="Google Shape;455;p32"/>
            <p:cNvSpPr txBox="1"/>
            <p:nvPr/>
          </p:nvSpPr>
          <p:spPr>
            <a:xfrm>
              <a:off x="4350893" y="5038306"/>
              <a:ext cx="754450" cy="400110"/>
            </a:xfrm>
            <a:prstGeom prst="rect">
              <a:avLst/>
            </a:prstGeom>
            <a:solidFill>
              <a:srgbClr val="AD2A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Calibri"/>
                  <a:ea typeface="Calibri"/>
                  <a:cs typeface="Calibri"/>
                  <a:sym typeface="Calibri"/>
                </a:rPr>
                <a:t>MORADO ROSADO </a:t>
              </a:r>
              <a:endParaRPr b="0" i="0" sz="1400" u="none" cap="none" strike="noStrike">
                <a:solidFill>
                  <a:srgbClr val="000000"/>
                </a:solidFill>
                <a:latin typeface="Arial"/>
                <a:ea typeface="Arial"/>
                <a:cs typeface="Arial"/>
                <a:sym typeface="Arial"/>
              </a:endParaRPr>
            </a:p>
          </p:txBody>
        </p:sp>
        <p:sp>
          <p:nvSpPr>
            <p:cNvPr id="456" name="Google Shape;456;p32"/>
            <p:cNvSpPr txBox="1"/>
            <p:nvPr/>
          </p:nvSpPr>
          <p:spPr>
            <a:xfrm>
              <a:off x="6762950" y="5038306"/>
              <a:ext cx="754450" cy="357021"/>
            </a:xfrm>
            <a:prstGeom prst="rect">
              <a:avLst/>
            </a:prstGeom>
            <a:solidFill>
              <a:srgbClr val="EF33FF"/>
            </a:solidFill>
            <a:ln>
              <a:noFill/>
            </a:ln>
          </p:spPr>
          <p:txBody>
            <a:bodyPr anchorCtr="0" anchor="ctr" bIns="45700" lIns="91425" spcFirstLastPara="1" rIns="91425" wrap="square" tIns="45700">
              <a:spAutoFit/>
            </a:bodyPr>
            <a:lstStyle/>
            <a:p>
              <a:pPr indent="0" lvl="0" marL="0" marR="0" rtl="0" algn="ctr">
                <a:lnSpc>
                  <a:spcPct val="200000"/>
                </a:lnSpc>
                <a:spcBef>
                  <a:spcPts val="0"/>
                </a:spcBef>
                <a:spcAft>
                  <a:spcPts val="0"/>
                </a:spcAft>
                <a:buClr>
                  <a:srgbClr val="000000"/>
                </a:buClr>
                <a:buSzPts val="1000"/>
                <a:buFont typeface="Arial"/>
                <a:buNone/>
              </a:pPr>
              <a:r>
                <a:rPr b="1" i="0" lang="en-US" sz="1000" u="none" cap="none" strike="noStrike">
                  <a:solidFill>
                    <a:schemeClr val="lt1"/>
                  </a:solidFill>
                  <a:latin typeface="Calibri"/>
                  <a:ea typeface="Calibri"/>
                  <a:cs typeface="Calibri"/>
                  <a:sym typeface="Calibri"/>
                </a:rPr>
                <a:t>ROSADO</a:t>
              </a:r>
              <a:endParaRPr b="0" i="0" sz="1400" u="none" cap="none" strike="noStrike">
                <a:solidFill>
                  <a:srgbClr val="000000"/>
                </a:solidFill>
                <a:latin typeface="Arial"/>
                <a:ea typeface="Arial"/>
                <a:cs typeface="Arial"/>
                <a:sym typeface="Arial"/>
              </a:endParaRPr>
            </a:p>
          </p:txBody>
        </p:sp>
      </p:grpSp>
      <p:graphicFrame>
        <p:nvGraphicFramePr>
          <p:cNvPr id="457" name="Google Shape;457;p32"/>
          <p:cNvGraphicFramePr/>
          <p:nvPr/>
        </p:nvGraphicFramePr>
        <p:xfrm>
          <a:off x="8027128" y="280919"/>
          <a:ext cx="3000000" cy="3000000"/>
        </p:xfrm>
        <a:graphic>
          <a:graphicData uri="http://schemas.openxmlformats.org/drawingml/2006/table">
            <a:tbl>
              <a:tblPr bandRow="1" firstRow="1">
                <a:noFill/>
                <a:tableStyleId>{EA89820C-514E-4185-981F-699D5BD1EAF0}</a:tableStyleId>
              </a:tblPr>
              <a:tblGrid>
                <a:gridCol w="2131375"/>
                <a:gridCol w="1425625"/>
              </a:tblGrid>
              <a:tr h="283150">
                <a:tc grid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Rangos adecuados de pH de suelo</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Manzanas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5.6-7.0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Azalea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4.5-5.7</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Alubias, lima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5.5-6.7</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5100">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Judías/Habichuelas verdes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5.5-6.5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Zanahorias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5.6-7.0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Maíz</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5.6-7.0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Pepino</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5.5-6.7</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Hortensia (azul)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4.5-5.5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Hortensia (rosa)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&gt;6.5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Col rizada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5.25-7.0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Lechuga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6.0-7.0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Cebollas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6.0-6.25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Guisantes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6.0-7.0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Pimientos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5.5-6.5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Papas/Patatas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5.0-5.4</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Espinacas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6.0-7.0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Calabaza</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5.5-6.5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Fresas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5.0-6.5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3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Tomates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5.5-6.75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3"/>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Actividad: pH del suelo</a:t>
            </a:r>
            <a:endParaRPr b="1">
              <a:solidFill>
                <a:srgbClr val="1E4E79"/>
              </a:solidFill>
            </a:endParaRPr>
          </a:p>
        </p:txBody>
      </p:sp>
      <p:sp>
        <p:nvSpPr>
          <p:cNvPr id="464" name="Google Shape;464;p33"/>
          <p:cNvSpPr txBox="1"/>
          <p:nvPr>
            <p:ph idx="1" type="body"/>
          </p:nvPr>
        </p:nvSpPr>
        <p:spPr>
          <a:xfrm>
            <a:off x="1818526" y="1825625"/>
            <a:ext cx="4040853"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Compruebe el pH del suelo</a:t>
            </a:r>
            <a:endParaRPr/>
          </a:p>
          <a:p>
            <a:pPr indent="-228600" lvl="1" marL="685800" rtl="0" algn="l">
              <a:lnSpc>
                <a:spcPct val="90000"/>
              </a:lnSpc>
              <a:spcBef>
                <a:spcPts val="500"/>
              </a:spcBef>
              <a:spcAft>
                <a:spcPts val="0"/>
              </a:spcAft>
              <a:buClr>
                <a:schemeClr val="dk1"/>
              </a:buClr>
              <a:buSzPct val="100000"/>
              <a:buChar char="•"/>
            </a:pPr>
            <a:r>
              <a:rPr lang="en-US"/>
              <a:t>¿Qué plantas crecen mejor?</a:t>
            </a:r>
            <a:endParaRPr/>
          </a:p>
          <a:p>
            <a:pPr indent="-228600" lvl="0" marL="228600" rtl="0" algn="l">
              <a:lnSpc>
                <a:spcPct val="90000"/>
              </a:lnSpc>
              <a:spcBef>
                <a:spcPts val="1000"/>
              </a:spcBef>
              <a:spcAft>
                <a:spcPts val="0"/>
              </a:spcAft>
              <a:buClr>
                <a:schemeClr val="dk1"/>
              </a:buClr>
              <a:buSzPct val="100000"/>
              <a:buChar char="•"/>
            </a:pPr>
            <a:r>
              <a:rPr lang="en-US"/>
              <a:t>Compara con otros medios como:</a:t>
            </a:r>
            <a:endParaRPr/>
          </a:p>
          <a:p>
            <a:pPr indent="-228600" lvl="1" marL="685800" rtl="0" algn="l">
              <a:lnSpc>
                <a:spcPct val="90000"/>
              </a:lnSpc>
              <a:spcBef>
                <a:spcPts val="500"/>
              </a:spcBef>
              <a:spcAft>
                <a:spcPts val="0"/>
              </a:spcAft>
              <a:buClr>
                <a:schemeClr val="dk1"/>
              </a:buClr>
              <a:buSzPct val="100000"/>
              <a:buChar char="•"/>
            </a:pPr>
            <a:r>
              <a:rPr lang="en-US"/>
              <a:t>Jugo de naranja</a:t>
            </a:r>
            <a:endParaRPr/>
          </a:p>
          <a:p>
            <a:pPr indent="-228600" lvl="1" marL="685800" rtl="0" algn="l">
              <a:lnSpc>
                <a:spcPct val="90000"/>
              </a:lnSpc>
              <a:spcBef>
                <a:spcPts val="500"/>
              </a:spcBef>
              <a:spcAft>
                <a:spcPts val="0"/>
              </a:spcAft>
              <a:buClr>
                <a:schemeClr val="dk1"/>
              </a:buClr>
              <a:buSzPct val="100000"/>
              <a:buChar char="•"/>
            </a:pPr>
            <a:r>
              <a:rPr lang="en-US"/>
              <a:t>Vinagre o jugo de limón</a:t>
            </a:r>
            <a:endParaRPr/>
          </a:p>
          <a:p>
            <a:pPr indent="-228600" lvl="1" marL="685800" rtl="0" algn="l">
              <a:lnSpc>
                <a:spcPct val="90000"/>
              </a:lnSpc>
              <a:spcBef>
                <a:spcPts val="500"/>
              </a:spcBef>
              <a:spcAft>
                <a:spcPts val="0"/>
              </a:spcAft>
              <a:buClr>
                <a:schemeClr val="dk1"/>
              </a:buClr>
              <a:buSzPct val="100000"/>
              <a:buChar char="•"/>
            </a:pPr>
            <a:r>
              <a:rPr lang="en-US"/>
              <a:t>Coca-Cola</a:t>
            </a:r>
            <a:endParaRPr/>
          </a:p>
          <a:p>
            <a:pPr indent="-228600" lvl="1" marL="685800" rtl="0" algn="l">
              <a:lnSpc>
                <a:spcPct val="90000"/>
              </a:lnSpc>
              <a:spcBef>
                <a:spcPts val="500"/>
              </a:spcBef>
              <a:spcAft>
                <a:spcPts val="0"/>
              </a:spcAft>
              <a:buClr>
                <a:schemeClr val="dk1"/>
              </a:buClr>
              <a:buSzPct val="100000"/>
              <a:buChar char="•"/>
            </a:pPr>
            <a:r>
              <a:rPr lang="en-US"/>
              <a:t>Leche</a:t>
            </a:r>
            <a:endParaRPr/>
          </a:p>
          <a:p>
            <a:pPr indent="-228600" lvl="1" marL="685800" rtl="0" algn="l">
              <a:lnSpc>
                <a:spcPct val="90000"/>
              </a:lnSpc>
              <a:spcBef>
                <a:spcPts val="500"/>
              </a:spcBef>
              <a:spcAft>
                <a:spcPts val="0"/>
              </a:spcAft>
              <a:buClr>
                <a:schemeClr val="dk1"/>
              </a:buClr>
              <a:buSzPct val="100000"/>
              <a:buChar char="•"/>
            </a:pPr>
            <a:r>
              <a:rPr lang="en-US"/>
              <a:t>Peróxido</a:t>
            </a:r>
            <a:endParaRPr/>
          </a:p>
          <a:p>
            <a:pPr indent="-228600" lvl="1" marL="685800" rtl="0" algn="l">
              <a:lnSpc>
                <a:spcPct val="90000"/>
              </a:lnSpc>
              <a:spcBef>
                <a:spcPts val="500"/>
              </a:spcBef>
              <a:spcAft>
                <a:spcPts val="0"/>
              </a:spcAft>
              <a:buClr>
                <a:schemeClr val="dk1"/>
              </a:buClr>
              <a:buSzPct val="100000"/>
              <a:buChar char="•"/>
            </a:pPr>
            <a:r>
              <a:rPr lang="en-US"/>
              <a:t>Blanqueador/Lejía</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465" name="Google Shape;465;p33"/>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pic>
        <p:nvPicPr>
          <p:cNvPr descr="A group of objects next to each other&#10;&#10;Description automatically generated with low confidence" id="466" name="Google Shape;466;p33"/>
          <p:cNvPicPr preferRelativeResize="0"/>
          <p:nvPr/>
        </p:nvPicPr>
        <p:blipFill rotWithShape="1">
          <a:blip r:embed="rId3">
            <a:alphaModFix/>
          </a:blip>
          <a:srcRect b="0" l="7918" r="0" t="0"/>
          <a:stretch/>
        </p:blipFill>
        <p:spPr>
          <a:xfrm>
            <a:off x="6586161" y="1690688"/>
            <a:ext cx="4941393" cy="402481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4"/>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Recursos sobre Química de Suelos</a:t>
            </a:r>
            <a:endParaRPr/>
          </a:p>
        </p:txBody>
      </p:sp>
      <p:sp>
        <p:nvSpPr>
          <p:cNvPr id="472" name="Google Shape;472;p34"/>
          <p:cNvSpPr txBox="1"/>
          <p:nvPr>
            <p:ph idx="1" type="body"/>
          </p:nvPr>
        </p:nvSpPr>
        <p:spPr>
          <a:xfrm>
            <a:off x="1818526" y="1825625"/>
            <a:ext cx="9535274"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Clr>
                <a:schemeClr val="dk1"/>
              </a:buClr>
              <a:buSzPts val="1800"/>
              <a:buChar char="•"/>
            </a:pPr>
            <a:r>
              <a:rPr lang="en-US">
                <a:extLst>
                  <a:ext uri="http://customooxmlschemas.google.com/">
                    <go:slidesCustomData xmlns:go="http://customooxmlschemas.google.com/" textRoundtripDataId="2"/>
                  </a:ext>
                </a:extLst>
              </a:rPr>
              <a:t>Know Soil Know Life, Capítulo 4: (en inglés)</a:t>
            </a:r>
            <a:endParaRPr>
              <a:extLst>
                <a:ext uri="http://customooxmlschemas.google.com/">
                  <go:slidesCustomData xmlns:go="http://customooxmlschemas.google.com/" textRoundtripDataId="3"/>
                </a:ext>
              </a:extLst>
            </a:endParaRPr>
          </a:p>
          <a:p>
            <a:pPr indent="0" lvl="1" marL="571500" rtl="0" algn="l">
              <a:lnSpc>
                <a:spcPct val="90000"/>
              </a:lnSpc>
              <a:spcBef>
                <a:spcPts val="0"/>
              </a:spcBef>
              <a:spcAft>
                <a:spcPts val="0"/>
              </a:spcAft>
              <a:buSzPts val="1800"/>
              <a:buNone/>
            </a:pPr>
            <a:r>
              <a:rPr lang="en-US">
                <a:extLst>
                  <a:ext uri="http://customooxmlschemas.google.com/">
                    <go:slidesCustomData xmlns:go="http://customooxmlschemas.google.com/" textRoundtripDataId="4"/>
                  </a:ext>
                </a:extLst>
              </a:rPr>
              <a:t>Chemical Properties of Soil: Soil Fertility and Nutrient Management</a:t>
            </a:r>
            <a:endParaRPr/>
          </a:p>
          <a:p>
            <a:pPr indent="0" lvl="1" marL="571500" rtl="0" algn="l">
              <a:lnSpc>
                <a:spcPct val="90000"/>
              </a:lnSpc>
              <a:spcBef>
                <a:spcPts val="0"/>
              </a:spcBef>
              <a:spcAft>
                <a:spcPts val="0"/>
              </a:spcAft>
              <a:buSzPts val="1800"/>
              <a:buNone/>
            </a:pPr>
            <a:r>
              <a:t/>
            </a:r>
            <a:endParaRPr/>
          </a:p>
          <a:p>
            <a:pPr indent="-342900" lvl="0" marL="457200" rtl="0" algn="l">
              <a:lnSpc>
                <a:spcPct val="90000"/>
              </a:lnSpc>
              <a:spcBef>
                <a:spcPts val="0"/>
              </a:spcBef>
              <a:spcAft>
                <a:spcPts val="0"/>
              </a:spcAft>
              <a:buSzPts val="1800"/>
              <a:buChar char="•"/>
            </a:pPr>
            <a:r>
              <a:rPr lang="en-US"/>
              <a:t>Guía para Educadores: “Know Soil Know Life” (en línea)</a:t>
            </a:r>
            <a:endParaRPr/>
          </a:p>
          <a:p>
            <a:pPr indent="0" lvl="1" marL="571500" rtl="0" algn="l">
              <a:lnSpc>
                <a:spcPct val="90000"/>
              </a:lnSpc>
              <a:spcBef>
                <a:spcPts val="0"/>
              </a:spcBef>
              <a:spcAft>
                <a:spcPts val="0"/>
              </a:spcAft>
              <a:buSzPts val="1800"/>
              <a:buNone/>
            </a:pPr>
            <a:r>
              <a:rPr lang="en-US" u="sng">
                <a:solidFill>
                  <a:schemeClr val="hlink"/>
                </a:solidFill>
                <a:hlinkClick r:id="rId3"/>
              </a:rPr>
              <a:t>https://serc.carleton.edu/kskl_educator/soil_chemistry/index.html</a:t>
            </a:r>
            <a:endParaRPr/>
          </a:p>
          <a:p>
            <a:pPr indent="0" lvl="1" marL="571500" rtl="0" algn="l">
              <a:lnSpc>
                <a:spcPct val="90000"/>
              </a:lnSpc>
              <a:spcBef>
                <a:spcPts val="0"/>
              </a:spcBef>
              <a:spcAft>
                <a:spcPts val="0"/>
              </a:spcAft>
              <a:buSzPts val="1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473" name="Google Shape;473;p34"/>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888888"/>
              </a:buClr>
              <a:buSzPts val="1400"/>
              <a:buFont typeface="Calibri"/>
              <a:buNone/>
            </a:pPr>
            <a:r>
              <a:rPr lang="en-US"/>
              <a:t>Soil Science Society of America   www.soils.org | www.soils4teachers.org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Introducción</a:t>
            </a:r>
            <a:endParaRPr b="1">
              <a:solidFill>
                <a:srgbClr val="1E4E79"/>
              </a:solidFill>
            </a:endParaRPr>
          </a:p>
        </p:txBody>
      </p:sp>
      <p:sp>
        <p:nvSpPr>
          <p:cNvPr id="153" name="Google Shape;153;p4"/>
          <p:cNvSpPr txBox="1"/>
          <p:nvPr/>
        </p:nvSpPr>
        <p:spPr>
          <a:xfrm>
            <a:off x="1536382" y="1798676"/>
            <a:ext cx="1009956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Típicamente, las superficies de de partículas de arena no tienen carga (ej. Si</a:t>
            </a:r>
            <a:r>
              <a:rPr b="0" baseline="-25000" i="0" lang="en-US" sz="2400" u="none" cap="none" strike="noStrike">
                <a:solidFill>
                  <a:schemeClr val="dk1"/>
                </a:solidFill>
                <a:latin typeface="Calibri"/>
                <a:ea typeface="Calibri"/>
                <a:cs typeface="Calibri"/>
                <a:sym typeface="Calibri"/>
              </a:rPr>
              <a:t>2</a:t>
            </a:r>
            <a:r>
              <a:rPr b="0" i="0" lang="en-US" sz="2400" u="none" cap="none" strike="noStrike">
                <a:solidFill>
                  <a:schemeClr val="dk1"/>
                </a:solidFill>
                <a:latin typeface="Calibri"/>
                <a:ea typeface="Calibri"/>
                <a:cs typeface="Calibri"/>
                <a:sym typeface="Calibri"/>
              </a:rPr>
              <a:t>O</a:t>
            </a:r>
            <a:r>
              <a:rPr b="0" baseline="-25000" i="0" lang="en-US" sz="2400" u="none" cap="none" strike="noStrike">
                <a:solidFill>
                  <a:schemeClr val="dk1"/>
                </a:solidFill>
                <a:latin typeface="Calibri"/>
                <a:ea typeface="Calibri"/>
                <a:cs typeface="Calibri"/>
                <a:sym typeface="Calibri"/>
              </a:rPr>
              <a:t>4</a:t>
            </a:r>
            <a:r>
              <a:rPr b="0" i="0" lang="en-US"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54" name="Google Shape;154;p4"/>
          <p:cNvSpPr txBox="1"/>
          <p:nvPr/>
        </p:nvSpPr>
        <p:spPr>
          <a:xfrm>
            <a:off x="1538031" y="4075513"/>
            <a:ext cx="981741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Las superficies de las partículas de arcilla generalmente tienen una carga negativa (ej. SiAlO</a:t>
            </a:r>
            <a:r>
              <a:rPr b="0" baseline="-25000" i="0" lang="en-US" sz="2400" u="none" cap="none" strike="noStrike">
                <a:solidFill>
                  <a:schemeClr val="dk1"/>
                </a:solidFill>
                <a:latin typeface="Calibri"/>
                <a:ea typeface="Calibri"/>
                <a:cs typeface="Calibri"/>
                <a:sym typeface="Calibri"/>
              </a:rPr>
              <a:t>4</a:t>
            </a:r>
            <a:r>
              <a:rPr b="0" baseline="30000"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The tech of PIXAR part 1: Piper – daring to be different – fxguide" id="155" name="Google Shape;155;p4"/>
          <p:cNvPicPr preferRelativeResize="0"/>
          <p:nvPr/>
        </p:nvPicPr>
        <p:blipFill rotWithShape="1">
          <a:blip r:embed="rId3">
            <a:alphaModFix/>
          </a:blip>
          <a:srcRect b="30267" l="72816" r="18393" t="42042"/>
          <a:stretch/>
        </p:blipFill>
        <p:spPr>
          <a:xfrm rot="-5400000">
            <a:off x="5404487" y="2176242"/>
            <a:ext cx="1375795" cy="1685374"/>
          </a:xfrm>
          <a:prstGeom prst="rect">
            <a:avLst/>
          </a:prstGeom>
          <a:noFill/>
          <a:ln>
            <a:noFill/>
          </a:ln>
        </p:spPr>
      </p:pic>
      <p:grpSp>
        <p:nvGrpSpPr>
          <p:cNvPr id="156" name="Google Shape;156;p4"/>
          <p:cNvGrpSpPr/>
          <p:nvPr/>
        </p:nvGrpSpPr>
        <p:grpSpPr>
          <a:xfrm>
            <a:off x="5884681" y="5274693"/>
            <a:ext cx="701480" cy="474132"/>
            <a:chOff x="4456891" y="3966814"/>
            <a:chExt cx="701480" cy="474132"/>
          </a:xfrm>
        </p:grpSpPr>
        <p:grpSp>
          <p:nvGrpSpPr>
            <p:cNvPr id="157" name="Google Shape;157;p4"/>
            <p:cNvGrpSpPr/>
            <p:nvPr/>
          </p:nvGrpSpPr>
          <p:grpSpPr>
            <a:xfrm>
              <a:off x="4456891" y="3966814"/>
              <a:ext cx="701480" cy="474132"/>
              <a:chOff x="4456891" y="3966814"/>
              <a:chExt cx="701480" cy="474132"/>
            </a:xfrm>
          </p:grpSpPr>
          <p:pic>
            <p:nvPicPr>
              <p:cNvPr descr="The tech of PIXAR part 1: Piper – daring to be different – fxguide" id="158" name="Google Shape;158;p4"/>
              <p:cNvPicPr preferRelativeResize="0"/>
              <p:nvPr/>
            </p:nvPicPr>
            <p:blipFill rotWithShape="1">
              <a:blip r:embed="rId3">
                <a:alphaModFix/>
              </a:blip>
              <a:srcRect b="21086" l="85085" r="6122" t="51223"/>
              <a:stretch/>
            </p:blipFill>
            <p:spPr>
              <a:xfrm rot="-5400000">
                <a:off x="4611675" y="3977943"/>
                <a:ext cx="352637" cy="431987"/>
              </a:xfrm>
              <a:prstGeom prst="rect">
                <a:avLst/>
              </a:prstGeom>
              <a:noFill/>
              <a:ln>
                <a:noFill/>
              </a:ln>
            </p:spPr>
          </p:pic>
          <p:cxnSp>
            <p:nvCxnSpPr>
              <p:cNvPr id="159" name="Google Shape;159;p4"/>
              <p:cNvCxnSpPr/>
              <p:nvPr/>
            </p:nvCxnSpPr>
            <p:spPr>
              <a:xfrm>
                <a:off x="5024147" y="4102284"/>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60" name="Google Shape;160;p4"/>
              <p:cNvCxnSpPr/>
              <p:nvPr/>
            </p:nvCxnSpPr>
            <p:spPr>
              <a:xfrm>
                <a:off x="4812481" y="3966814"/>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61" name="Google Shape;161;p4"/>
              <p:cNvCxnSpPr/>
              <p:nvPr/>
            </p:nvCxnSpPr>
            <p:spPr>
              <a:xfrm>
                <a:off x="4981817" y="4322417"/>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62" name="Google Shape;162;p4"/>
              <p:cNvCxnSpPr/>
              <p:nvPr/>
            </p:nvCxnSpPr>
            <p:spPr>
              <a:xfrm>
                <a:off x="4456891" y="4280080"/>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63" name="Google Shape;163;p4"/>
              <p:cNvCxnSpPr/>
              <p:nvPr/>
            </p:nvCxnSpPr>
            <p:spPr>
              <a:xfrm rot="10800000">
                <a:off x="4676395" y="4440946"/>
                <a:ext cx="127620" cy="0"/>
              </a:xfrm>
              <a:prstGeom prst="straightConnector1">
                <a:avLst/>
              </a:prstGeom>
              <a:noFill/>
              <a:ln cap="flat" cmpd="sng" w="28575">
                <a:solidFill>
                  <a:schemeClr val="dk1"/>
                </a:solidFill>
                <a:prstDash val="solid"/>
                <a:miter lim="800000"/>
                <a:headEnd len="sm" w="sm" type="none"/>
                <a:tailEnd len="sm" w="sm" type="none"/>
              </a:ln>
            </p:spPr>
          </p:cxnSp>
        </p:grpSp>
        <p:cxnSp>
          <p:nvCxnSpPr>
            <p:cNvPr id="164" name="Google Shape;164;p4"/>
            <p:cNvCxnSpPr/>
            <p:nvPr/>
          </p:nvCxnSpPr>
          <p:spPr>
            <a:xfrm>
              <a:off x="4499213" y="4043018"/>
              <a:ext cx="134224" cy="0"/>
            </a:xfrm>
            <a:prstGeom prst="straightConnector1">
              <a:avLst/>
            </a:prstGeom>
            <a:noFill/>
            <a:ln cap="flat" cmpd="sng" w="28575">
              <a:solidFill>
                <a:schemeClr val="dk1"/>
              </a:solidFill>
              <a:prstDash val="solid"/>
              <a:miter lim="800000"/>
              <a:headEnd len="sm" w="sm" type="none"/>
              <a:tailEnd len="sm" w="sm" type="none"/>
            </a:ln>
          </p:spPr>
        </p:cxnSp>
      </p:grpSp>
      <p:sp>
        <p:nvSpPr>
          <p:cNvPr id="165" name="Google Shape;165;p4"/>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Introducción</a:t>
            </a:r>
            <a:endParaRPr b="1">
              <a:solidFill>
                <a:srgbClr val="1E4E79"/>
              </a:solidFill>
            </a:endParaRPr>
          </a:p>
        </p:txBody>
      </p:sp>
      <p:sp>
        <p:nvSpPr>
          <p:cNvPr id="172" name="Google Shape;172;p5"/>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173" name="Google Shape;173;p5"/>
          <p:cNvSpPr txBox="1"/>
          <p:nvPr/>
        </p:nvSpPr>
        <p:spPr>
          <a:xfrm>
            <a:off x="1818524" y="1884147"/>
            <a:ext cx="64488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La </a:t>
            </a:r>
            <a:r>
              <a:rPr b="0" i="0" lang="en-US" sz="24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capacidad de intercambio </a:t>
            </a:r>
            <a:r>
              <a:rPr b="0" i="0" lang="en-US" sz="2400" u="none" cap="none" strike="noStrike">
                <a:solidFill>
                  <a:schemeClr val="dk1"/>
                </a:solidFill>
                <a:latin typeface="Calibri"/>
                <a:ea typeface="Calibri"/>
                <a:cs typeface="Calibri"/>
                <a:sym typeface="Calibri"/>
              </a:rPr>
              <a:t>catiónico de un  suelo (CIC) es una medida que observa la cantidad total de superficies cargadas negativamente en el suelo capaces de adsorber cationes.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Un suelo con un CIC alto podrá capturar y retener una mayor cantidad de cationes que un suelo con CIC bajo.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Tanto la arcilla como la materia orgánica tienen un CIC alto. </a:t>
            </a:r>
            <a:endParaRPr b="0" i="0" sz="1400" u="none" cap="none" strike="noStrike">
              <a:solidFill>
                <a:srgbClr val="000000"/>
              </a:solidFill>
              <a:latin typeface="Arial"/>
              <a:ea typeface="Arial"/>
              <a:cs typeface="Arial"/>
              <a:sym typeface="Arial"/>
            </a:endParaRPr>
          </a:p>
        </p:txBody>
      </p:sp>
      <p:pic>
        <p:nvPicPr>
          <p:cNvPr descr="Physics4Kids.com: Electricity &amp; Magnetism: Conductors" id="174" name="Google Shape;174;p5"/>
          <p:cNvPicPr preferRelativeResize="0"/>
          <p:nvPr/>
        </p:nvPicPr>
        <p:blipFill rotWithShape="1">
          <a:blip r:embed="rId3">
            <a:alphaModFix/>
          </a:blip>
          <a:srcRect b="0" l="0" r="0" t="0"/>
          <a:stretch/>
        </p:blipFill>
        <p:spPr>
          <a:xfrm>
            <a:off x="8403551" y="2322657"/>
            <a:ext cx="2950248" cy="2212686"/>
          </a:xfrm>
          <a:prstGeom prst="rect">
            <a:avLst/>
          </a:prstGeom>
          <a:noFill/>
          <a:ln>
            <a:noFill/>
          </a:ln>
        </p:spPr>
      </p:pic>
      <p:sp>
        <p:nvSpPr>
          <p:cNvPr id="175" name="Google Shape;175;p5"/>
          <p:cNvSpPr txBox="1"/>
          <p:nvPr/>
        </p:nvSpPr>
        <p:spPr>
          <a:xfrm>
            <a:off x="8573984" y="2470068"/>
            <a:ext cx="1199408" cy="276999"/>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ATRACCIÓN</a:t>
            </a:r>
            <a:endParaRPr b="0" i="0" sz="1400" u="none" cap="none" strike="noStrike">
              <a:solidFill>
                <a:srgbClr val="000000"/>
              </a:solidFill>
              <a:latin typeface="Arial"/>
              <a:ea typeface="Arial"/>
              <a:cs typeface="Arial"/>
              <a:sym typeface="Arial"/>
            </a:endParaRPr>
          </a:p>
        </p:txBody>
      </p:sp>
      <p:sp>
        <p:nvSpPr>
          <p:cNvPr id="176" name="Google Shape;176;p5"/>
          <p:cNvSpPr txBox="1"/>
          <p:nvPr/>
        </p:nvSpPr>
        <p:spPr>
          <a:xfrm>
            <a:off x="10093261" y="2415476"/>
            <a:ext cx="1050136" cy="274320"/>
          </a:xfrm>
          <a:prstGeom prst="rect">
            <a:avLst/>
          </a:prstGeom>
          <a:solidFill>
            <a:srgbClr val="FFCC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REPULSIÓN</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Introducción</a:t>
            </a:r>
            <a:endParaRPr b="1">
              <a:solidFill>
                <a:srgbClr val="1E4E79"/>
              </a:solidFill>
            </a:endParaRPr>
          </a:p>
        </p:txBody>
      </p:sp>
      <p:sp>
        <p:nvSpPr>
          <p:cNvPr id="183" name="Google Shape;183;p6"/>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grpSp>
        <p:nvGrpSpPr>
          <p:cNvPr id="184" name="Google Shape;184;p6"/>
          <p:cNvGrpSpPr/>
          <p:nvPr/>
        </p:nvGrpSpPr>
        <p:grpSpPr>
          <a:xfrm>
            <a:off x="2845624" y="3087533"/>
            <a:ext cx="701480" cy="474132"/>
            <a:chOff x="4456891" y="3966814"/>
            <a:chExt cx="701480" cy="474132"/>
          </a:xfrm>
        </p:grpSpPr>
        <p:grpSp>
          <p:nvGrpSpPr>
            <p:cNvPr id="185" name="Google Shape;185;p6"/>
            <p:cNvGrpSpPr/>
            <p:nvPr/>
          </p:nvGrpSpPr>
          <p:grpSpPr>
            <a:xfrm>
              <a:off x="4456891" y="3966814"/>
              <a:ext cx="701480" cy="474132"/>
              <a:chOff x="4456891" y="3966814"/>
              <a:chExt cx="701480" cy="474132"/>
            </a:xfrm>
          </p:grpSpPr>
          <p:pic>
            <p:nvPicPr>
              <p:cNvPr descr="The tech of PIXAR part 1: Piper – daring to be different – fxguide" id="186" name="Google Shape;186;p6"/>
              <p:cNvPicPr preferRelativeResize="0"/>
              <p:nvPr/>
            </p:nvPicPr>
            <p:blipFill rotWithShape="1">
              <a:blip r:embed="rId3">
                <a:alphaModFix/>
              </a:blip>
              <a:srcRect b="21086" l="85085" r="6122" t="51223"/>
              <a:stretch/>
            </p:blipFill>
            <p:spPr>
              <a:xfrm rot="-5400000">
                <a:off x="4611675" y="3977943"/>
                <a:ext cx="352637" cy="431987"/>
              </a:xfrm>
              <a:prstGeom prst="rect">
                <a:avLst/>
              </a:prstGeom>
              <a:noFill/>
              <a:ln>
                <a:noFill/>
              </a:ln>
            </p:spPr>
          </p:pic>
          <p:cxnSp>
            <p:nvCxnSpPr>
              <p:cNvPr id="187" name="Google Shape;187;p6"/>
              <p:cNvCxnSpPr/>
              <p:nvPr/>
            </p:nvCxnSpPr>
            <p:spPr>
              <a:xfrm>
                <a:off x="5024147" y="4102284"/>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88" name="Google Shape;188;p6"/>
              <p:cNvCxnSpPr/>
              <p:nvPr/>
            </p:nvCxnSpPr>
            <p:spPr>
              <a:xfrm>
                <a:off x="4812481" y="3966814"/>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89" name="Google Shape;189;p6"/>
              <p:cNvCxnSpPr/>
              <p:nvPr/>
            </p:nvCxnSpPr>
            <p:spPr>
              <a:xfrm>
                <a:off x="4981817" y="4322417"/>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90" name="Google Shape;190;p6"/>
              <p:cNvCxnSpPr/>
              <p:nvPr/>
            </p:nvCxnSpPr>
            <p:spPr>
              <a:xfrm>
                <a:off x="4456891" y="4280080"/>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191" name="Google Shape;191;p6"/>
              <p:cNvCxnSpPr/>
              <p:nvPr/>
            </p:nvCxnSpPr>
            <p:spPr>
              <a:xfrm rot="10800000">
                <a:off x="4676395" y="4440946"/>
                <a:ext cx="127620" cy="0"/>
              </a:xfrm>
              <a:prstGeom prst="straightConnector1">
                <a:avLst/>
              </a:prstGeom>
              <a:noFill/>
              <a:ln cap="flat" cmpd="sng" w="28575">
                <a:solidFill>
                  <a:schemeClr val="dk1"/>
                </a:solidFill>
                <a:prstDash val="solid"/>
                <a:miter lim="800000"/>
                <a:headEnd len="sm" w="sm" type="none"/>
                <a:tailEnd len="sm" w="sm" type="none"/>
              </a:ln>
            </p:spPr>
          </p:cxnSp>
        </p:grpSp>
        <p:cxnSp>
          <p:nvCxnSpPr>
            <p:cNvPr id="192" name="Google Shape;192;p6"/>
            <p:cNvCxnSpPr/>
            <p:nvPr/>
          </p:nvCxnSpPr>
          <p:spPr>
            <a:xfrm>
              <a:off x="4499213" y="4043018"/>
              <a:ext cx="134224" cy="0"/>
            </a:xfrm>
            <a:prstGeom prst="straightConnector1">
              <a:avLst/>
            </a:prstGeom>
            <a:noFill/>
            <a:ln cap="flat" cmpd="sng" w="28575">
              <a:solidFill>
                <a:schemeClr val="dk1"/>
              </a:solidFill>
              <a:prstDash val="solid"/>
              <a:miter lim="800000"/>
              <a:headEnd len="sm" w="sm" type="none"/>
              <a:tailEnd len="sm" w="sm" type="none"/>
            </a:ln>
          </p:spPr>
        </p:cxnSp>
      </p:grpSp>
      <p:sp>
        <p:nvSpPr>
          <p:cNvPr id="193" name="Google Shape;193;p6"/>
          <p:cNvSpPr/>
          <p:nvPr/>
        </p:nvSpPr>
        <p:spPr>
          <a:xfrm>
            <a:off x="2329149" y="2385837"/>
            <a:ext cx="735977" cy="569232"/>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2633337" y="4005478"/>
            <a:ext cx="702099" cy="548659"/>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4066059" y="2394684"/>
            <a:ext cx="807023" cy="548659"/>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3335438" y="2255583"/>
            <a:ext cx="543484" cy="452440"/>
          </a:xfrm>
          <a:prstGeom prst="ellipse">
            <a:avLst/>
          </a:prstGeom>
          <a:no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1947312" y="3400800"/>
            <a:ext cx="543484" cy="452440"/>
          </a:xfrm>
          <a:prstGeom prst="ellipse">
            <a:avLst/>
          </a:prstGeom>
          <a:no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4066059" y="3553038"/>
            <a:ext cx="543484" cy="452440"/>
          </a:xfrm>
          <a:prstGeom prst="ellipse">
            <a:avLst/>
          </a:prstGeom>
          <a:no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cxnSp>
        <p:nvCxnSpPr>
          <p:cNvPr id="199" name="Google Shape;199;p6"/>
          <p:cNvCxnSpPr/>
          <p:nvPr/>
        </p:nvCxnSpPr>
        <p:spPr>
          <a:xfrm>
            <a:off x="6643065" y="1422850"/>
            <a:ext cx="0" cy="3716323"/>
          </a:xfrm>
          <a:prstGeom prst="straightConnector1">
            <a:avLst/>
          </a:prstGeom>
          <a:noFill/>
          <a:ln cap="flat" cmpd="sng" w="12700">
            <a:solidFill>
              <a:schemeClr val="dk1"/>
            </a:solidFill>
            <a:prstDash val="solid"/>
            <a:miter lim="800000"/>
            <a:headEnd len="sm" w="sm" type="none"/>
            <a:tailEnd len="sm" w="sm" type="none"/>
          </a:ln>
        </p:spPr>
      </p:cxnSp>
      <p:grpSp>
        <p:nvGrpSpPr>
          <p:cNvPr id="200" name="Google Shape;200;p6"/>
          <p:cNvGrpSpPr/>
          <p:nvPr/>
        </p:nvGrpSpPr>
        <p:grpSpPr>
          <a:xfrm>
            <a:off x="9087656" y="2969509"/>
            <a:ext cx="701480" cy="474132"/>
            <a:chOff x="4456891" y="3966814"/>
            <a:chExt cx="701480" cy="474132"/>
          </a:xfrm>
        </p:grpSpPr>
        <p:grpSp>
          <p:nvGrpSpPr>
            <p:cNvPr id="201" name="Google Shape;201;p6"/>
            <p:cNvGrpSpPr/>
            <p:nvPr/>
          </p:nvGrpSpPr>
          <p:grpSpPr>
            <a:xfrm>
              <a:off x="4456891" y="3966814"/>
              <a:ext cx="701480" cy="474132"/>
              <a:chOff x="4456891" y="3966814"/>
              <a:chExt cx="701480" cy="474132"/>
            </a:xfrm>
          </p:grpSpPr>
          <p:pic>
            <p:nvPicPr>
              <p:cNvPr descr="The tech of PIXAR part 1: Piper – daring to be different – fxguide" id="202" name="Google Shape;202;p6"/>
              <p:cNvPicPr preferRelativeResize="0"/>
              <p:nvPr/>
            </p:nvPicPr>
            <p:blipFill rotWithShape="1">
              <a:blip r:embed="rId3">
                <a:alphaModFix/>
              </a:blip>
              <a:srcRect b="21086" l="85085" r="6122" t="51223"/>
              <a:stretch/>
            </p:blipFill>
            <p:spPr>
              <a:xfrm rot="-5400000">
                <a:off x="4611675" y="3977943"/>
                <a:ext cx="352637" cy="431987"/>
              </a:xfrm>
              <a:prstGeom prst="rect">
                <a:avLst/>
              </a:prstGeom>
              <a:noFill/>
              <a:ln>
                <a:noFill/>
              </a:ln>
            </p:spPr>
          </p:pic>
          <p:cxnSp>
            <p:nvCxnSpPr>
              <p:cNvPr id="203" name="Google Shape;203;p6"/>
              <p:cNvCxnSpPr/>
              <p:nvPr/>
            </p:nvCxnSpPr>
            <p:spPr>
              <a:xfrm>
                <a:off x="5024147" y="4102284"/>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204" name="Google Shape;204;p6"/>
              <p:cNvCxnSpPr/>
              <p:nvPr/>
            </p:nvCxnSpPr>
            <p:spPr>
              <a:xfrm>
                <a:off x="4812481" y="3966814"/>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205" name="Google Shape;205;p6"/>
              <p:cNvCxnSpPr/>
              <p:nvPr/>
            </p:nvCxnSpPr>
            <p:spPr>
              <a:xfrm>
                <a:off x="4981817" y="4322417"/>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206" name="Google Shape;206;p6"/>
              <p:cNvCxnSpPr/>
              <p:nvPr/>
            </p:nvCxnSpPr>
            <p:spPr>
              <a:xfrm>
                <a:off x="4456891" y="4280080"/>
                <a:ext cx="134224" cy="0"/>
              </a:xfrm>
              <a:prstGeom prst="straightConnector1">
                <a:avLst/>
              </a:prstGeom>
              <a:noFill/>
              <a:ln cap="flat" cmpd="sng" w="28575">
                <a:solidFill>
                  <a:schemeClr val="dk1"/>
                </a:solidFill>
                <a:prstDash val="solid"/>
                <a:miter lim="800000"/>
                <a:headEnd len="sm" w="sm" type="none"/>
                <a:tailEnd len="sm" w="sm" type="none"/>
              </a:ln>
            </p:spPr>
          </p:cxnSp>
          <p:cxnSp>
            <p:nvCxnSpPr>
              <p:cNvPr id="207" name="Google Shape;207;p6"/>
              <p:cNvCxnSpPr/>
              <p:nvPr/>
            </p:nvCxnSpPr>
            <p:spPr>
              <a:xfrm rot="10800000">
                <a:off x="4676395" y="4440946"/>
                <a:ext cx="127620" cy="0"/>
              </a:xfrm>
              <a:prstGeom prst="straightConnector1">
                <a:avLst/>
              </a:prstGeom>
              <a:noFill/>
              <a:ln cap="flat" cmpd="sng" w="28575">
                <a:solidFill>
                  <a:schemeClr val="dk1"/>
                </a:solidFill>
                <a:prstDash val="solid"/>
                <a:miter lim="800000"/>
                <a:headEnd len="sm" w="sm" type="none"/>
                <a:tailEnd len="sm" w="sm" type="none"/>
              </a:ln>
            </p:spPr>
          </p:cxnSp>
        </p:grpSp>
        <p:cxnSp>
          <p:nvCxnSpPr>
            <p:cNvPr id="208" name="Google Shape;208;p6"/>
            <p:cNvCxnSpPr/>
            <p:nvPr/>
          </p:nvCxnSpPr>
          <p:spPr>
            <a:xfrm>
              <a:off x="4499213" y="4043018"/>
              <a:ext cx="134224" cy="0"/>
            </a:xfrm>
            <a:prstGeom prst="straightConnector1">
              <a:avLst/>
            </a:prstGeom>
            <a:noFill/>
            <a:ln cap="flat" cmpd="sng" w="28575">
              <a:solidFill>
                <a:schemeClr val="dk1"/>
              </a:solidFill>
              <a:prstDash val="solid"/>
              <a:miter lim="800000"/>
              <a:headEnd len="sm" w="sm" type="none"/>
              <a:tailEnd len="sm" w="sm" type="none"/>
            </a:ln>
          </p:spPr>
        </p:cxnSp>
      </p:grpSp>
      <p:sp>
        <p:nvSpPr>
          <p:cNvPr id="209" name="Google Shape;209;p6"/>
          <p:cNvSpPr/>
          <p:nvPr/>
        </p:nvSpPr>
        <p:spPr>
          <a:xfrm>
            <a:off x="8302477" y="2413406"/>
            <a:ext cx="900288" cy="466566"/>
          </a:xfrm>
          <a:prstGeom prst="ellipse">
            <a:avLst/>
          </a:prstGeom>
          <a:noFill/>
          <a:ln cap="flat" cmpd="sng" w="12700">
            <a:solidFill>
              <a:srgbClr val="DBD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NO</a:t>
            </a:r>
            <a:r>
              <a:rPr b="0" baseline="-25000" i="0" lang="en-US" sz="1800" u="none" cap="none" strike="noStrike">
                <a:solidFill>
                  <a:schemeClr val="dk1"/>
                </a:solidFill>
                <a:latin typeface="Calibri"/>
                <a:ea typeface="Calibri"/>
                <a:cs typeface="Calibri"/>
                <a:sym typeface="Calibri"/>
              </a:rPr>
              <a:t>3</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0" name="Google Shape;210;p6"/>
          <p:cNvSpPr/>
          <p:nvPr/>
        </p:nvSpPr>
        <p:spPr>
          <a:xfrm>
            <a:off x="8484771" y="3672166"/>
            <a:ext cx="861816" cy="466566"/>
          </a:xfrm>
          <a:prstGeom prst="ellipse">
            <a:avLst/>
          </a:prstGeom>
          <a:noFill/>
          <a:ln cap="flat" cmpd="sng" w="12700">
            <a:solidFill>
              <a:srgbClr val="DBD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NO</a:t>
            </a:r>
            <a:r>
              <a:rPr b="0" baseline="-25000" i="0" lang="en-US" sz="1800" u="none" cap="none" strike="noStrike">
                <a:solidFill>
                  <a:schemeClr val="dk1"/>
                </a:solidFill>
                <a:latin typeface="Calibri"/>
                <a:ea typeface="Calibri"/>
                <a:cs typeface="Calibri"/>
                <a:sym typeface="Calibri"/>
              </a:rPr>
              <a:t>3</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1" name="Google Shape;211;p6"/>
          <p:cNvSpPr/>
          <p:nvPr/>
        </p:nvSpPr>
        <p:spPr>
          <a:xfrm>
            <a:off x="9916158" y="2991027"/>
            <a:ext cx="879171" cy="466566"/>
          </a:xfrm>
          <a:prstGeom prst="ellipse">
            <a:avLst/>
          </a:prstGeom>
          <a:noFill/>
          <a:ln cap="flat" cmpd="sng" w="12700">
            <a:solidFill>
              <a:srgbClr val="DBD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NO</a:t>
            </a:r>
            <a:r>
              <a:rPr b="0" baseline="-25000" i="0" lang="en-US" sz="1800" u="none" cap="none" strike="noStrike">
                <a:solidFill>
                  <a:schemeClr val="dk1"/>
                </a:solidFill>
                <a:latin typeface="Calibri"/>
                <a:ea typeface="Calibri"/>
                <a:cs typeface="Calibri"/>
                <a:sym typeface="Calibri"/>
              </a:rPr>
              <a:t>3</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9726248" y="2092839"/>
            <a:ext cx="693020" cy="548659"/>
          </a:xfrm>
          <a:prstGeom prst="ellipse">
            <a:avLst/>
          </a:prstGeom>
          <a:no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9569649" y="3590073"/>
            <a:ext cx="693020" cy="548659"/>
          </a:xfrm>
          <a:prstGeom prst="ellipse">
            <a:avLst/>
          </a:prstGeom>
          <a:no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8246585" y="3050782"/>
            <a:ext cx="693020" cy="548659"/>
          </a:xfrm>
          <a:prstGeom prst="ellipse">
            <a:avLst/>
          </a:prstGeom>
          <a:noFill/>
          <a:ln cap="flat" cmpd="sng" w="12700">
            <a:solidFill>
              <a:srgbClr val="C4E0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a:t>
            </a:r>
            <a:r>
              <a:rPr b="0" baseline="3000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7"/>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21" name="Google Shape;221;p7"/>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22" name="Google Shape;222;p7"/>
          <p:cNvSpPr txBox="1"/>
          <p:nvPr/>
        </p:nvSpPr>
        <p:spPr>
          <a:xfrm>
            <a:off x="1818525" y="1533746"/>
            <a:ext cx="9535200" cy="52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Objetivos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Los alumnos descubrirán que los suelos filtran física y químicamente las impurezas del agua.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Los alumnos descubrirán el rol del suelo en la creación de agua potable limpia.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Cumple con los siguientes Estándares Científicos de Próxima Generación </a:t>
            </a:r>
            <a:r>
              <a:rPr b="0" i="0" lang="en-US" sz="24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
                  </a:ext>
                </a:extLst>
              </a:rPr>
              <a:t>(Next Generation Science Standards)</a:t>
            </a:r>
            <a:r>
              <a:rPr b="0" i="0" lang="en-US"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PS1.A: Estructura de la materia</a:t>
            </a:r>
            <a:endParaRPr b="0" i="0" sz="2400" u="none" cap="none" strike="noStrike">
              <a:solidFill>
                <a:schemeClr val="dk1"/>
              </a:solidFill>
              <a:latin typeface="Calibri"/>
              <a:ea typeface="Calibri"/>
              <a:cs typeface="Calibri"/>
              <a:sym typeface="Calibri"/>
            </a:endParaRPr>
          </a:p>
          <a:p>
            <a:pPr indent="-342900" lvl="1" marL="8001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PS1.B: Reacciones químicas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29" name="Google Shape;229;p8"/>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30" name="Google Shape;230;p8"/>
          <p:cNvSpPr txBox="1"/>
          <p:nvPr/>
        </p:nvSpPr>
        <p:spPr>
          <a:xfrm>
            <a:off x="1818525" y="1533746"/>
            <a:ext cx="95352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dk1"/>
                </a:solidFill>
                <a:latin typeface="Calibri"/>
                <a:ea typeface="Calibri"/>
                <a:cs typeface="Calibri"/>
                <a:sym typeface="Calibri"/>
              </a:rPr>
              <a:t>Materiales and Preparación</a:t>
            </a:r>
            <a:endParaRPr b="0" i="0" sz="2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Palillos de diente</a:t>
            </a:r>
            <a:endParaRPr b="0" i="0" sz="2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Vasos de papel de 3oz y 5oz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Arena de juego</a:t>
            </a:r>
            <a:endParaRPr b="0" i="0" sz="24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Suelo natural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Kool-Aid con sabor a uva (violeta/morado)</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Colorante de comida (“food coloring”) de otros colores (ej. verde, rojo, anaranjado, amarillo).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“flotadores”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9"/>
          <p:cNvSpPr txBox="1"/>
          <p:nvPr>
            <p:ph type="title"/>
          </p:nvPr>
        </p:nvSpPr>
        <p:spPr>
          <a:xfrm>
            <a:off x="1818524" y="365125"/>
            <a:ext cx="95352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4400"/>
              <a:buFont typeface="Calibri"/>
              <a:buNone/>
            </a:pPr>
            <a:r>
              <a:rPr b="1" lang="en-US">
                <a:solidFill>
                  <a:srgbClr val="1E4E79"/>
                </a:solidFill>
              </a:rPr>
              <a:t>Actividad: El suelo es un filtro</a:t>
            </a:r>
            <a:endParaRPr b="1">
              <a:solidFill>
                <a:srgbClr val="1E4E79"/>
              </a:solidFill>
            </a:endParaRPr>
          </a:p>
        </p:txBody>
      </p:sp>
      <p:sp>
        <p:nvSpPr>
          <p:cNvPr id="237" name="Google Shape;237;p9"/>
          <p:cNvSpPr txBox="1"/>
          <p:nvPr>
            <p:ph idx="10" type="dt"/>
          </p:nvPr>
        </p:nvSpPr>
        <p:spPr>
          <a:xfrm>
            <a:off x="1818524" y="6420172"/>
            <a:ext cx="6086582" cy="3058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Soil Science Society of America   www.soils.org | www.soils4teachers.org</a:t>
            </a:r>
            <a:endParaRPr/>
          </a:p>
        </p:txBody>
      </p:sp>
      <p:sp>
        <p:nvSpPr>
          <p:cNvPr id="238" name="Google Shape;238;p9"/>
          <p:cNvSpPr txBox="1"/>
          <p:nvPr/>
        </p:nvSpPr>
        <p:spPr>
          <a:xfrm>
            <a:off x="1818525" y="2325481"/>
            <a:ext cx="9535274"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*Nota: </a:t>
            </a:r>
            <a:r>
              <a:rPr b="0" i="0" lang="en-US" sz="2400" u="none" cap="none" strike="noStrike">
                <a:solidFill>
                  <a:srgbClr val="000000"/>
                </a:solidFill>
                <a:latin typeface="Calibri"/>
                <a:ea typeface="Calibri"/>
                <a:cs typeface="Calibri"/>
                <a:sym typeface="Calibri"/>
              </a:rPr>
              <a:t>Los resultados son más espectaculares si la arena de juego se ha tamizado para eliminar las partículas más pequeñas. Si no tienes tamices de suelo, puedes utilizar un colador o un colador de espaguetis si los huecos son pequeños. Una malla sujetada a un marco también podría funcionar como cernidor.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2022-06-03T14:17:32Z</dcterms:created>
  <dc:creator>Susan Chapman</dc:creator>
</cp:coreProperties>
</file>