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90" r:id="rId29"/>
    <p:sldId id="287" r:id="rId30"/>
    <p:sldId id="286"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64" autoAdjust="0"/>
    <p:restoredTop sz="57044" autoAdjust="0"/>
  </p:normalViewPr>
  <p:slideViewPr>
    <p:cSldViewPr snapToGrid="0">
      <p:cViewPr varScale="1">
        <p:scale>
          <a:sx n="45" d="100"/>
          <a:sy n="45" d="100"/>
        </p:scale>
        <p:origin x="1548" y="60"/>
      </p:cViewPr>
      <p:guideLst/>
    </p:cSldViewPr>
  </p:slideViewPr>
  <p:notesTextViewPr>
    <p:cViewPr>
      <p:scale>
        <a:sx n="100" d="100"/>
        <a:sy n="100" d="100"/>
      </p:scale>
      <p:origin x="0" y="0"/>
    </p:cViewPr>
  </p:notesTextViewPr>
  <p:sorterViewPr>
    <p:cViewPr>
      <p:scale>
        <a:sx n="100" d="100"/>
        <a:sy n="100" d="100"/>
      </p:scale>
      <p:origin x="0" y="-3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9000D-4BE3-4B6D-B519-14B6F70C3BD1}"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62ED74C-1C49-4099-810B-3B160FB75351}">
      <dgm:prSet/>
      <dgm:spPr>
        <a:solidFill>
          <a:schemeClr val="bg1"/>
        </a:solidFill>
      </dgm:spPr>
      <dgm:t>
        <a:bodyPr/>
        <a:lstStyle/>
        <a:p>
          <a:r>
            <a:rPr lang="es-PR" b="1" dirty="0">
              <a:solidFill>
                <a:schemeClr val="tx1"/>
              </a:solidFill>
            </a:rPr>
            <a:t>Humedece una muestra de suelo hasta que tenga una consistencia similar a la plastilina.</a:t>
          </a:r>
          <a:endParaRPr lang="en-US" dirty="0">
            <a:solidFill>
              <a:schemeClr val="tx1"/>
            </a:solidFill>
          </a:endParaRPr>
        </a:p>
      </dgm:t>
    </dgm:pt>
    <dgm:pt modelId="{008F0828-D426-485E-9969-6564F56830E5}" type="parTrans" cxnId="{60A5661F-71DB-4143-8706-1DDA5726569A}">
      <dgm:prSet/>
      <dgm:spPr/>
      <dgm:t>
        <a:bodyPr/>
        <a:lstStyle/>
        <a:p>
          <a:endParaRPr lang="en-US"/>
        </a:p>
      </dgm:t>
    </dgm:pt>
    <dgm:pt modelId="{49B9E25F-E367-4400-83CF-820C812AD39E}" type="sibTrans" cxnId="{60A5661F-71DB-4143-8706-1DDA5726569A}">
      <dgm:prSet/>
      <dgm:spPr>
        <a:solidFill>
          <a:schemeClr val="bg1"/>
        </a:solidFill>
      </dgm:spPr>
      <dgm:t>
        <a:bodyPr/>
        <a:lstStyle/>
        <a:p>
          <a:endParaRPr lang="en-US">
            <a:solidFill>
              <a:schemeClr val="tx1"/>
            </a:solidFill>
          </a:endParaRPr>
        </a:p>
      </dgm:t>
    </dgm:pt>
    <dgm:pt modelId="{4EEDCBB5-2F61-423D-9302-2FF33A463715}">
      <dgm:prSet/>
      <dgm:spPr>
        <a:solidFill>
          <a:schemeClr val="bg1"/>
        </a:solidFill>
      </dgm:spPr>
      <dgm:t>
        <a:bodyPr/>
        <a:lstStyle/>
        <a:p>
          <a:r>
            <a:rPr lang="es-PR" b="1" dirty="0">
              <a:solidFill>
                <a:schemeClr val="tx1"/>
              </a:solidFill>
            </a:rPr>
            <a:t>Intenta formar la muestra en una bola en la palma de tu mano. Si la muestra no se mantiene unida para formar una bola, el suelo está en el </a:t>
          </a:r>
          <a:r>
            <a:rPr lang="es-PR" b="1" dirty="0">
              <a:solidFill>
                <a:srgbClr val="FF0000"/>
              </a:solidFill>
            </a:rPr>
            <a:t>GRUPO 1.</a:t>
          </a:r>
          <a:endParaRPr lang="en-US" dirty="0">
            <a:solidFill>
              <a:srgbClr val="FF0000"/>
            </a:solidFill>
          </a:endParaRPr>
        </a:p>
      </dgm:t>
    </dgm:pt>
    <dgm:pt modelId="{FE3E011A-8EF2-4578-8F0D-703793CF4419}" type="parTrans" cxnId="{BCFCF1FE-C13C-4B44-91DB-FB79E64D07DF}">
      <dgm:prSet/>
      <dgm:spPr/>
      <dgm:t>
        <a:bodyPr/>
        <a:lstStyle/>
        <a:p>
          <a:endParaRPr lang="en-US"/>
        </a:p>
      </dgm:t>
    </dgm:pt>
    <dgm:pt modelId="{433501DC-D93A-4F2F-8FFE-6FBD3C4BCE09}" type="sibTrans" cxnId="{BCFCF1FE-C13C-4B44-91DB-FB79E64D07DF}">
      <dgm:prSet/>
      <dgm:spPr>
        <a:solidFill>
          <a:schemeClr val="bg1"/>
        </a:solidFill>
      </dgm:spPr>
      <dgm:t>
        <a:bodyPr/>
        <a:lstStyle/>
        <a:p>
          <a:endParaRPr lang="en-US">
            <a:solidFill>
              <a:schemeClr val="tx1"/>
            </a:solidFill>
          </a:endParaRPr>
        </a:p>
      </dgm:t>
    </dgm:pt>
    <dgm:pt modelId="{2F8E8B88-2741-4BBF-A867-BD15AD554529}">
      <dgm:prSet/>
      <dgm:spPr>
        <a:solidFill>
          <a:schemeClr val="bg1"/>
        </a:solidFill>
      </dgm:spPr>
      <dgm:t>
        <a:bodyPr/>
        <a:lstStyle/>
        <a:p>
          <a:r>
            <a:rPr lang="es-PR" b="1" dirty="0">
              <a:solidFill>
                <a:schemeClr val="tx1"/>
              </a:solidFill>
            </a:rPr>
            <a:t>Lanza o golpea la bola en tu palma; si la bola se desmorona, el suelo está en el </a:t>
          </a:r>
          <a:r>
            <a:rPr lang="es-PR" b="1" dirty="0">
              <a:solidFill>
                <a:srgbClr val="FF00FF"/>
              </a:solidFill>
            </a:rPr>
            <a:t>GRUPO 2. </a:t>
          </a:r>
          <a:r>
            <a:rPr lang="es-PR" b="1" dirty="0">
              <a:solidFill>
                <a:schemeClr val="tx1"/>
              </a:solidFill>
            </a:rPr>
            <a:t>  </a:t>
          </a:r>
          <a:endParaRPr lang="en-US" dirty="0">
            <a:solidFill>
              <a:schemeClr val="tx1"/>
            </a:solidFill>
          </a:endParaRPr>
        </a:p>
      </dgm:t>
    </dgm:pt>
    <dgm:pt modelId="{7F1148D1-24CA-490B-9961-2C2EDF6FDD06}" type="parTrans" cxnId="{B5B76B07-4CFD-4544-A9F6-967B9CD4BF55}">
      <dgm:prSet/>
      <dgm:spPr/>
      <dgm:t>
        <a:bodyPr/>
        <a:lstStyle/>
        <a:p>
          <a:endParaRPr lang="en-US"/>
        </a:p>
      </dgm:t>
    </dgm:pt>
    <dgm:pt modelId="{46692242-57A6-4380-8065-555370F54B8B}" type="sibTrans" cxnId="{B5B76B07-4CFD-4544-A9F6-967B9CD4BF55}">
      <dgm:prSet/>
      <dgm:spPr>
        <a:solidFill>
          <a:schemeClr val="bg1"/>
        </a:solidFill>
      </dgm:spPr>
      <dgm:t>
        <a:bodyPr/>
        <a:lstStyle/>
        <a:p>
          <a:endParaRPr lang="en-US">
            <a:solidFill>
              <a:schemeClr val="tx1"/>
            </a:solidFill>
          </a:endParaRPr>
        </a:p>
      </dgm:t>
    </dgm:pt>
    <dgm:pt modelId="{C3F241A4-4B44-4114-B374-262680F10276}">
      <dgm:prSet/>
      <dgm:spPr>
        <a:solidFill>
          <a:schemeClr val="bg1"/>
        </a:solidFill>
      </dgm:spPr>
      <dgm:t>
        <a:bodyPr/>
        <a:lstStyle/>
        <a:p>
          <a:r>
            <a:rPr lang="es-PR" b="1" dirty="0">
              <a:solidFill>
                <a:schemeClr val="tx1"/>
              </a:solidFill>
            </a:rPr>
            <a:t>Si la bola se mantiene unida, colócala entre ambas palmas y </a:t>
          </a:r>
          <a:r>
            <a:rPr lang="es-PR" b="1" dirty="0" err="1">
              <a:solidFill>
                <a:schemeClr val="tx1"/>
              </a:solidFill>
            </a:rPr>
            <a:t>frotalas</a:t>
          </a:r>
          <a:r>
            <a:rPr lang="es-PR" b="1" dirty="0">
              <a:solidFill>
                <a:schemeClr val="tx1"/>
              </a:solidFill>
            </a:rPr>
            <a:t> vigorosamente. Si la bola se desarma, el suelo está en el </a:t>
          </a:r>
          <a:r>
            <a:rPr lang="es-PR" b="1" dirty="0">
              <a:solidFill>
                <a:srgbClr val="00B0F0"/>
              </a:solidFill>
            </a:rPr>
            <a:t>GRUPO 3.</a:t>
          </a:r>
          <a:endParaRPr lang="en-US" dirty="0">
            <a:solidFill>
              <a:schemeClr val="tx1"/>
            </a:solidFill>
          </a:endParaRPr>
        </a:p>
      </dgm:t>
    </dgm:pt>
    <dgm:pt modelId="{F45EB104-3F1E-487B-99E9-786E44395D68}" type="parTrans" cxnId="{E853F213-C8FD-4EBA-B2DF-5CE8F7958FB9}">
      <dgm:prSet/>
      <dgm:spPr/>
      <dgm:t>
        <a:bodyPr/>
        <a:lstStyle/>
        <a:p>
          <a:endParaRPr lang="en-US"/>
        </a:p>
      </dgm:t>
    </dgm:pt>
    <dgm:pt modelId="{66F4F586-F6AB-4850-BBCC-49647BCE21D3}" type="sibTrans" cxnId="{E853F213-C8FD-4EBA-B2DF-5CE8F7958FB9}">
      <dgm:prSet/>
      <dgm:spPr>
        <a:solidFill>
          <a:schemeClr val="bg1"/>
        </a:solidFill>
      </dgm:spPr>
      <dgm:t>
        <a:bodyPr/>
        <a:lstStyle/>
        <a:p>
          <a:endParaRPr lang="en-US">
            <a:solidFill>
              <a:schemeClr val="tx1"/>
            </a:solidFill>
          </a:endParaRPr>
        </a:p>
      </dgm:t>
    </dgm:pt>
    <dgm:pt modelId="{7F2082F6-9CB9-4CD4-9D26-D4B75E3DE491}">
      <dgm:prSet/>
      <dgm:spPr>
        <a:solidFill>
          <a:schemeClr val="bg1"/>
        </a:solidFill>
      </dgm:spPr>
      <dgm:t>
        <a:bodyPr/>
        <a:lstStyle/>
        <a:p>
          <a:r>
            <a:rPr lang="es-PR" b="1" dirty="0">
              <a:solidFill>
                <a:schemeClr val="tx1"/>
              </a:solidFill>
            </a:rPr>
            <a:t>Si la bola se mantiene unida, colócala entre tu pulgar e índice. Aplica presión y fricciona la muestra alisándola en tu pulgar. Si la muestra está desordenada o se rompe, el suelo está en el </a:t>
          </a:r>
          <a:r>
            <a:rPr lang="es-PR" b="1" dirty="0">
              <a:solidFill>
                <a:srgbClr val="00B050"/>
              </a:solidFill>
            </a:rPr>
            <a:t>GRUPO 4.</a:t>
          </a:r>
          <a:endParaRPr lang="en-US" dirty="0">
            <a:solidFill>
              <a:schemeClr val="tx1"/>
            </a:solidFill>
          </a:endParaRPr>
        </a:p>
      </dgm:t>
    </dgm:pt>
    <dgm:pt modelId="{8FD2AF7F-0559-4CF8-AD39-5B29778002E2}" type="parTrans" cxnId="{887D43C7-11ED-436C-88D4-A0E464FE5D95}">
      <dgm:prSet/>
      <dgm:spPr/>
      <dgm:t>
        <a:bodyPr/>
        <a:lstStyle/>
        <a:p>
          <a:endParaRPr lang="en-US"/>
        </a:p>
      </dgm:t>
    </dgm:pt>
    <dgm:pt modelId="{FD01A498-B4D2-48F4-8DF2-ABF50E5A95BA}" type="sibTrans" cxnId="{887D43C7-11ED-436C-88D4-A0E464FE5D95}">
      <dgm:prSet/>
      <dgm:spPr>
        <a:solidFill>
          <a:schemeClr val="bg1"/>
        </a:solidFill>
      </dgm:spPr>
      <dgm:t>
        <a:bodyPr/>
        <a:lstStyle/>
        <a:p>
          <a:endParaRPr lang="en-US">
            <a:solidFill>
              <a:schemeClr val="tx1"/>
            </a:solidFill>
          </a:endParaRPr>
        </a:p>
      </dgm:t>
    </dgm:pt>
    <dgm:pt modelId="{6EFBCAD3-6C29-49A5-8379-36B2288FB655}">
      <dgm:prSet/>
      <dgm:spPr>
        <a:solidFill>
          <a:schemeClr val="bg1"/>
        </a:solidFill>
      </dgm:spPr>
      <dgm:t>
        <a:bodyPr/>
        <a:lstStyle/>
        <a:p>
          <a:r>
            <a:rPr lang="es-PR" b="1" dirty="0">
              <a:solidFill>
                <a:schemeClr val="tx1"/>
              </a:solidFill>
            </a:rPr>
            <a:t>Si el suelo es resbaladizo y brillante, con una apariencia y sensación similar al jabón, el suelo está en el </a:t>
          </a:r>
          <a:r>
            <a:rPr lang="es-PR" b="1" dirty="0">
              <a:solidFill>
                <a:srgbClr val="CC4125"/>
              </a:solidFill>
            </a:rPr>
            <a:t>GRUPO 5. </a:t>
          </a:r>
          <a:r>
            <a:rPr lang="en-US" dirty="0">
              <a:solidFill>
                <a:schemeClr val="tx1"/>
              </a:solidFill>
            </a:rPr>
            <a:t>	 </a:t>
          </a:r>
        </a:p>
      </dgm:t>
    </dgm:pt>
    <dgm:pt modelId="{4B946236-FC4E-454C-B18E-08E90C9679B7}" type="parTrans" cxnId="{9EBA888B-7D7F-451A-9694-76956A564B19}">
      <dgm:prSet/>
      <dgm:spPr/>
      <dgm:t>
        <a:bodyPr/>
        <a:lstStyle/>
        <a:p>
          <a:endParaRPr lang="en-US"/>
        </a:p>
      </dgm:t>
    </dgm:pt>
    <dgm:pt modelId="{44C6A2F7-343F-46BB-B73B-1D52644C1C1C}" type="sibTrans" cxnId="{9EBA888B-7D7F-451A-9694-76956A564B19}">
      <dgm:prSet/>
      <dgm:spPr/>
      <dgm:t>
        <a:bodyPr/>
        <a:lstStyle/>
        <a:p>
          <a:endParaRPr lang="en-US"/>
        </a:p>
      </dgm:t>
    </dgm:pt>
    <dgm:pt modelId="{8B7F92F5-5DD2-45C0-A3D4-DA0F732406CA}" type="pres">
      <dgm:prSet presAssocID="{2A59000D-4BE3-4B6D-B519-14B6F70C3BD1}" presName="Name0" presStyleCnt="0">
        <dgm:presLayoutVars>
          <dgm:dir/>
          <dgm:resizeHandles val="exact"/>
        </dgm:presLayoutVars>
      </dgm:prSet>
      <dgm:spPr/>
    </dgm:pt>
    <dgm:pt modelId="{17B84A08-3AE9-443C-B150-94E43F2B7B8D}" type="pres">
      <dgm:prSet presAssocID="{362ED74C-1C49-4099-810B-3B160FB75351}" presName="node" presStyleLbl="node1" presStyleIdx="0" presStyleCnt="6">
        <dgm:presLayoutVars>
          <dgm:bulletEnabled val="1"/>
        </dgm:presLayoutVars>
      </dgm:prSet>
      <dgm:spPr/>
    </dgm:pt>
    <dgm:pt modelId="{A558C9ED-F504-4B34-9C29-B944FCAAB0DF}" type="pres">
      <dgm:prSet presAssocID="{49B9E25F-E367-4400-83CF-820C812AD39E}" presName="sibTrans" presStyleLbl="sibTrans1D1" presStyleIdx="0" presStyleCnt="5"/>
      <dgm:spPr/>
    </dgm:pt>
    <dgm:pt modelId="{282E914F-99B5-4D53-9294-30E92FBE26E6}" type="pres">
      <dgm:prSet presAssocID="{49B9E25F-E367-4400-83CF-820C812AD39E}" presName="connectorText" presStyleLbl="sibTrans1D1" presStyleIdx="0" presStyleCnt="5"/>
      <dgm:spPr/>
    </dgm:pt>
    <dgm:pt modelId="{57FB0F6C-1992-4C54-B51E-D94487822D05}" type="pres">
      <dgm:prSet presAssocID="{4EEDCBB5-2F61-423D-9302-2FF33A463715}" presName="node" presStyleLbl="node1" presStyleIdx="1" presStyleCnt="6">
        <dgm:presLayoutVars>
          <dgm:bulletEnabled val="1"/>
        </dgm:presLayoutVars>
      </dgm:prSet>
      <dgm:spPr/>
    </dgm:pt>
    <dgm:pt modelId="{56AAD17E-FF47-4818-816A-86723558C354}" type="pres">
      <dgm:prSet presAssocID="{433501DC-D93A-4F2F-8FFE-6FBD3C4BCE09}" presName="sibTrans" presStyleLbl="sibTrans1D1" presStyleIdx="1" presStyleCnt="5"/>
      <dgm:spPr/>
    </dgm:pt>
    <dgm:pt modelId="{2145A365-B08B-4319-B37D-A4C39E36E259}" type="pres">
      <dgm:prSet presAssocID="{433501DC-D93A-4F2F-8FFE-6FBD3C4BCE09}" presName="connectorText" presStyleLbl="sibTrans1D1" presStyleIdx="1" presStyleCnt="5"/>
      <dgm:spPr/>
    </dgm:pt>
    <dgm:pt modelId="{AC69EF87-7CE3-46AB-84D6-D08A4E36E748}" type="pres">
      <dgm:prSet presAssocID="{2F8E8B88-2741-4BBF-A867-BD15AD554529}" presName="node" presStyleLbl="node1" presStyleIdx="2" presStyleCnt="6">
        <dgm:presLayoutVars>
          <dgm:bulletEnabled val="1"/>
        </dgm:presLayoutVars>
      </dgm:prSet>
      <dgm:spPr/>
    </dgm:pt>
    <dgm:pt modelId="{60257420-82B0-4F9C-8938-FE3091916912}" type="pres">
      <dgm:prSet presAssocID="{46692242-57A6-4380-8065-555370F54B8B}" presName="sibTrans" presStyleLbl="sibTrans1D1" presStyleIdx="2" presStyleCnt="5"/>
      <dgm:spPr/>
    </dgm:pt>
    <dgm:pt modelId="{A488A8E3-CBB5-43A7-85A9-7589B07A3035}" type="pres">
      <dgm:prSet presAssocID="{46692242-57A6-4380-8065-555370F54B8B}" presName="connectorText" presStyleLbl="sibTrans1D1" presStyleIdx="2" presStyleCnt="5"/>
      <dgm:spPr/>
    </dgm:pt>
    <dgm:pt modelId="{95386CEE-71CB-40B6-8FCF-E5DCDAE5D3CD}" type="pres">
      <dgm:prSet presAssocID="{C3F241A4-4B44-4114-B374-262680F10276}" presName="node" presStyleLbl="node1" presStyleIdx="3" presStyleCnt="6">
        <dgm:presLayoutVars>
          <dgm:bulletEnabled val="1"/>
        </dgm:presLayoutVars>
      </dgm:prSet>
      <dgm:spPr/>
    </dgm:pt>
    <dgm:pt modelId="{1829219A-2311-49A0-A167-43BFEA0B5534}" type="pres">
      <dgm:prSet presAssocID="{66F4F586-F6AB-4850-BBCC-49647BCE21D3}" presName="sibTrans" presStyleLbl="sibTrans1D1" presStyleIdx="3" presStyleCnt="5"/>
      <dgm:spPr/>
    </dgm:pt>
    <dgm:pt modelId="{76A332FC-1492-4F65-ABE1-38C975ED10BF}" type="pres">
      <dgm:prSet presAssocID="{66F4F586-F6AB-4850-BBCC-49647BCE21D3}" presName="connectorText" presStyleLbl="sibTrans1D1" presStyleIdx="3" presStyleCnt="5"/>
      <dgm:spPr/>
    </dgm:pt>
    <dgm:pt modelId="{832CC4D4-8E23-4A15-9C6D-7B31DDE99C39}" type="pres">
      <dgm:prSet presAssocID="{7F2082F6-9CB9-4CD4-9D26-D4B75E3DE491}" presName="node" presStyleLbl="node1" presStyleIdx="4" presStyleCnt="6">
        <dgm:presLayoutVars>
          <dgm:bulletEnabled val="1"/>
        </dgm:presLayoutVars>
      </dgm:prSet>
      <dgm:spPr/>
    </dgm:pt>
    <dgm:pt modelId="{19724F07-FAD1-4AC5-96F6-CEB065CC1E14}" type="pres">
      <dgm:prSet presAssocID="{FD01A498-B4D2-48F4-8DF2-ABF50E5A95BA}" presName="sibTrans" presStyleLbl="sibTrans1D1" presStyleIdx="4" presStyleCnt="5"/>
      <dgm:spPr/>
    </dgm:pt>
    <dgm:pt modelId="{A221D1AB-1720-49B5-BDAE-31820A84F712}" type="pres">
      <dgm:prSet presAssocID="{FD01A498-B4D2-48F4-8DF2-ABF50E5A95BA}" presName="connectorText" presStyleLbl="sibTrans1D1" presStyleIdx="4" presStyleCnt="5"/>
      <dgm:spPr/>
    </dgm:pt>
    <dgm:pt modelId="{9C5CE2F8-4E5F-4812-AECF-F4B25227BAF6}" type="pres">
      <dgm:prSet presAssocID="{6EFBCAD3-6C29-49A5-8379-36B2288FB655}" presName="node" presStyleLbl="node1" presStyleIdx="5" presStyleCnt="6">
        <dgm:presLayoutVars>
          <dgm:bulletEnabled val="1"/>
        </dgm:presLayoutVars>
      </dgm:prSet>
      <dgm:spPr/>
    </dgm:pt>
  </dgm:ptLst>
  <dgm:cxnLst>
    <dgm:cxn modelId="{B5B76B07-4CFD-4544-A9F6-967B9CD4BF55}" srcId="{2A59000D-4BE3-4B6D-B519-14B6F70C3BD1}" destId="{2F8E8B88-2741-4BBF-A867-BD15AD554529}" srcOrd="2" destOrd="0" parTransId="{7F1148D1-24CA-490B-9961-2C2EDF6FDD06}" sibTransId="{46692242-57A6-4380-8065-555370F54B8B}"/>
    <dgm:cxn modelId="{C7107609-103F-47C9-9B7C-7EDFEE0B67EE}" type="presOf" srcId="{46692242-57A6-4380-8065-555370F54B8B}" destId="{A488A8E3-CBB5-43A7-85A9-7589B07A3035}" srcOrd="1" destOrd="0" presId="urn:microsoft.com/office/officeart/2016/7/layout/RepeatingBendingProcessNew"/>
    <dgm:cxn modelId="{E853F213-C8FD-4EBA-B2DF-5CE8F7958FB9}" srcId="{2A59000D-4BE3-4B6D-B519-14B6F70C3BD1}" destId="{C3F241A4-4B44-4114-B374-262680F10276}" srcOrd="3" destOrd="0" parTransId="{F45EB104-3F1E-487B-99E9-786E44395D68}" sibTransId="{66F4F586-F6AB-4850-BBCC-49647BCE21D3}"/>
    <dgm:cxn modelId="{4FCF741E-3AE4-4789-AEE0-02D580D3894C}" type="presOf" srcId="{46692242-57A6-4380-8065-555370F54B8B}" destId="{60257420-82B0-4F9C-8938-FE3091916912}" srcOrd="0" destOrd="0" presId="urn:microsoft.com/office/officeart/2016/7/layout/RepeatingBendingProcessNew"/>
    <dgm:cxn modelId="{60A5661F-71DB-4143-8706-1DDA5726569A}" srcId="{2A59000D-4BE3-4B6D-B519-14B6F70C3BD1}" destId="{362ED74C-1C49-4099-810B-3B160FB75351}" srcOrd="0" destOrd="0" parTransId="{008F0828-D426-485E-9969-6564F56830E5}" sibTransId="{49B9E25F-E367-4400-83CF-820C812AD39E}"/>
    <dgm:cxn modelId="{651A8725-09D2-4BC2-A6E0-9463A53E6BEE}" type="presOf" srcId="{6EFBCAD3-6C29-49A5-8379-36B2288FB655}" destId="{9C5CE2F8-4E5F-4812-AECF-F4B25227BAF6}" srcOrd="0" destOrd="0" presId="urn:microsoft.com/office/officeart/2016/7/layout/RepeatingBendingProcessNew"/>
    <dgm:cxn modelId="{F7DC2135-EB4A-4767-B8A2-2B3865F89030}" type="presOf" srcId="{7F2082F6-9CB9-4CD4-9D26-D4B75E3DE491}" destId="{832CC4D4-8E23-4A15-9C6D-7B31DDE99C39}" srcOrd="0" destOrd="0" presId="urn:microsoft.com/office/officeart/2016/7/layout/RepeatingBendingProcessNew"/>
    <dgm:cxn modelId="{1BFC0236-CDE8-43AB-8874-E6E2DE59C161}" type="presOf" srcId="{362ED74C-1C49-4099-810B-3B160FB75351}" destId="{17B84A08-3AE9-443C-B150-94E43F2B7B8D}" srcOrd="0" destOrd="0" presId="urn:microsoft.com/office/officeart/2016/7/layout/RepeatingBendingProcessNew"/>
    <dgm:cxn modelId="{944FA83A-B88D-4AB6-96D8-8257C67650C5}" type="presOf" srcId="{C3F241A4-4B44-4114-B374-262680F10276}" destId="{95386CEE-71CB-40B6-8FCF-E5DCDAE5D3CD}" srcOrd="0" destOrd="0" presId="urn:microsoft.com/office/officeart/2016/7/layout/RepeatingBendingProcessNew"/>
    <dgm:cxn modelId="{AE7F1045-EA53-400E-AB8E-3A6EDFE0546C}" type="presOf" srcId="{2F8E8B88-2741-4BBF-A867-BD15AD554529}" destId="{AC69EF87-7CE3-46AB-84D6-D08A4E36E748}" srcOrd="0" destOrd="0" presId="urn:microsoft.com/office/officeart/2016/7/layout/RepeatingBendingProcessNew"/>
    <dgm:cxn modelId="{97CBDB69-0044-4E58-8642-8BA5761B8230}" type="presOf" srcId="{66F4F586-F6AB-4850-BBCC-49647BCE21D3}" destId="{76A332FC-1492-4F65-ABE1-38C975ED10BF}" srcOrd="1" destOrd="0" presId="urn:microsoft.com/office/officeart/2016/7/layout/RepeatingBendingProcessNew"/>
    <dgm:cxn modelId="{E3AB2C6B-9D43-4E59-BA90-B2C16064E159}" type="presOf" srcId="{433501DC-D93A-4F2F-8FFE-6FBD3C4BCE09}" destId="{56AAD17E-FF47-4818-816A-86723558C354}" srcOrd="0" destOrd="0" presId="urn:microsoft.com/office/officeart/2016/7/layout/RepeatingBendingProcessNew"/>
    <dgm:cxn modelId="{1A0F7E74-23A2-4BC1-A3B6-63B7B4228C59}" type="presOf" srcId="{4EEDCBB5-2F61-423D-9302-2FF33A463715}" destId="{57FB0F6C-1992-4C54-B51E-D94487822D05}" srcOrd="0" destOrd="0" presId="urn:microsoft.com/office/officeart/2016/7/layout/RepeatingBendingProcessNew"/>
    <dgm:cxn modelId="{DDDAC474-5F01-4723-8490-35AA986CC3D2}" type="presOf" srcId="{49B9E25F-E367-4400-83CF-820C812AD39E}" destId="{282E914F-99B5-4D53-9294-30E92FBE26E6}" srcOrd="1" destOrd="0" presId="urn:microsoft.com/office/officeart/2016/7/layout/RepeatingBendingProcessNew"/>
    <dgm:cxn modelId="{B5AF077E-BD2B-457D-87C5-5B5AA26D73CC}" type="presOf" srcId="{66F4F586-F6AB-4850-BBCC-49647BCE21D3}" destId="{1829219A-2311-49A0-A167-43BFEA0B5534}" srcOrd="0" destOrd="0" presId="urn:microsoft.com/office/officeart/2016/7/layout/RepeatingBendingProcessNew"/>
    <dgm:cxn modelId="{9EBA888B-7D7F-451A-9694-76956A564B19}" srcId="{2A59000D-4BE3-4B6D-B519-14B6F70C3BD1}" destId="{6EFBCAD3-6C29-49A5-8379-36B2288FB655}" srcOrd="5" destOrd="0" parTransId="{4B946236-FC4E-454C-B18E-08E90C9679B7}" sibTransId="{44C6A2F7-343F-46BB-B73B-1D52644C1C1C}"/>
    <dgm:cxn modelId="{A854F0BE-4DA8-4DCC-BBF4-CC72F365A168}" type="presOf" srcId="{49B9E25F-E367-4400-83CF-820C812AD39E}" destId="{A558C9ED-F504-4B34-9C29-B944FCAAB0DF}" srcOrd="0" destOrd="0" presId="urn:microsoft.com/office/officeart/2016/7/layout/RepeatingBendingProcessNew"/>
    <dgm:cxn modelId="{BCE3DEC4-5DB2-4621-B7F0-9A34462FD533}" type="presOf" srcId="{433501DC-D93A-4F2F-8FFE-6FBD3C4BCE09}" destId="{2145A365-B08B-4319-B37D-A4C39E36E259}" srcOrd="1" destOrd="0" presId="urn:microsoft.com/office/officeart/2016/7/layout/RepeatingBendingProcessNew"/>
    <dgm:cxn modelId="{22E8F1C6-38F5-4414-89E5-7EE11F7000CB}" type="presOf" srcId="{FD01A498-B4D2-48F4-8DF2-ABF50E5A95BA}" destId="{A221D1AB-1720-49B5-BDAE-31820A84F712}" srcOrd="1" destOrd="0" presId="urn:microsoft.com/office/officeart/2016/7/layout/RepeatingBendingProcessNew"/>
    <dgm:cxn modelId="{887D43C7-11ED-436C-88D4-A0E464FE5D95}" srcId="{2A59000D-4BE3-4B6D-B519-14B6F70C3BD1}" destId="{7F2082F6-9CB9-4CD4-9D26-D4B75E3DE491}" srcOrd="4" destOrd="0" parTransId="{8FD2AF7F-0559-4CF8-AD39-5B29778002E2}" sibTransId="{FD01A498-B4D2-48F4-8DF2-ABF50E5A95BA}"/>
    <dgm:cxn modelId="{157B50E6-CD71-4F1C-A9B2-439033F13A40}" type="presOf" srcId="{FD01A498-B4D2-48F4-8DF2-ABF50E5A95BA}" destId="{19724F07-FAD1-4AC5-96F6-CEB065CC1E14}" srcOrd="0" destOrd="0" presId="urn:microsoft.com/office/officeart/2016/7/layout/RepeatingBendingProcessNew"/>
    <dgm:cxn modelId="{B9AE08F0-3A3C-4F85-9FE4-CC0284A1A79D}" type="presOf" srcId="{2A59000D-4BE3-4B6D-B519-14B6F70C3BD1}" destId="{8B7F92F5-5DD2-45C0-A3D4-DA0F732406CA}" srcOrd="0" destOrd="0" presId="urn:microsoft.com/office/officeart/2016/7/layout/RepeatingBendingProcessNew"/>
    <dgm:cxn modelId="{BCFCF1FE-C13C-4B44-91DB-FB79E64D07DF}" srcId="{2A59000D-4BE3-4B6D-B519-14B6F70C3BD1}" destId="{4EEDCBB5-2F61-423D-9302-2FF33A463715}" srcOrd="1" destOrd="0" parTransId="{FE3E011A-8EF2-4578-8F0D-703793CF4419}" sibTransId="{433501DC-D93A-4F2F-8FFE-6FBD3C4BCE09}"/>
    <dgm:cxn modelId="{546E4315-C7A0-468F-A29C-1796F912F738}" type="presParOf" srcId="{8B7F92F5-5DD2-45C0-A3D4-DA0F732406CA}" destId="{17B84A08-3AE9-443C-B150-94E43F2B7B8D}" srcOrd="0" destOrd="0" presId="urn:microsoft.com/office/officeart/2016/7/layout/RepeatingBendingProcessNew"/>
    <dgm:cxn modelId="{6DF38683-E650-4C08-9A43-064AB3D2C058}" type="presParOf" srcId="{8B7F92F5-5DD2-45C0-A3D4-DA0F732406CA}" destId="{A558C9ED-F504-4B34-9C29-B944FCAAB0DF}" srcOrd="1" destOrd="0" presId="urn:microsoft.com/office/officeart/2016/7/layout/RepeatingBendingProcessNew"/>
    <dgm:cxn modelId="{DAEF3745-678C-4710-BE39-B11B345AFC40}" type="presParOf" srcId="{A558C9ED-F504-4B34-9C29-B944FCAAB0DF}" destId="{282E914F-99B5-4D53-9294-30E92FBE26E6}" srcOrd="0" destOrd="0" presId="urn:microsoft.com/office/officeart/2016/7/layout/RepeatingBendingProcessNew"/>
    <dgm:cxn modelId="{7496665B-DE2C-4BF7-BAB1-32266852E6F0}" type="presParOf" srcId="{8B7F92F5-5DD2-45C0-A3D4-DA0F732406CA}" destId="{57FB0F6C-1992-4C54-B51E-D94487822D05}" srcOrd="2" destOrd="0" presId="urn:microsoft.com/office/officeart/2016/7/layout/RepeatingBendingProcessNew"/>
    <dgm:cxn modelId="{55B21632-FCF2-4723-A2BC-BF02FC837DC7}" type="presParOf" srcId="{8B7F92F5-5DD2-45C0-A3D4-DA0F732406CA}" destId="{56AAD17E-FF47-4818-816A-86723558C354}" srcOrd="3" destOrd="0" presId="urn:microsoft.com/office/officeart/2016/7/layout/RepeatingBendingProcessNew"/>
    <dgm:cxn modelId="{E97BE8B6-2F2E-483B-912C-F893A5A2B640}" type="presParOf" srcId="{56AAD17E-FF47-4818-816A-86723558C354}" destId="{2145A365-B08B-4319-B37D-A4C39E36E259}" srcOrd="0" destOrd="0" presId="urn:microsoft.com/office/officeart/2016/7/layout/RepeatingBendingProcessNew"/>
    <dgm:cxn modelId="{7181BEC7-82C0-434E-B7A9-4EE612A249D4}" type="presParOf" srcId="{8B7F92F5-5DD2-45C0-A3D4-DA0F732406CA}" destId="{AC69EF87-7CE3-46AB-84D6-D08A4E36E748}" srcOrd="4" destOrd="0" presId="urn:microsoft.com/office/officeart/2016/7/layout/RepeatingBendingProcessNew"/>
    <dgm:cxn modelId="{480253FA-E1B3-4F53-9C88-0408D53128A5}" type="presParOf" srcId="{8B7F92F5-5DD2-45C0-A3D4-DA0F732406CA}" destId="{60257420-82B0-4F9C-8938-FE3091916912}" srcOrd="5" destOrd="0" presId="urn:microsoft.com/office/officeart/2016/7/layout/RepeatingBendingProcessNew"/>
    <dgm:cxn modelId="{FA7A64AA-6EF7-41FD-9837-D5D5BCF2E747}" type="presParOf" srcId="{60257420-82B0-4F9C-8938-FE3091916912}" destId="{A488A8E3-CBB5-43A7-85A9-7589B07A3035}" srcOrd="0" destOrd="0" presId="urn:microsoft.com/office/officeart/2016/7/layout/RepeatingBendingProcessNew"/>
    <dgm:cxn modelId="{8CF8D073-63BB-4C68-B205-73E0152CF758}" type="presParOf" srcId="{8B7F92F5-5DD2-45C0-A3D4-DA0F732406CA}" destId="{95386CEE-71CB-40B6-8FCF-E5DCDAE5D3CD}" srcOrd="6" destOrd="0" presId="urn:microsoft.com/office/officeart/2016/7/layout/RepeatingBendingProcessNew"/>
    <dgm:cxn modelId="{5DDCAC53-72F1-44A7-BC0E-E94F3A93DA91}" type="presParOf" srcId="{8B7F92F5-5DD2-45C0-A3D4-DA0F732406CA}" destId="{1829219A-2311-49A0-A167-43BFEA0B5534}" srcOrd="7" destOrd="0" presId="urn:microsoft.com/office/officeart/2016/7/layout/RepeatingBendingProcessNew"/>
    <dgm:cxn modelId="{25E32632-04B1-4EBE-9A49-1017D4035B45}" type="presParOf" srcId="{1829219A-2311-49A0-A167-43BFEA0B5534}" destId="{76A332FC-1492-4F65-ABE1-38C975ED10BF}" srcOrd="0" destOrd="0" presId="urn:microsoft.com/office/officeart/2016/7/layout/RepeatingBendingProcessNew"/>
    <dgm:cxn modelId="{95000C6C-DA23-4883-A8A2-C7D79DB2DDA3}" type="presParOf" srcId="{8B7F92F5-5DD2-45C0-A3D4-DA0F732406CA}" destId="{832CC4D4-8E23-4A15-9C6D-7B31DDE99C39}" srcOrd="8" destOrd="0" presId="urn:microsoft.com/office/officeart/2016/7/layout/RepeatingBendingProcessNew"/>
    <dgm:cxn modelId="{3D39793C-7AB4-4D7F-9716-8A6FC5C73EC4}" type="presParOf" srcId="{8B7F92F5-5DD2-45C0-A3D4-DA0F732406CA}" destId="{19724F07-FAD1-4AC5-96F6-CEB065CC1E14}" srcOrd="9" destOrd="0" presId="urn:microsoft.com/office/officeart/2016/7/layout/RepeatingBendingProcessNew"/>
    <dgm:cxn modelId="{0A79BDEC-475B-4113-8E90-B11AF79E91AC}" type="presParOf" srcId="{19724F07-FAD1-4AC5-96F6-CEB065CC1E14}" destId="{A221D1AB-1720-49B5-BDAE-31820A84F712}" srcOrd="0" destOrd="0" presId="urn:microsoft.com/office/officeart/2016/7/layout/RepeatingBendingProcessNew"/>
    <dgm:cxn modelId="{0DAEE3D3-C306-4812-8D77-737028837766}" type="presParOf" srcId="{8B7F92F5-5DD2-45C0-A3D4-DA0F732406CA}" destId="{9C5CE2F8-4E5F-4812-AECF-F4B25227BAF6}"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8C9ED-F504-4B34-9C29-B944FCAAB0DF}">
      <dsp:nvSpPr>
        <dsp:cNvPr id="0" name=""/>
        <dsp:cNvSpPr/>
      </dsp:nvSpPr>
      <dsp:spPr>
        <a:xfrm>
          <a:off x="2873225" y="602257"/>
          <a:ext cx="464039" cy="91440"/>
        </a:xfrm>
        <a:custGeom>
          <a:avLst/>
          <a:gdLst/>
          <a:ahLst/>
          <a:cxnLst/>
          <a:rect l="0" t="0" r="0" b="0"/>
          <a:pathLst>
            <a:path>
              <a:moveTo>
                <a:pt x="0" y="45720"/>
              </a:moveTo>
              <a:lnTo>
                <a:pt x="46403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92879" y="645502"/>
        <a:ext cx="24731" cy="4951"/>
      </dsp:txXfrm>
    </dsp:sp>
    <dsp:sp modelId="{17B84A08-3AE9-443C-B150-94E43F2B7B8D}">
      <dsp:nvSpPr>
        <dsp:cNvPr id="0" name=""/>
        <dsp:cNvSpPr/>
      </dsp:nvSpPr>
      <dsp:spPr>
        <a:xfrm>
          <a:off x="724416" y="2795"/>
          <a:ext cx="2150608" cy="129036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82" tIns="110617" rIns="105382" bIns="110617" numCol="1" spcCol="1270" anchor="ctr" anchorCtr="0">
          <a:noAutofit/>
        </a:bodyPr>
        <a:lstStyle/>
        <a:p>
          <a:pPr marL="0" lvl="0" indent="0" algn="ctr" defTabSz="533400">
            <a:lnSpc>
              <a:spcPct val="90000"/>
            </a:lnSpc>
            <a:spcBef>
              <a:spcPct val="0"/>
            </a:spcBef>
            <a:spcAft>
              <a:spcPct val="35000"/>
            </a:spcAft>
            <a:buNone/>
          </a:pPr>
          <a:r>
            <a:rPr lang="es-PR" sz="1200" b="1" kern="1200" dirty="0">
              <a:solidFill>
                <a:schemeClr val="tx1"/>
              </a:solidFill>
            </a:rPr>
            <a:t>Humedece una muestra de suelo hasta que tenga una consistencia similar a la plastilina.</a:t>
          </a:r>
          <a:endParaRPr lang="en-US" sz="1200" kern="1200" dirty="0">
            <a:solidFill>
              <a:schemeClr val="tx1"/>
            </a:solidFill>
          </a:endParaRPr>
        </a:p>
      </dsp:txBody>
      <dsp:txXfrm>
        <a:off x="724416" y="2795"/>
        <a:ext cx="2150608" cy="1290365"/>
      </dsp:txXfrm>
    </dsp:sp>
    <dsp:sp modelId="{56AAD17E-FF47-4818-816A-86723558C354}">
      <dsp:nvSpPr>
        <dsp:cNvPr id="0" name=""/>
        <dsp:cNvSpPr/>
      </dsp:nvSpPr>
      <dsp:spPr>
        <a:xfrm>
          <a:off x="1799721" y="1291360"/>
          <a:ext cx="2645248" cy="464039"/>
        </a:xfrm>
        <a:custGeom>
          <a:avLst/>
          <a:gdLst/>
          <a:ahLst/>
          <a:cxnLst/>
          <a:rect l="0" t="0" r="0" b="0"/>
          <a:pathLst>
            <a:path>
              <a:moveTo>
                <a:pt x="2645248" y="0"/>
              </a:moveTo>
              <a:lnTo>
                <a:pt x="2645248" y="249119"/>
              </a:lnTo>
              <a:lnTo>
                <a:pt x="0" y="249119"/>
              </a:lnTo>
              <a:lnTo>
                <a:pt x="0" y="46403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55068" y="1520904"/>
        <a:ext cx="134554" cy="4951"/>
      </dsp:txXfrm>
    </dsp:sp>
    <dsp:sp modelId="{57FB0F6C-1992-4C54-B51E-D94487822D05}">
      <dsp:nvSpPr>
        <dsp:cNvPr id="0" name=""/>
        <dsp:cNvSpPr/>
      </dsp:nvSpPr>
      <dsp:spPr>
        <a:xfrm>
          <a:off x="3369665" y="2795"/>
          <a:ext cx="2150608" cy="129036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82" tIns="110617" rIns="105382" bIns="110617" numCol="1" spcCol="1270" anchor="ctr" anchorCtr="0">
          <a:noAutofit/>
        </a:bodyPr>
        <a:lstStyle/>
        <a:p>
          <a:pPr marL="0" lvl="0" indent="0" algn="ctr" defTabSz="533400">
            <a:lnSpc>
              <a:spcPct val="90000"/>
            </a:lnSpc>
            <a:spcBef>
              <a:spcPct val="0"/>
            </a:spcBef>
            <a:spcAft>
              <a:spcPct val="35000"/>
            </a:spcAft>
            <a:buNone/>
          </a:pPr>
          <a:r>
            <a:rPr lang="es-PR" sz="1200" b="1" kern="1200" dirty="0">
              <a:solidFill>
                <a:schemeClr val="tx1"/>
              </a:solidFill>
            </a:rPr>
            <a:t>Intenta formar la muestra en una bola en la palma de tu mano. Si la muestra no se mantiene unida para formar una bola, el suelo está en el </a:t>
          </a:r>
          <a:r>
            <a:rPr lang="es-PR" sz="1200" b="1" kern="1200" dirty="0">
              <a:solidFill>
                <a:srgbClr val="FF0000"/>
              </a:solidFill>
            </a:rPr>
            <a:t>GRUPO 1.</a:t>
          </a:r>
          <a:endParaRPr lang="en-US" sz="1200" kern="1200" dirty="0">
            <a:solidFill>
              <a:srgbClr val="FF0000"/>
            </a:solidFill>
          </a:endParaRPr>
        </a:p>
      </dsp:txBody>
      <dsp:txXfrm>
        <a:off x="3369665" y="2795"/>
        <a:ext cx="2150608" cy="1290365"/>
      </dsp:txXfrm>
    </dsp:sp>
    <dsp:sp modelId="{60257420-82B0-4F9C-8938-FE3091916912}">
      <dsp:nvSpPr>
        <dsp:cNvPr id="0" name=""/>
        <dsp:cNvSpPr/>
      </dsp:nvSpPr>
      <dsp:spPr>
        <a:xfrm>
          <a:off x="2873225" y="2387263"/>
          <a:ext cx="464039" cy="91440"/>
        </a:xfrm>
        <a:custGeom>
          <a:avLst/>
          <a:gdLst/>
          <a:ahLst/>
          <a:cxnLst/>
          <a:rect l="0" t="0" r="0" b="0"/>
          <a:pathLst>
            <a:path>
              <a:moveTo>
                <a:pt x="0" y="45720"/>
              </a:moveTo>
              <a:lnTo>
                <a:pt x="46403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92879" y="2430507"/>
        <a:ext cx="24731" cy="4951"/>
      </dsp:txXfrm>
    </dsp:sp>
    <dsp:sp modelId="{AC69EF87-7CE3-46AB-84D6-D08A4E36E748}">
      <dsp:nvSpPr>
        <dsp:cNvPr id="0" name=""/>
        <dsp:cNvSpPr/>
      </dsp:nvSpPr>
      <dsp:spPr>
        <a:xfrm>
          <a:off x="724416" y="1787800"/>
          <a:ext cx="2150608" cy="129036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82" tIns="110617" rIns="105382" bIns="110617" numCol="1" spcCol="1270" anchor="ctr" anchorCtr="0">
          <a:noAutofit/>
        </a:bodyPr>
        <a:lstStyle/>
        <a:p>
          <a:pPr marL="0" lvl="0" indent="0" algn="ctr" defTabSz="533400">
            <a:lnSpc>
              <a:spcPct val="90000"/>
            </a:lnSpc>
            <a:spcBef>
              <a:spcPct val="0"/>
            </a:spcBef>
            <a:spcAft>
              <a:spcPct val="35000"/>
            </a:spcAft>
            <a:buNone/>
          </a:pPr>
          <a:r>
            <a:rPr lang="es-PR" sz="1200" b="1" kern="1200" dirty="0">
              <a:solidFill>
                <a:schemeClr val="tx1"/>
              </a:solidFill>
            </a:rPr>
            <a:t>Lanza o golpea la bola en tu palma; si la bola se desmorona, el suelo está en el </a:t>
          </a:r>
          <a:r>
            <a:rPr lang="es-PR" sz="1200" b="1" kern="1200" dirty="0">
              <a:solidFill>
                <a:srgbClr val="FF00FF"/>
              </a:solidFill>
            </a:rPr>
            <a:t>GRUPO 2. </a:t>
          </a:r>
          <a:r>
            <a:rPr lang="es-PR" sz="1200" b="1" kern="1200" dirty="0">
              <a:solidFill>
                <a:schemeClr val="tx1"/>
              </a:solidFill>
            </a:rPr>
            <a:t>  </a:t>
          </a:r>
          <a:endParaRPr lang="en-US" sz="1200" kern="1200" dirty="0">
            <a:solidFill>
              <a:schemeClr val="tx1"/>
            </a:solidFill>
          </a:endParaRPr>
        </a:p>
      </dsp:txBody>
      <dsp:txXfrm>
        <a:off x="724416" y="1787800"/>
        <a:ext cx="2150608" cy="1290365"/>
      </dsp:txXfrm>
    </dsp:sp>
    <dsp:sp modelId="{1829219A-2311-49A0-A167-43BFEA0B5534}">
      <dsp:nvSpPr>
        <dsp:cNvPr id="0" name=""/>
        <dsp:cNvSpPr/>
      </dsp:nvSpPr>
      <dsp:spPr>
        <a:xfrm>
          <a:off x="1799721" y="3076365"/>
          <a:ext cx="2645248" cy="464039"/>
        </a:xfrm>
        <a:custGeom>
          <a:avLst/>
          <a:gdLst/>
          <a:ahLst/>
          <a:cxnLst/>
          <a:rect l="0" t="0" r="0" b="0"/>
          <a:pathLst>
            <a:path>
              <a:moveTo>
                <a:pt x="2645248" y="0"/>
              </a:moveTo>
              <a:lnTo>
                <a:pt x="2645248" y="249119"/>
              </a:lnTo>
              <a:lnTo>
                <a:pt x="0" y="249119"/>
              </a:lnTo>
              <a:lnTo>
                <a:pt x="0" y="46403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55068" y="3305909"/>
        <a:ext cx="134554" cy="4951"/>
      </dsp:txXfrm>
    </dsp:sp>
    <dsp:sp modelId="{95386CEE-71CB-40B6-8FCF-E5DCDAE5D3CD}">
      <dsp:nvSpPr>
        <dsp:cNvPr id="0" name=""/>
        <dsp:cNvSpPr/>
      </dsp:nvSpPr>
      <dsp:spPr>
        <a:xfrm>
          <a:off x="3369665" y="1787800"/>
          <a:ext cx="2150608" cy="129036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82" tIns="110617" rIns="105382" bIns="110617" numCol="1" spcCol="1270" anchor="ctr" anchorCtr="0">
          <a:noAutofit/>
        </a:bodyPr>
        <a:lstStyle/>
        <a:p>
          <a:pPr marL="0" lvl="0" indent="0" algn="ctr" defTabSz="533400">
            <a:lnSpc>
              <a:spcPct val="90000"/>
            </a:lnSpc>
            <a:spcBef>
              <a:spcPct val="0"/>
            </a:spcBef>
            <a:spcAft>
              <a:spcPct val="35000"/>
            </a:spcAft>
            <a:buNone/>
          </a:pPr>
          <a:r>
            <a:rPr lang="es-PR" sz="1200" b="1" kern="1200" dirty="0">
              <a:solidFill>
                <a:schemeClr val="tx1"/>
              </a:solidFill>
            </a:rPr>
            <a:t>Si la bola se mantiene unida, colócala entre ambas palmas y </a:t>
          </a:r>
          <a:r>
            <a:rPr lang="es-PR" sz="1200" b="1" kern="1200" dirty="0" err="1">
              <a:solidFill>
                <a:schemeClr val="tx1"/>
              </a:solidFill>
            </a:rPr>
            <a:t>frotalas</a:t>
          </a:r>
          <a:r>
            <a:rPr lang="es-PR" sz="1200" b="1" kern="1200" dirty="0">
              <a:solidFill>
                <a:schemeClr val="tx1"/>
              </a:solidFill>
            </a:rPr>
            <a:t> vigorosamente. Si la bola se desarma, el suelo está en el </a:t>
          </a:r>
          <a:r>
            <a:rPr lang="es-PR" sz="1200" b="1" kern="1200" dirty="0">
              <a:solidFill>
                <a:srgbClr val="00B0F0"/>
              </a:solidFill>
            </a:rPr>
            <a:t>GRUPO 3.</a:t>
          </a:r>
          <a:endParaRPr lang="en-US" sz="1200" kern="1200" dirty="0">
            <a:solidFill>
              <a:schemeClr val="tx1"/>
            </a:solidFill>
          </a:endParaRPr>
        </a:p>
      </dsp:txBody>
      <dsp:txXfrm>
        <a:off x="3369665" y="1787800"/>
        <a:ext cx="2150608" cy="1290365"/>
      </dsp:txXfrm>
    </dsp:sp>
    <dsp:sp modelId="{19724F07-FAD1-4AC5-96F6-CEB065CC1E14}">
      <dsp:nvSpPr>
        <dsp:cNvPr id="0" name=""/>
        <dsp:cNvSpPr/>
      </dsp:nvSpPr>
      <dsp:spPr>
        <a:xfrm>
          <a:off x="2873225" y="4172268"/>
          <a:ext cx="464039" cy="91440"/>
        </a:xfrm>
        <a:custGeom>
          <a:avLst/>
          <a:gdLst/>
          <a:ahLst/>
          <a:cxnLst/>
          <a:rect l="0" t="0" r="0" b="0"/>
          <a:pathLst>
            <a:path>
              <a:moveTo>
                <a:pt x="0" y="45720"/>
              </a:moveTo>
              <a:lnTo>
                <a:pt x="46403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92879" y="4215512"/>
        <a:ext cx="24731" cy="4951"/>
      </dsp:txXfrm>
    </dsp:sp>
    <dsp:sp modelId="{832CC4D4-8E23-4A15-9C6D-7B31DDE99C39}">
      <dsp:nvSpPr>
        <dsp:cNvPr id="0" name=""/>
        <dsp:cNvSpPr/>
      </dsp:nvSpPr>
      <dsp:spPr>
        <a:xfrm>
          <a:off x="724416" y="3572805"/>
          <a:ext cx="2150608" cy="129036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82" tIns="110617" rIns="105382" bIns="110617" numCol="1" spcCol="1270" anchor="ctr" anchorCtr="0">
          <a:noAutofit/>
        </a:bodyPr>
        <a:lstStyle/>
        <a:p>
          <a:pPr marL="0" lvl="0" indent="0" algn="ctr" defTabSz="533400">
            <a:lnSpc>
              <a:spcPct val="90000"/>
            </a:lnSpc>
            <a:spcBef>
              <a:spcPct val="0"/>
            </a:spcBef>
            <a:spcAft>
              <a:spcPct val="35000"/>
            </a:spcAft>
            <a:buNone/>
          </a:pPr>
          <a:r>
            <a:rPr lang="es-PR" sz="1200" b="1" kern="1200" dirty="0">
              <a:solidFill>
                <a:schemeClr val="tx1"/>
              </a:solidFill>
            </a:rPr>
            <a:t>Si la bola se mantiene unida, colócala entre tu pulgar e índice. Aplica presión y fricciona la muestra alisándola en tu pulgar. Si la muestra está desordenada o se rompe, el suelo está en el </a:t>
          </a:r>
          <a:r>
            <a:rPr lang="es-PR" sz="1200" b="1" kern="1200" dirty="0">
              <a:solidFill>
                <a:srgbClr val="00B050"/>
              </a:solidFill>
            </a:rPr>
            <a:t>GRUPO 4.</a:t>
          </a:r>
          <a:endParaRPr lang="en-US" sz="1200" kern="1200" dirty="0">
            <a:solidFill>
              <a:schemeClr val="tx1"/>
            </a:solidFill>
          </a:endParaRPr>
        </a:p>
      </dsp:txBody>
      <dsp:txXfrm>
        <a:off x="724416" y="3572805"/>
        <a:ext cx="2150608" cy="1290365"/>
      </dsp:txXfrm>
    </dsp:sp>
    <dsp:sp modelId="{9C5CE2F8-4E5F-4812-AECF-F4B25227BAF6}">
      <dsp:nvSpPr>
        <dsp:cNvPr id="0" name=""/>
        <dsp:cNvSpPr/>
      </dsp:nvSpPr>
      <dsp:spPr>
        <a:xfrm>
          <a:off x="3369665" y="3572805"/>
          <a:ext cx="2150608" cy="129036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82" tIns="110617" rIns="105382" bIns="110617" numCol="1" spcCol="1270" anchor="ctr" anchorCtr="0">
          <a:noAutofit/>
        </a:bodyPr>
        <a:lstStyle/>
        <a:p>
          <a:pPr marL="0" lvl="0" indent="0" algn="ctr" defTabSz="533400">
            <a:lnSpc>
              <a:spcPct val="90000"/>
            </a:lnSpc>
            <a:spcBef>
              <a:spcPct val="0"/>
            </a:spcBef>
            <a:spcAft>
              <a:spcPct val="35000"/>
            </a:spcAft>
            <a:buNone/>
          </a:pPr>
          <a:r>
            <a:rPr lang="es-PR" sz="1200" b="1" kern="1200" dirty="0">
              <a:solidFill>
                <a:schemeClr val="tx1"/>
              </a:solidFill>
            </a:rPr>
            <a:t>Si el suelo es resbaladizo y brillante, con una apariencia y sensación similar al jabón, el suelo está en el </a:t>
          </a:r>
          <a:r>
            <a:rPr lang="es-PR" sz="1200" b="1" kern="1200" dirty="0">
              <a:solidFill>
                <a:srgbClr val="CC4125"/>
              </a:solidFill>
            </a:rPr>
            <a:t>GRUPO 5. </a:t>
          </a:r>
          <a:r>
            <a:rPr lang="en-US" sz="1200" kern="1200" dirty="0">
              <a:solidFill>
                <a:schemeClr val="tx1"/>
              </a:solidFill>
            </a:rPr>
            <a:t>	 </a:t>
          </a:r>
        </a:p>
      </dsp:txBody>
      <dsp:txXfrm>
        <a:off x="3369665" y="3572805"/>
        <a:ext cx="2150608" cy="129036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C85E554F-3089-4B2D-A09D-9BB33F1787E6}" type="datetimeFigureOut">
              <a:rPr lang="en-US" smtClean="0"/>
              <a:t>6/25/2024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73197E76-E281-4E8F-A185-5EC1FC2CB143}" type="slidenum">
              <a:rPr lang="en-US" smtClean="0"/>
              <a:t>‹#›</a:t>
            </a:fld>
            <a:endParaRPr lang="en-US"/>
          </a:p>
        </p:txBody>
      </p:sp>
    </p:spTree>
    <p:extLst>
      <p:ext uri="{BB962C8B-B14F-4D97-AF65-F5344CB8AC3E}">
        <p14:creationId xmlns:p14="http://schemas.microsoft.com/office/powerpoint/2010/main" val="295123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Microorganisms" TargetMode="External"/><Relationship Id="rId3" Type="http://schemas.openxmlformats.org/officeDocument/2006/relationships/hyperlink" Target="https://en.wikipedia.org/wiki/Liquid" TargetMode="External"/><Relationship Id="rId7" Type="http://schemas.openxmlformats.org/officeDocument/2006/relationships/hyperlink" Target="https://en.wikipedia.org/wiki/Rhizospher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Habitat" TargetMode="External"/><Relationship Id="rId5" Type="http://schemas.openxmlformats.org/officeDocument/2006/relationships/hyperlink" Target="https://en.wikipedia.org/wiki/Soil" TargetMode="External"/><Relationship Id="rId4" Type="http://schemas.openxmlformats.org/officeDocument/2006/relationships/hyperlink" Target="https://en.wikipedia.org/wiki/Ga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ddcf3bec3_0_0:notes"/>
          <p:cNvSpPr txBox="1">
            <a:spLocks noGrp="1"/>
          </p:cNvSpPr>
          <p:nvPr>
            <p:ph type="body" idx="1"/>
          </p:nvPr>
        </p:nvSpPr>
        <p:spPr>
          <a:xfrm>
            <a:off x="719217" y="4501663"/>
            <a:ext cx="5753740" cy="4264731"/>
          </a:xfrm>
          <a:prstGeom prst="rect">
            <a:avLst/>
          </a:prstGeom>
          <a:noFill/>
          <a:ln>
            <a:noFill/>
          </a:ln>
        </p:spPr>
        <p:txBody>
          <a:bodyPr spcFirstLastPara="1" wrap="square" lIns="95217" tIns="47595" rIns="95217" bIns="47595" anchor="t" anchorCtr="0">
            <a:noAutofit/>
          </a:bodyPr>
          <a:lstStyle/>
          <a:p>
            <a:pPr defTabSz="933111">
              <a:defRPr/>
            </a:pPr>
            <a:endParaRPr lang="en-US" kern="100" dirty="0">
              <a:latin typeface="Times New Roman" panose="02020603050405020304" pitchFamily="18" charset="0"/>
              <a:ea typeface="Tahoma" panose="020B0604030504040204" pitchFamily="34" charset="0"/>
              <a:cs typeface="Times New Roman" panose="02020603050405020304" pitchFamily="18" charset="0"/>
            </a:endParaRPr>
          </a:p>
          <a:p>
            <a:endParaRPr dirty="0"/>
          </a:p>
        </p:txBody>
      </p:sp>
      <p:sp>
        <p:nvSpPr>
          <p:cNvPr id="93" name="Google Shape;93;g20ddcf3bec3_0_0:notes"/>
          <p:cNvSpPr>
            <a:spLocks noGrp="1" noRot="1" noChangeAspect="1"/>
          </p:cNvSpPr>
          <p:nvPr>
            <p:ph type="sldImg" idx="2"/>
          </p:nvPr>
        </p:nvSpPr>
        <p:spPr>
          <a:xfrm>
            <a:off x="436563" y="711200"/>
            <a:ext cx="6318250" cy="3554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s-ES" sz="1200" dirty="0"/>
              <a:t>Suelo no es igual a Tierra</a:t>
            </a:r>
          </a:p>
          <a:p>
            <a:pPr marL="0" lvl="0" indent="0" algn="l" rtl="0">
              <a:lnSpc>
                <a:spcPct val="115000"/>
              </a:lnSpc>
              <a:spcBef>
                <a:spcPts val="0"/>
              </a:spcBef>
              <a:spcAft>
                <a:spcPts val="0"/>
              </a:spcAft>
              <a:buClr>
                <a:schemeClr val="dk1"/>
              </a:buClr>
              <a:buSzPts val="1100"/>
              <a:buFont typeface="Arial"/>
              <a:buNone/>
            </a:pPr>
            <a:r>
              <a:rPr lang="es-ES" sz="1200" dirty="0"/>
              <a:t>–</a:t>
            </a:r>
          </a:p>
          <a:p>
            <a:pPr marL="0" lvl="0" indent="0" algn="l" rtl="0">
              <a:lnSpc>
                <a:spcPct val="100000"/>
              </a:lnSpc>
              <a:spcBef>
                <a:spcPts val="0"/>
              </a:spcBef>
              <a:spcAft>
                <a:spcPts val="0"/>
              </a:spcAft>
              <a:buSzPts val="1400"/>
              <a:buNone/>
            </a:pPr>
            <a:r>
              <a:rPr lang="es-ES" sz="1200" dirty="0"/>
              <a:t>ENG: </a:t>
            </a:r>
            <a:r>
              <a:rPr lang="es-ES" sz="1200" dirty="0" err="1"/>
              <a:t>Soil</a:t>
            </a:r>
            <a:r>
              <a:rPr lang="es-ES" sz="1200" dirty="0"/>
              <a:t> ≠ </a:t>
            </a:r>
            <a:r>
              <a:rPr lang="es-ES" sz="1200" dirty="0" err="1"/>
              <a:t>Dirt</a:t>
            </a:r>
            <a:endParaRPr lang="es-ES" sz="1200" dirty="0"/>
          </a:p>
          <a:p>
            <a:pPr defTabSz="933111">
              <a:defRPr/>
            </a:pPr>
            <a:endParaRPr lang="es-PR"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177" name="Google Shape;177;p9: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El </a:t>
            </a:r>
            <a:r>
              <a:rPr lang="en-US" sz="1200" dirty="0" err="1"/>
              <a:t>suelo</a:t>
            </a:r>
            <a:r>
              <a:rPr lang="en-US" sz="1200" dirty="0"/>
              <a:t> es un medio para </a:t>
            </a:r>
            <a:r>
              <a:rPr lang="en-US" sz="1200" dirty="0" err="1"/>
              <a:t>el</a:t>
            </a:r>
            <a:r>
              <a:rPr lang="en-US" sz="1200" dirty="0"/>
              <a:t> </a:t>
            </a:r>
            <a:r>
              <a:rPr lang="en-US" sz="1200" dirty="0" err="1"/>
              <a:t>crecimiento</a:t>
            </a:r>
            <a:r>
              <a:rPr lang="en-US" sz="1200" dirty="0"/>
              <a:t> vegetal que </a:t>
            </a:r>
            <a:r>
              <a:rPr lang="en-US" sz="1200" dirty="0" err="1"/>
              <a:t>suministra</a:t>
            </a:r>
            <a:r>
              <a:rPr lang="en-US" sz="1200" dirty="0"/>
              <a:t> </a:t>
            </a:r>
            <a:r>
              <a:rPr lang="en-US" sz="1200" dirty="0" err="1"/>
              <a:t>agua</a:t>
            </a:r>
            <a:r>
              <a:rPr lang="en-US" sz="1200" dirty="0"/>
              <a:t> y </a:t>
            </a:r>
            <a:r>
              <a:rPr lang="en-US" sz="1200" dirty="0" err="1"/>
              <a:t>nutrientes</a:t>
            </a:r>
            <a:r>
              <a:rPr lang="en-US" sz="1200" dirty="0"/>
              <a:t> </a:t>
            </a:r>
            <a:r>
              <a:rPr lang="en-US" sz="1200" dirty="0" err="1"/>
              <a:t>importantes</a:t>
            </a:r>
            <a:r>
              <a:rPr lang="en-US" sz="1200" dirty="0"/>
              <a:t> a las </a:t>
            </a:r>
            <a:r>
              <a:rPr lang="en-US" sz="1200" dirty="0" err="1"/>
              <a:t>plantas</a:t>
            </a:r>
            <a:r>
              <a:rPr lang="en-US" sz="1200" dirty="0"/>
              <a:t>, a la </a:t>
            </a:r>
            <a:r>
              <a:rPr lang="en-US" sz="1200" dirty="0" err="1"/>
              <a:t>vez</a:t>
            </a:r>
            <a:r>
              <a:rPr lang="en-US" sz="1200" dirty="0"/>
              <a:t> que </a:t>
            </a:r>
            <a:r>
              <a:rPr lang="en-US" sz="1200" dirty="0" err="1"/>
              <a:t>sujeta</a:t>
            </a:r>
            <a:r>
              <a:rPr lang="en-US" sz="1200" dirty="0"/>
              <a:t> </a:t>
            </a:r>
            <a:r>
              <a:rPr lang="en-US" sz="1200" dirty="0" err="1"/>
              <a:t>firmemente</a:t>
            </a:r>
            <a:r>
              <a:rPr lang="en-US" sz="1200" dirty="0"/>
              <a:t> las </a:t>
            </a:r>
            <a:r>
              <a:rPr lang="en-US" sz="1200" dirty="0" err="1"/>
              <a:t>raíces</a:t>
            </a: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err="1"/>
              <a:t>Modifica</a:t>
            </a:r>
            <a:r>
              <a:rPr lang="en-US" sz="1200" dirty="0"/>
              <a:t> la </a:t>
            </a:r>
            <a:r>
              <a:rPr lang="en-US" sz="1200" dirty="0" err="1"/>
              <a:t>atmósfera</a:t>
            </a:r>
            <a:r>
              <a:rPr lang="en-US" sz="1200" dirty="0"/>
              <a:t> al </a:t>
            </a:r>
            <a:r>
              <a:rPr lang="en-US" sz="1200" dirty="0" err="1"/>
              <a:t>emitir</a:t>
            </a:r>
            <a:r>
              <a:rPr lang="en-US" sz="1200" dirty="0"/>
              <a:t> y absorber gases (</a:t>
            </a:r>
            <a:r>
              <a:rPr lang="en-US" sz="1200" dirty="0" err="1"/>
              <a:t>dióxido</a:t>
            </a:r>
            <a:r>
              <a:rPr lang="en-US" sz="1200" dirty="0"/>
              <a:t> de </a:t>
            </a:r>
            <a:r>
              <a:rPr lang="en-US" sz="1200" dirty="0" err="1"/>
              <a:t>carbono</a:t>
            </a:r>
            <a:r>
              <a:rPr lang="en-US" sz="1200" dirty="0"/>
              <a:t>, </a:t>
            </a:r>
            <a:r>
              <a:rPr lang="en-US" sz="1200" dirty="0" err="1"/>
              <a:t>metano</a:t>
            </a:r>
            <a:r>
              <a:rPr lang="en-US" sz="1200" dirty="0"/>
              <a:t>, vapor de </a:t>
            </a:r>
            <a:r>
              <a:rPr lang="en-US" sz="1200" dirty="0" err="1"/>
              <a:t>agua</a:t>
            </a:r>
            <a:r>
              <a:rPr lang="en-US" sz="1200" dirty="0"/>
              <a:t> y </a:t>
            </a:r>
            <a:r>
              <a:rPr lang="en-US" sz="1200" dirty="0" err="1"/>
              <a:t>similares</a:t>
            </a:r>
            <a:r>
              <a:rPr lang="en-US" sz="1200" dirty="0"/>
              <a:t>) y </a:t>
            </a:r>
            <a:r>
              <a:rPr lang="en-US" sz="1200" dirty="0" err="1"/>
              <a:t>polvo</a:t>
            </a:r>
            <a:r>
              <a:rPr lang="en-US" sz="1200" dirty="0"/>
              <a:t>.  </a:t>
            </a:r>
          </a:p>
          <a:p>
            <a:pPr marL="0" lvl="0" indent="0" algn="l" rtl="0">
              <a:lnSpc>
                <a:spcPct val="115000"/>
              </a:lnSpc>
              <a:spcBef>
                <a:spcPts val="0"/>
              </a:spcBef>
              <a:spcAft>
                <a:spcPts val="0"/>
              </a:spcAft>
              <a:buClr>
                <a:schemeClr val="dk1"/>
              </a:buClr>
              <a:buSzPts val="1100"/>
              <a:buFont typeface="Arial"/>
              <a:buNone/>
            </a:pPr>
            <a:r>
              <a:rPr lang="en-US" sz="1200" dirty="0" err="1"/>
              <a:t>Proporciona</a:t>
            </a:r>
            <a:r>
              <a:rPr lang="en-US" sz="1200" dirty="0"/>
              <a:t> </a:t>
            </a:r>
            <a:r>
              <a:rPr lang="en-US" sz="1200" dirty="0" err="1"/>
              <a:t>hábitat</a:t>
            </a:r>
            <a:r>
              <a:rPr lang="en-US" sz="1200" dirty="0"/>
              <a:t> a </a:t>
            </a:r>
            <a:r>
              <a:rPr lang="en-US" sz="1200" dirty="0" err="1"/>
              <a:t>los</a:t>
            </a:r>
            <a:r>
              <a:rPr lang="en-US" sz="1200" dirty="0"/>
              <a:t> </a:t>
            </a:r>
            <a:r>
              <a:rPr lang="en-US" sz="1200" dirty="0" err="1"/>
              <a:t>animales</a:t>
            </a:r>
            <a:r>
              <a:rPr lang="en-US" sz="1200" dirty="0"/>
              <a:t> que </a:t>
            </a:r>
            <a:r>
              <a:rPr lang="en-US" sz="1200" dirty="0" err="1"/>
              <a:t>viven</a:t>
            </a:r>
            <a:r>
              <a:rPr lang="en-US" sz="1200" dirty="0"/>
              <a:t> </a:t>
            </a:r>
            <a:r>
              <a:rPr lang="en-US" sz="1200" dirty="0" err="1"/>
              <a:t>en</a:t>
            </a:r>
            <a:r>
              <a:rPr lang="en-US" sz="1200" dirty="0"/>
              <a:t> </a:t>
            </a:r>
            <a:r>
              <a:rPr lang="en-US" sz="1200" dirty="0" err="1"/>
              <a:t>el</a:t>
            </a:r>
            <a:r>
              <a:rPr lang="en-US" sz="1200" dirty="0"/>
              <a:t> </a:t>
            </a:r>
            <a:r>
              <a:rPr lang="en-US" sz="1200" dirty="0" err="1"/>
              <a:t>suelo</a:t>
            </a: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Medio para la </a:t>
            </a:r>
            <a:r>
              <a:rPr lang="en-US" sz="1200" dirty="0" err="1"/>
              <a:t>construcción</a:t>
            </a:r>
            <a:r>
              <a:rPr lang="en-US" sz="1200" dirty="0"/>
              <a:t> de </a:t>
            </a:r>
            <a:r>
              <a:rPr lang="en-US" sz="1200" dirty="0" err="1"/>
              <a:t>cimientos</a:t>
            </a:r>
            <a:r>
              <a:rPr lang="en-US" sz="1200" dirty="0"/>
              <a:t>, </a:t>
            </a:r>
            <a:r>
              <a:rPr lang="en-US" sz="1200" dirty="0" err="1"/>
              <a:t>lechos</a:t>
            </a:r>
            <a:r>
              <a:rPr lang="en-US" sz="1200" dirty="0"/>
              <a:t> de </a:t>
            </a:r>
            <a:r>
              <a:rPr lang="en-US" sz="1200" dirty="0" err="1"/>
              <a:t>carreteras</a:t>
            </a:r>
            <a:r>
              <a:rPr lang="en-US" sz="1200" dirty="0"/>
              <a:t>, </a:t>
            </a:r>
            <a:r>
              <a:rPr lang="en-US" sz="1200" dirty="0" err="1"/>
              <a:t>presas</a:t>
            </a:r>
            <a:r>
              <a:rPr lang="en-US" sz="1200" dirty="0"/>
              <a:t> y </a:t>
            </a:r>
            <a:r>
              <a:rPr lang="en-US" sz="1200" dirty="0" err="1"/>
              <a:t>edificios</a:t>
            </a: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err="1"/>
              <a:t>Actúa</a:t>
            </a:r>
            <a:r>
              <a:rPr lang="en-US" sz="1200" dirty="0"/>
              <a:t> </a:t>
            </a:r>
            <a:r>
              <a:rPr lang="en-US" sz="1200" dirty="0" err="1"/>
              <a:t>como</a:t>
            </a:r>
            <a:r>
              <a:rPr lang="en-US" sz="1200" dirty="0"/>
              <a:t> un </a:t>
            </a:r>
            <a:r>
              <a:rPr lang="en-US" sz="1200" dirty="0" err="1"/>
              <a:t>filtro</a:t>
            </a:r>
            <a:r>
              <a:rPr lang="en-US" sz="1200" dirty="0"/>
              <a:t> vivo para </a:t>
            </a:r>
            <a:r>
              <a:rPr lang="en-US" sz="1200" dirty="0" err="1"/>
              <a:t>limpiar</a:t>
            </a:r>
            <a:r>
              <a:rPr lang="en-US" sz="1200" dirty="0"/>
              <a:t> </a:t>
            </a:r>
            <a:r>
              <a:rPr lang="en-US" sz="1200" dirty="0" err="1"/>
              <a:t>el</a:t>
            </a:r>
            <a:r>
              <a:rPr lang="en-US" sz="1200" dirty="0"/>
              <a:t> </a:t>
            </a:r>
            <a:r>
              <a:rPr lang="en-US" sz="1200" dirty="0" err="1"/>
              <a:t>agua</a:t>
            </a:r>
            <a:r>
              <a:rPr lang="en-US" sz="1200" dirty="0"/>
              <a:t> antes de que </a:t>
            </a:r>
            <a:r>
              <a:rPr lang="en-US" sz="1200" dirty="0" err="1"/>
              <a:t>pase</a:t>
            </a:r>
            <a:r>
              <a:rPr lang="en-US" sz="1200" dirty="0"/>
              <a:t> a un </a:t>
            </a:r>
            <a:r>
              <a:rPr lang="en-US" sz="1200" dirty="0" err="1"/>
              <a:t>acuífero</a:t>
            </a: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err="1"/>
              <a:t>Además</a:t>
            </a:r>
            <a:r>
              <a:rPr lang="en-US" sz="1200" dirty="0"/>
              <a:t>, </a:t>
            </a:r>
            <a:r>
              <a:rPr lang="en-US" sz="1200" dirty="0" err="1"/>
              <a:t>ayuda</a:t>
            </a:r>
            <a:r>
              <a:rPr lang="en-US" sz="1200" dirty="0"/>
              <a:t> a </a:t>
            </a:r>
            <a:r>
              <a:rPr lang="en-US" sz="1200" dirty="0" err="1"/>
              <a:t>capturar</a:t>
            </a:r>
            <a:r>
              <a:rPr lang="en-US" sz="1200" dirty="0"/>
              <a:t> </a:t>
            </a:r>
            <a:r>
              <a:rPr lang="en-US" sz="1200" dirty="0" err="1"/>
              <a:t>carbono</a:t>
            </a:r>
            <a:r>
              <a:rPr lang="en-US" sz="1200" dirty="0"/>
              <a:t> de la </a:t>
            </a:r>
            <a:r>
              <a:rPr lang="en-US" sz="1200" dirty="0" err="1"/>
              <a:t>atmósfera</a:t>
            </a:r>
            <a:r>
              <a:rPr lang="en-US" sz="1200" dirty="0"/>
              <a:t> (</a:t>
            </a:r>
            <a:r>
              <a:rPr lang="en-US" sz="1200" dirty="0" err="1"/>
              <a:t>secuestro</a:t>
            </a: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a:t>ENG: Soil is a medium for plant growth that supplies water and important nutrients to plants, holding roots firmly.</a:t>
            </a:r>
          </a:p>
          <a:p>
            <a:pPr marL="0" lvl="0" indent="0" algn="l" rtl="0">
              <a:lnSpc>
                <a:spcPct val="100000"/>
              </a:lnSpc>
              <a:spcBef>
                <a:spcPts val="0"/>
              </a:spcBef>
              <a:spcAft>
                <a:spcPts val="0"/>
              </a:spcAft>
              <a:buClr>
                <a:schemeClr val="dk1"/>
              </a:buClr>
              <a:buSzPts val="1400"/>
              <a:buFont typeface="Arial"/>
              <a:buNone/>
            </a:pPr>
            <a:r>
              <a:rPr lang="en-US" sz="1200" dirty="0"/>
              <a:t>Modifies the atmosphere by emitting and absorbing gases (carbon dioxide, methane, water vapor, and the like) and dust.  </a:t>
            </a:r>
          </a:p>
          <a:p>
            <a:pPr marL="0" lvl="0" indent="0" algn="l" rtl="0">
              <a:lnSpc>
                <a:spcPct val="100000"/>
              </a:lnSpc>
              <a:spcBef>
                <a:spcPts val="0"/>
              </a:spcBef>
              <a:spcAft>
                <a:spcPts val="0"/>
              </a:spcAft>
              <a:buClr>
                <a:schemeClr val="dk1"/>
              </a:buClr>
              <a:buSzPts val="1400"/>
              <a:buFont typeface="Arial"/>
              <a:buNone/>
            </a:pPr>
            <a:r>
              <a:rPr lang="en-US" sz="1200" dirty="0"/>
              <a:t>Provide habitat for animals that live in the soil</a:t>
            </a:r>
          </a:p>
          <a:p>
            <a:pPr marL="0" lvl="0" indent="0" algn="l" rtl="0">
              <a:lnSpc>
                <a:spcPct val="100000"/>
              </a:lnSpc>
              <a:spcBef>
                <a:spcPts val="0"/>
              </a:spcBef>
              <a:spcAft>
                <a:spcPts val="0"/>
              </a:spcAft>
              <a:buClr>
                <a:schemeClr val="dk1"/>
              </a:buClr>
              <a:buSzPts val="1400"/>
              <a:buFont typeface="Arial"/>
              <a:buNone/>
            </a:pPr>
            <a:r>
              <a:rPr lang="en-US" sz="1200" dirty="0"/>
              <a:t>Media for the construction of foundations, roadbeds, dams, and buildings</a:t>
            </a:r>
          </a:p>
          <a:p>
            <a:pPr marL="0" lvl="0" indent="0" algn="l" rtl="0">
              <a:lnSpc>
                <a:spcPct val="100000"/>
              </a:lnSpc>
              <a:spcBef>
                <a:spcPts val="0"/>
              </a:spcBef>
              <a:spcAft>
                <a:spcPts val="0"/>
              </a:spcAft>
              <a:buClr>
                <a:schemeClr val="dk1"/>
              </a:buClr>
              <a:buSzPts val="1400"/>
              <a:buFont typeface="Arial"/>
              <a:buNone/>
            </a:pPr>
            <a:r>
              <a:rPr lang="en-US" sz="1200" dirty="0"/>
              <a:t>Act as a living filter to clean water before it moves into an aquifer</a:t>
            </a:r>
          </a:p>
          <a:p>
            <a:pPr marL="0" lvl="0" indent="0" algn="l" rtl="0">
              <a:lnSpc>
                <a:spcPct val="100000"/>
              </a:lnSpc>
              <a:spcBef>
                <a:spcPts val="0"/>
              </a:spcBef>
              <a:spcAft>
                <a:spcPts val="0"/>
              </a:spcAft>
              <a:buClr>
                <a:schemeClr val="dk1"/>
              </a:buClr>
              <a:buSzPts val="1400"/>
              <a:buFont typeface="Arial"/>
              <a:buNone/>
            </a:pPr>
            <a:r>
              <a:rPr lang="en-US" sz="1200" dirty="0"/>
              <a:t>Also, helps to capture Carbon from the atmosphere (sequestration)</a:t>
            </a:r>
          </a:p>
          <a:p>
            <a:pPr algn="just">
              <a:lnSpc>
                <a:spcPct val="107000"/>
              </a:lnSpc>
            </a:pPr>
            <a:endParaRPr lang="es-PR" kern="100" noProof="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184" name="Google Shape;184;p10: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endParaRPr dirty="0"/>
          </a:p>
        </p:txBody>
      </p:sp>
      <p:sp>
        <p:nvSpPr>
          <p:cNvPr id="196" name="Google Shape;196;p11: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algn="just">
              <a:lnSpc>
                <a:spcPct val="107000"/>
              </a:lnSpc>
            </a:pPr>
            <a:endParaRPr lang="es-ES" kern="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311150" algn="l" rtl="0">
              <a:lnSpc>
                <a:spcPct val="100000"/>
              </a:lnSpc>
              <a:spcBef>
                <a:spcPts val="0"/>
              </a:spcBef>
              <a:spcAft>
                <a:spcPts val="0"/>
              </a:spcAft>
              <a:buClr>
                <a:srgbClr val="000000"/>
              </a:buClr>
              <a:buSzPts val="1300"/>
              <a:buFont typeface="Calibri"/>
              <a:buChar char="●"/>
            </a:pPr>
            <a:r>
              <a:rPr lang="en-US" sz="1200" dirty="0"/>
              <a:t>Hay </a:t>
            </a:r>
            <a:r>
              <a:rPr lang="en-US" sz="1200" dirty="0" err="1"/>
              <a:t>muchos</a:t>
            </a:r>
            <a:r>
              <a:rPr lang="en-US" sz="1200" dirty="0"/>
              <a:t> </a:t>
            </a:r>
            <a:r>
              <a:rPr lang="en-US" sz="1200" dirty="0" err="1"/>
              <a:t>tipos</a:t>
            </a:r>
            <a:r>
              <a:rPr lang="en-US" sz="1200" dirty="0"/>
              <a:t> </a:t>
            </a:r>
            <a:r>
              <a:rPr lang="en-US" sz="1200" dirty="0" err="1"/>
              <a:t>diferentes</a:t>
            </a:r>
            <a:r>
              <a:rPr lang="en-US" sz="1200" dirty="0"/>
              <a:t> de </a:t>
            </a:r>
            <a:r>
              <a:rPr lang="en-US" sz="1200" dirty="0" err="1"/>
              <a:t>suelos</a:t>
            </a:r>
            <a:r>
              <a:rPr lang="en-US" sz="1200" dirty="0"/>
              <a:t> </a:t>
            </a:r>
            <a:r>
              <a:rPr lang="en-US" sz="1200" dirty="0" err="1"/>
              <a:t>en</a:t>
            </a:r>
            <a:r>
              <a:rPr lang="en-US" sz="1200" dirty="0"/>
              <a:t> </a:t>
            </a:r>
            <a:r>
              <a:rPr lang="en-US" sz="1200" dirty="0" err="1"/>
              <a:t>el</a:t>
            </a:r>
            <a:r>
              <a:rPr lang="en-US" sz="1200" dirty="0"/>
              <a:t> </a:t>
            </a:r>
            <a:r>
              <a:rPr lang="en-US" sz="1200" dirty="0" err="1"/>
              <a:t>mundo</a:t>
            </a:r>
            <a:r>
              <a:rPr lang="en-US" sz="1200" dirty="0"/>
              <a:t> (¡</a:t>
            </a:r>
            <a:r>
              <a:rPr lang="en-US" sz="1200" dirty="0" err="1"/>
              <a:t>más</a:t>
            </a:r>
            <a:r>
              <a:rPr lang="en-US" sz="1200" dirty="0"/>
              <a:t> de 10,000!). </a:t>
            </a:r>
            <a:r>
              <a:rPr lang="en-US" sz="1200" dirty="0" err="1"/>
              <a:t>Todos</a:t>
            </a:r>
            <a:r>
              <a:rPr lang="en-US" sz="1200" dirty="0"/>
              <a:t> son </a:t>
            </a:r>
            <a:r>
              <a:rPr lang="en-US" sz="1200" dirty="0" err="1"/>
              <a:t>diferentes</a:t>
            </a:r>
            <a:r>
              <a:rPr lang="en-US" sz="1200" dirty="0"/>
              <a:t> </a:t>
            </a:r>
            <a:r>
              <a:rPr lang="en-US" sz="1200" dirty="0" err="1"/>
              <a:t>debido</a:t>
            </a:r>
            <a:r>
              <a:rPr lang="en-US" sz="1200" dirty="0"/>
              <a:t> a </a:t>
            </a:r>
            <a:r>
              <a:rPr lang="en-US" sz="1200" dirty="0" err="1"/>
              <a:t>dónde</a:t>
            </a:r>
            <a:r>
              <a:rPr lang="en-US" sz="1200" dirty="0"/>
              <a:t> y </a:t>
            </a:r>
            <a:r>
              <a:rPr lang="en-US" sz="1200" dirty="0" err="1"/>
              <a:t>cómo</a:t>
            </a:r>
            <a:r>
              <a:rPr lang="en-US" sz="1200" dirty="0"/>
              <a:t> se </a:t>
            </a:r>
            <a:r>
              <a:rPr lang="en-US" sz="1200" dirty="0" err="1"/>
              <a:t>formaron</a:t>
            </a:r>
            <a:r>
              <a:rPr lang="en-US" sz="1200" dirty="0"/>
              <a:t>. Los </a:t>
            </a:r>
            <a:r>
              <a:rPr lang="en-US" sz="1200" dirty="0" err="1"/>
              <a:t>suelos</a:t>
            </a:r>
            <a:r>
              <a:rPr lang="en-US" sz="1200" dirty="0"/>
              <a:t> </a:t>
            </a:r>
            <a:r>
              <a:rPr lang="en-US" sz="1200" dirty="0" err="1"/>
              <a:t>difieren</a:t>
            </a:r>
            <a:r>
              <a:rPr lang="en-US" sz="1200" dirty="0"/>
              <a:t> de </a:t>
            </a:r>
            <a:r>
              <a:rPr lang="en-US" sz="1200" dirty="0" err="1"/>
              <a:t>una</a:t>
            </a:r>
            <a:r>
              <a:rPr lang="en-US" sz="1200" dirty="0"/>
              <a:t> </a:t>
            </a:r>
            <a:r>
              <a:rPr lang="en-US" sz="1200" dirty="0" err="1"/>
              <a:t>parte</a:t>
            </a:r>
            <a:r>
              <a:rPr lang="en-US" sz="1200" dirty="0"/>
              <a:t> del </a:t>
            </a:r>
            <a:r>
              <a:rPr lang="en-US" sz="1200" dirty="0" err="1"/>
              <a:t>mundo</a:t>
            </a:r>
            <a:r>
              <a:rPr lang="en-US" sz="1200" dirty="0"/>
              <a:t> a </a:t>
            </a:r>
            <a:r>
              <a:rPr lang="en-US" sz="1200" dirty="0" err="1"/>
              <a:t>otra</a:t>
            </a:r>
            <a:r>
              <a:rPr lang="en-US" sz="1200" dirty="0"/>
              <a:t>, </a:t>
            </a:r>
            <a:r>
              <a:rPr lang="en-US" sz="1200" dirty="0" err="1"/>
              <a:t>incluso</a:t>
            </a:r>
            <a:r>
              <a:rPr lang="en-US" sz="1200" dirty="0"/>
              <a:t> de </a:t>
            </a:r>
            <a:r>
              <a:rPr lang="en-US" sz="1200" dirty="0" err="1"/>
              <a:t>una</a:t>
            </a:r>
            <a:r>
              <a:rPr lang="en-US" sz="1200" dirty="0"/>
              <a:t> </a:t>
            </a:r>
            <a:r>
              <a:rPr lang="en-US" sz="1200" dirty="0" err="1"/>
              <a:t>parte</a:t>
            </a:r>
            <a:r>
              <a:rPr lang="en-US" sz="1200" dirty="0"/>
              <a:t> del patio </a:t>
            </a:r>
            <a:r>
              <a:rPr lang="en-US" sz="1200" dirty="0" err="1"/>
              <a:t>trasero</a:t>
            </a:r>
            <a:r>
              <a:rPr lang="en-US" sz="1200" dirty="0"/>
              <a:t> a </a:t>
            </a:r>
            <a:r>
              <a:rPr lang="en-US" sz="1200" dirty="0" err="1"/>
              <a:t>otra</a:t>
            </a:r>
            <a:r>
              <a:rPr lang="en-US" sz="1200" dirty="0"/>
              <a:t>. </a:t>
            </a:r>
            <a:r>
              <a:rPr lang="en-US" sz="1200" dirty="0" err="1"/>
              <a:t>Difieren</a:t>
            </a:r>
            <a:r>
              <a:rPr lang="en-US" sz="1200" dirty="0"/>
              <a:t> </a:t>
            </a:r>
            <a:r>
              <a:rPr lang="en-US" sz="1200" dirty="0" err="1"/>
              <a:t>debido</a:t>
            </a:r>
            <a:r>
              <a:rPr lang="en-US" sz="1200" dirty="0"/>
              <a:t> a </a:t>
            </a:r>
            <a:r>
              <a:rPr lang="en-US" sz="1200" dirty="0" err="1"/>
              <a:t>dónde</a:t>
            </a:r>
            <a:r>
              <a:rPr lang="en-US" sz="1200" dirty="0"/>
              <a:t> y </a:t>
            </a:r>
            <a:r>
              <a:rPr lang="en-US" sz="1200" dirty="0" err="1"/>
              <a:t>cómo</a:t>
            </a:r>
            <a:r>
              <a:rPr lang="en-US" sz="1200" dirty="0"/>
              <a:t> se </a:t>
            </a:r>
            <a:r>
              <a:rPr lang="en-US" sz="1200" dirty="0" err="1"/>
              <a:t>formaron</a:t>
            </a:r>
            <a:r>
              <a:rPr lang="en-US" sz="1200" dirty="0"/>
              <a:t>. Cinco </a:t>
            </a:r>
            <a:r>
              <a:rPr lang="en-US" sz="1200" dirty="0" err="1"/>
              <a:t>factores</a:t>
            </a:r>
            <a:r>
              <a:rPr lang="en-US" sz="1200" dirty="0"/>
              <a:t> </a:t>
            </a:r>
            <a:r>
              <a:rPr lang="en-US" sz="1200" dirty="0" err="1"/>
              <a:t>principales</a:t>
            </a:r>
            <a:r>
              <a:rPr lang="en-US" sz="1200" dirty="0"/>
              <a:t> </a:t>
            </a:r>
            <a:r>
              <a:rPr lang="en-US" sz="1200" dirty="0" err="1"/>
              <a:t>interactúan</a:t>
            </a:r>
            <a:r>
              <a:rPr lang="en-US" sz="1200" dirty="0"/>
              <a:t> para </a:t>
            </a:r>
            <a:r>
              <a:rPr lang="en-US" sz="1200" dirty="0" err="1"/>
              <a:t>crear</a:t>
            </a:r>
            <a:r>
              <a:rPr lang="en-US" sz="1200" dirty="0"/>
              <a:t> </a:t>
            </a:r>
            <a:r>
              <a:rPr lang="en-US" sz="1200" dirty="0" err="1"/>
              <a:t>diferentes</a:t>
            </a:r>
            <a:r>
              <a:rPr lang="en-US" sz="1200" dirty="0"/>
              <a:t> </a:t>
            </a:r>
            <a:r>
              <a:rPr lang="en-US" sz="1200" dirty="0" err="1"/>
              <a:t>tipos</a:t>
            </a:r>
            <a:r>
              <a:rPr lang="en-US" sz="1200" dirty="0"/>
              <a:t> de </a:t>
            </a:r>
            <a:r>
              <a:rPr lang="en-US" sz="1200" dirty="0" err="1"/>
              <a:t>suelos</a:t>
            </a:r>
            <a:r>
              <a:rPr lang="en-US" sz="1200" dirty="0"/>
              <a:t>: Juntos, </a:t>
            </a:r>
            <a:r>
              <a:rPr lang="en-US" sz="1200" dirty="0" err="1"/>
              <a:t>estos</a:t>
            </a:r>
            <a:r>
              <a:rPr lang="en-US" sz="1200" dirty="0"/>
              <a:t> </a:t>
            </a:r>
            <a:r>
              <a:rPr lang="en-US" sz="1200" dirty="0" err="1"/>
              <a:t>factores</a:t>
            </a:r>
            <a:r>
              <a:rPr lang="en-US" sz="1200" dirty="0"/>
              <a:t> se </a:t>
            </a:r>
            <a:r>
              <a:rPr lang="en-US" sz="1200" dirty="0" err="1"/>
              <a:t>llaman</a:t>
            </a:r>
            <a:r>
              <a:rPr lang="en-US" sz="1200" dirty="0"/>
              <a:t> "CLORMT" - ¡</a:t>
            </a:r>
            <a:r>
              <a:rPr lang="en-US" sz="1200" dirty="0" err="1"/>
              <a:t>pronunciado</a:t>
            </a:r>
            <a:r>
              <a:rPr lang="en-US" sz="1200" dirty="0"/>
              <a:t> CLORMT!</a:t>
            </a:r>
          </a:p>
          <a:p>
            <a:pPr marL="457200" marR="0" lvl="0" indent="-311150" algn="l" rtl="0">
              <a:lnSpc>
                <a:spcPct val="100000"/>
              </a:lnSpc>
              <a:spcBef>
                <a:spcPts val="0"/>
              </a:spcBef>
              <a:spcAft>
                <a:spcPts val="0"/>
              </a:spcAft>
              <a:buClr>
                <a:srgbClr val="000000"/>
              </a:buClr>
              <a:buSzPts val="1300"/>
              <a:buFont typeface="Calibri"/>
              <a:buChar char="●"/>
            </a:pPr>
            <a:r>
              <a:rPr lang="en-US" sz="1200" dirty="0"/>
              <a:t>El </a:t>
            </a:r>
            <a:r>
              <a:rPr lang="en-US" sz="1200" dirty="0" err="1"/>
              <a:t>suelo</a:t>
            </a:r>
            <a:r>
              <a:rPr lang="en-US" sz="1200" dirty="0"/>
              <a:t> se forma a </a:t>
            </a:r>
            <a:r>
              <a:rPr lang="en-US" sz="1200" dirty="0" err="1"/>
              <a:t>través</a:t>
            </a:r>
            <a:r>
              <a:rPr lang="en-US" sz="1200" dirty="0"/>
              <a:t> de la </a:t>
            </a:r>
            <a:r>
              <a:rPr lang="en-US" sz="1200" dirty="0" err="1"/>
              <a:t>interacción</a:t>
            </a:r>
            <a:r>
              <a:rPr lang="en-US" sz="1200" dirty="0"/>
              <a:t> de </a:t>
            </a:r>
            <a:r>
              <a:rPr lang="en-US" sz="1200" dirty="0" err="1"/>
              <a:t>estos</a:t>
            </a:r>
            <a:r>
              <a:rPr lang="en-US" sz="1200" dirty="0"/>
              <a:t> </a:t>
            </a:r>
            <a:r>
              <a:rPr lang="en-US" sz="1200" dirty="0" err="1"/>
              <a:t>factores</a:t>
            </a:r>
            <a:r>
              <a:rPr lang="en-US" sz="1200" dirty="0"/>
              <a:t>. </a:t>
            </a:r>
            <a:r>
              <a:rPr lang="en-US" sz="1200" dirty="0" err="1"/>
              <a:t>Ningún</a:t>
            </a:r>
            <a:r>
              <a:rPr lang="en-US" sz="1200" dirty="0"/>
              <a:t> factor es </a:t>
            </a:r>
            <a:r>
              <a:rPr lang="en-US" sz="1200" dirty="0" err="1"/>
              <a:t>más</a:t>
            </a:r>
            <a:r>
              <a:rPr lang="en-US" sz="1200" dirty="0"/>
              <a:t> </a:t>
            </a:r>
            <a:r>
              <a:rPr lang="en-US" sz="1200" dirty="0" err="1"/>
              <a:t>importante</a:t>
            </a:r>
            <a:r>
              <a:rPr lang="en-US" sz="1200" dirty="0"/>
              <a:t> para la </a:t>
            </a:r>
            <a:r>
              <a:rPr lang="en-US" sz="1200" dirty="0" err="1"/>
              <a:t>formación</a:t>
            </a:r>
            <a:r>
              <a:rPr lang="en-US" sz="1200" dirty="0"/>
              <a:t> de un </a:t>
            </a:r>
            <a:r>
              <a:rPr lang="en-US" sz="1200" dirty="0" err="1"/>
              <a:t>suelo</a:t>
            </a:r>
            <a:r>
              <a:rPr lang="en-US" sz="1200" dirty="0"/>
              <a:t>, </a:t>
            </a:r>
            <a:r>
              <a:rPr lang="en-US" sz="1200" dirty="0" err="1"/>
              <a:t>pero</a:t>
            </a:r>
            <a:r>
              <a:rPr lang="en-US" sz="1200" dirty="0"/>
              <a:t> </a:t>
            </a:r>
            <a:r>
              <a:rPr lang="en-US" sz="1200" dirty="0" err="1"/>
              <a:t>algunos</a:t>
            </a:r>
            <a:r>
              <a:rPr lang="en-US" sz="1200" dirty="0"/>
              <a:t> </a:t>
            </a:r>
            <a:r>
              <a:rPr lang="en-US" sz="1200" dirty="0" err="1"/>
              <a:t>factores</a:t>
            </a:r>
            <a:r>
              <a:rPr lang="en-US" sz="1200" dirty="0"/>
              <a:t> </a:t>
            </a:r>
            <a:r>
              <a:rPr lang="en-US" sz="1200" dirty="0" err="1"/>
              <a:t>pueden</a:t>
            </a:r>
            <a:r>
              <a:rPr lang="en-US" sz="1200" dirty="0"/>
              <a:t> </a:t>
            </a:r>
            <a:r>
              <a:rPr lang="en-US" sz="1200" dirty="0" err="1"/>
              <a:t>desempeñar</a:t>
            </a:r>
            <a:r>
              <a:rPr lang="en-US" sz="1200" dirty="0"/>
              <a:t> un </a:t>
            </a:r>
            <a:r>
              <a:rPr lang="en-US" sz="1200" dirty="0" err="1"/>
              <a:t>papel</a:t>
            </a:r>
            <a:r>
              <a:rPr lang="en-US" sz="1200" dirty="0"/>
              <a:t> </a:t>
            </a:r>
            <a:r>
              <a:rPr lang="en-US" sz="1200" dirty="0" err="1"/>
              <a:t>más</a:t>
            </a:r>
            <a:r>
              <a:rPr lang="en-US" sz="1200" dirty="0"/>
              <a:t> </a:t>
            </a:r>
            <a:r>
              <a:rPr lang="en-US" sz="1200" dirty="0" err="1"/>
              <a:t>grande</a:t>
            </a:r>
            <a:r>
              <a:rPr lang="en-US" sz="1200" dirty="0"/>
              <a:t> </a:t>
            </a:r>
            <a:r>
              <a:rPr lang="en-US" sz="1200" dirty="0" err="1"/>
              <a:t>en</a:t>
            </a:r>
            <a:r>
              <a:rPr lang="en-US" sz="1200" dirty="0"/>
              <a:t> la </a:t>
            </a:r>
            <a:r>
              <a:rPr lang="en-US" sz="1200" dirty="0" err="1"/>
              <a:t>formación</a:t>
            </a:r>
            <a:r>
              <a:rPr lang="en-US" sz="1200" dirty="0"/>
              <a:t> de un </a:t>
            </a:r>
            <a:r>
              <a:rPr lang="en-US" sz="1200" dirty="0" err="1"/>
              <a:t>suelo</a:t>
            </a:r>
            <a:r>
              <a:rPr lang="en-US" sz="1200" dirty="0"/>
              <a:t> particular</a:t>
            </a:r>
          </a:p>
          <a:p>
            <a:pPr marL="0" lvl="0" indent="0" algn="l" rtl="0">
              <a:lnSpc>
                <a:spcPct val="115000"/>
              </a:lnSpc>
              <a:spcBef>
                <a:spcPts val="0"/>
              </a:spcBef>
              <a:spcAft>
                <a:spcPts val="0"/>
              </a:spcAft>
              <a:buSzPts val="1400"/>
              <a:buNone/>
            </a:pPr>
            <a:r>
              <a:rPr lang="en-US" sz="1200" dirty="0"/>
              <a:t>–</a:t>
            </a:r>
          </a:p>
          <a:p>
            <a:pPr marL="0" lvl="0" indent="0" algn="l" rtl="0">
              <a:lnSpc>
                <a:spcPct val="100000"/>
              </a:lnSpc>
              <a:spcBef>
                <a:spcPts val="0"/>
              </a:spcBef>
              <a:spcAft>
                <a:spcPts val="0"/>
              </a:spcAft>
              <a:buSzPts val="1400"/>
              <a:buNone/>
            </a:pPr>
            <a:r>
              <a:rPr lang="en-US" sz="1200" dirty="0"/>
              <a:t>ENG: There are many different soils in the world (over 10,000!). All are different because of where and how they formed. Soils differ from one part of the world to another, even from one part of a backyard to another. They differ because of where and how they formed. Five major factors interact to create different types of soils: Together these factors are called “</a:t>
            </a:r>
            <a:r>
              <a:rPr lang="en-US" sz="1200" dirty="0" err="1"/>
              <a:t>ClORPT</a:t>
            </a:r>
            <a:r>
              <a:rPr lang="en-US" sz="1200" dirty="0"/>
              <a:t>” – pronounced CLORPT!</a:t>
            </a:r>
          </a:p>
          <a:p>
            <a:pPr marL="457200" lvl="0" indent="-311150" algn="l" rtl="0">
              <a:lnSpc>
                <a:spcPct val="100000"/>
              </a:lnSpc>
              <a:spcBef>
                <a:spcPts val="0"/>
              </a:spcBef>
              <a:spcAft>
                <a:spcPts val="0"/>
              </a:spcAft>
              <a:buClr>
                <a:schemeClr val="dk1"/>
              </a:buClr>
              <a:buSzPts val="1300"/>
              <a:buFont typeface="Calibri"/>
              <a:buChar char="●"/>
            </a:pPr>
            <a:r>
              <a:rPr lang="en-US" sz="1200" dirty="0"/>
              <a:t>The soil forms through the interaction of these factors.  No one factor is more important to the formation of a soil but some factors may plan a larger role in the formation of a particular soil.</a:t>
            </a:r>
          </a:p>
          <a:p>
            <a:pPr marL="457200" lvl="0" indent="-311150" algn="l" rtl="0">
              <a:lnSpc>
                <a:spcPct val="100000"/>
              </a:lnSpc>
              <a:spcBef>
                <a:spcPts val="0"/>
              </a:spcBef>
              <a:spcAft>
                <a:spcPts val="0"/>
              </a:spcAft>
              <a:buClr>
                <a:schemeClr val="dk1"/>
              </a:buClr>
              <a:buSzPts val="1300"/>
              <a:buFont typeface="Calibri"/>
              <a:buChar char="●"/>
            </a:pPr>
            <a:r>
              <a:rPr lang="en-US" sz="1200" dirty="0"/>
              <a:t>What are the factors of soil formation?  To help you think of them,  think of things that influence you or have made you the way you are: i.e. parents = parent material;  where you live = climate and relief, vegetation; how old you are = time; influence of others (teachers etc.) = organisms</a:t>
            </a:r>
          </a:p>
          <a:p>
            <a:pPr algn="just">
              <a:lnSpc>
                <a:spcPct val="107000"/>
              </a:lnSpc>
            </a:pPr>
            <a:endParaRPr lang="en-US"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6" name="Google Shape;206;p12: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n-US" sz="1200" dirty="0">
                <a:solidFill>
                  <a:srgbClr val="000000"/>
                </a:solidFill>
              </a:rPr>
              <a:t>El </a:t>
            </a:r>
            <a:r>
              <a:rPr lang="en-US" sz="1200" dirty="0" err="1">
                <a:solidFill>
                  <a:srgbClr val="000000"/>
                </a:solidFill>
              </a:rPr>
              <a:t>clima</a:t>
            </a:r>
            <a:r>
              <a:rPr lang="en-US" sz="1200" dirty="0">
                <a:solidFill>
                  <a:srgbClr val="000000"/>
                </a:solidFill>
              </a:rPr>
              <a:t> </a:t>
            </a:r>
            <a:r>
              <a:rPr lang="en-US" sz="1200" dirty="0" err="1">
                <a:solidFill>
                  <a:srgbClr val="000000"/>
                </a:solidFill>
              </a:rPr>
              <a:t>puede</a:t>
            </a:r>
            <a:r>
              <a:rPr lang="en-US" sz="1200" dirty="0">
                <a:solidFill>
                  <a:srgbClr val="000000"/>
                </a:solidFill>
              </a:rPr>
              <a:t> </a:t>
            </a:r>
            <a:r>
              <a:rPr lang="en-US" sz="1200" dirty="0" err="1">
                <a:solidFill>
                  <a:srgbClr val="000000"/>
                </a:solidFill>
              </a:rPr>
              <a:t>tener</a:t>
            </a:r>
            <a:r>
              <a:rPr lang="en-US" sz="1200" dirty="0">
                <a:solidFill>
                  <a:srgbClr val="000000"/>
                </a:solidFill>
              </a:rPr>
              <a:t> </a:t>
            </a:r>
            <a:r>
              <a:rPr lang="en-US" sz="1200" dirty="0" err="1">
                <a:solidFill>
                  <a:srgbClr val="000000"/>
                </a:solidFill>
              </a:rPr>
              <a:t>efectos</a:t>
            </a:r>
            <a:r>
              <a:rPr lang="en-US" sz="1200" dirty="0">
                <a:solidFill>
                  <a:srgbClr val="000000"/>
                </a:solidFill>
              </a:rPr>
              <a:t> </a:t>
            </a:r>
            <a:r>
              <a:rPr lang="en-US" sz="1200" dirty="0" err="1">
                <a:solidFill>
                  <a:srgbClr val="000000"/>
                </a:solidFill>
              </a:rPr>
              <a:t>profundos</a:t>
            </a:r>
            <a:r>
              <a:rPr lang="en-US" sz="1200" dirty="0">
                <a:solidFill>
                  <a:srgbClr val="000000"/>
                </a:solidFill>
              </a:rPr>
              <a:t> </a:t>
            </a:r>
            <a:r>
              <a:rPr lang="en-US" sz="1200" dirty="0" err="1">
                <a:solidFill>
                  <a:srgbClr val="000000"/>
                </a:solidFill>
              </a:rPr>
              <a:t>en</a:t>
            </a:r>
            <a:r>
              <a:rPr lang="en-US" sz="1200" dirty="0">
                <a:solidFill>
                  <a:srgbClr val="000000"/>
                </a:solidFill>
              </a:rPr>
              <a:t> las </a:t>
            </a:r>
            <a:r>
              <a:rPr lang="en-US" sz="1200" dirty="0" err="1">
                <a:solidFill>
                  <a:srgbClr val="000000"/>
                </a:solidFill>
              </a:rPr>
              <a:t>diferencias</a:t>
            </a:r>
            <a:r>
              <a:rPr lang="en-US" sz="1200" dirty="0">
                <a:solidFill>
                  <a:srgbClr val="000000"/>
                </a:solidFill>
              </a:rPr>
              <a:t> </a:t>
            </a:r>
            <a:r>
              <a:rPr lang="en-US" sz="1200" dirty="0" err="1">
                <a:solidFill>
                  <a:srgbClr val="000000"/>
                </a:solidFill>
              </a:rPr>
              <a:t>regionales</a:t>
            </a:r>
            <a:r>
              <a:rPr lang="en-US" sz="1200" dirty="0">
                <a:solidFill>
                  <a:srgbClr val="000000"/>
                </a:solidFill>
              </a:rPr>
              <a:t> entre </a:t>
            </a:r>
            <a:r>
              <a:rPr lang="en-US" sz="1200" dirty="0" err="1">
                <a:solidFill>
                  <a:srgbClr val="000000"/>
                </a:solidFill>
              </a:rPr>
              <a:t>suelos</a:t>
            </a:r>
            <a:r>
              <a:rPr lang="en-US" sz="1200" dirty="0">
                <a:solidFill>
                  <a:srgbClr val="000000"/>
                </a:solidFill>
              </a:rPr>
              <a:t>. Sin embargo, </a:t>
            </a:r>
            <a:r>
              <a:rPr lang="en-US" sz="1200" dirty="0" err="1">
                <a:solidFill>
                  <a:srgbClr val="000000"/>
                </a:solidFill>
              </a:rPr>
              <a:t>en</a:t>
            </a:r>
            <a:r>
              <a:rPr lang="en-US" sz="1200" dirty="0">
                <a:solidFill>
                  <a:srgbClr val="000000"/>
                </a:solidFill>
              </a:rPr>
              <a:t> un sitio de 1 acre dado, las </a:t>
            </a:r>
            <a:r>
              <a:rPr lang="en-US" sz="1200" dirty="0" err="1">
                <a:solidFill>
                  <a:srgbClr val="000000"/>
                </a:solidFill>
              </a:rPr>
              <a:t>condiciones</a:t>
            </a:r>
            <a:r>
              <a:rPr lang="en-US" sz="1200" dirty="0">
                <a:solidFill>
                  <a:srgbClr val="000000"/>
                </a:solidFill>
              </a:rPr>
              <a:t> </a:t>
            </a:r>
            <a:r>
              <a:rPr lang="en-US" sz="1200" dirty="0" err="1">
                <a:solidFill>
                  <a:srgbClr val="000000"/>
                </a:solidFill>
              </a:rPr>
              <a:t>climáticas</a:t>
            </a:r>
            <a:r>
              <a:rPr lang="en-US" sz="1200" dirty="0">
                <a:solidFill>
                  <a:srgbClr val="000000"/>
                </a:solidFill>
              </a:rPr>
              <a:t> </a:t>
            </a:r>
            <a:r>
              <a:rPr lang="en-US" sz="1200" dirty="0" err="1">
                <a:solidFill>
                  <a:srgbClr val="000000"/>
                </a:solidFill>
              </a:rPr>
              <a:t>generalmente</a:t>
            </a:r>
            <a:r>
              <a:rPr lang="en-US" sz="1200" dirty="0">
                <a:solidFill>
                  <a:srgbClr val="000000"/>
                </a:solidFill>
              </a:rPr>
              <a:t> </a:t>
            </a:r>
            <a:r>
              <a:rPr lang="en-US" sz="1200" dirty="0" err="1">
                <a:solidFill>
                  <a:srgbClr val="000000"/>
                </a:solidFill>
              </a:rPr>
              <a:t>serán</a:t>
            </a:r>
            <a:r>
              <a:rPr lang="en-US" sz="1200" dirty="0">
                <a:solidFill>
                  <a:srgbClr val="000000"/>
                </a:solidFill>
              </a:rPr>
              <a:t> las </a:t>
            </a:r>
            <a:r>
              <a:rPr lang="en-US" sz="1200" dirty="0" err="1">
                <a:solidFill>
                  <a:srgbClr val="000000"/>
                </a:solidFill>
              </a:rPr>
              <a:t>mismas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todo</a:t>
            </a:r>
            <a:r>
              <a:rPr lang="en-US" sz="1200" dirty="0">
                <a:solidFill>
                  <a:srgbClr val="000000"/>
                </a:solidFill>
              </a:rPr>
              <a:t> </a:t>
            </a:r>
            <a:r>
              <a:rPr lang="en-US" sz="1200" dirty="0" err="1">
                <a:solidFill>
                  <a:srgbClr val="000000"/>
                </a:solidFill>
              </a:rPr>
              <a:t>él</a:t>
            </a:r>
            <a:r>
              <a:rPr lang="en-US" sz="1200" dirty="0">
                <a:solidFill>
                  <a:srgbClr val="000000"/>
                </a:solidFill>
              </a:rPr>
              <a:t>.</a:t>
            </a:r>
          </a:p>
          <a:p>
            <a:pPr marL="0" lvl="0" indent="0" algn="l" rtl="0">
              <a:lnSpc>
                <a:spcPct val="100000"/>
              </a:lnSpc>
              <a:spcBef>
                <a:spcPts val="0"/>
              </a:spcBef>
              <a:spcAft>
                <a:spcPts val="0"/>
              </a:spcAft>
              <a:buSzPts val="1400"/>
              <a:buNone/>
            </a:pPr>
            <a:r>
              <a:rPr lang="en-US" sz="1200" dirty="0">
                <a:solidFill>
                  <a:srgbClr val="000000"/>
                </a:solidFill>
              </a:rPr>
              <a:t>La </a:t>
            </a:r>
            <a:r>
              <a:rPr lang="en-US" sz="1200" dirty="0" err="1">
                <a:solidFill>
                  <a:srgbClr val="000000"/>
                </a:solidFill>
              </a:rPr>
              <a:t>temperatura</a:t>
            </a:r>
            <a:r>
              <a:rPr lang="en-US" sz="1200" dirty="0">
                <a:solidFill>
                  <a:srgbClr val="000000"/>
                </a:solidFill>
              </a:rPr>
              <a:t> y la </a:t>
            </a:r>
            <a:r>
              <a:rPr lang="en-US" sz="1200" dirty="0" err="1">
                <a:solidFill>
                  <a:srgbClr val="000000"/>
                </a:solidFill>
              </a:rPr>
              <a:t>humedad</a:t>
            </a:r>
            <a:r>
              <a:rPr lang="en-US" sz="1200" dirty="0">
                <a:solidFill>
                  <a:srgbClr val="000000"/>
                </a:solidFill>
              </a:rPr>
              <a:t> </a:t>
            </a:r>
            <a:r>
              <a:rPr lang="en-US" sz="1200" dirty="0" err="1">
                <a:solidFill>
                  <a:srgbClr val="000000"/>
                </a:solidFill>
              </a:rPr>
              <a:t>influyen</a:t>
            </a:r>
            <a:r>
              <a:rPr lang="en-US" sz="1200" dirty="0">
                <a:solidFill>
                  <a:srgbClr val="000000"/>
                </a:solidFill>
              </a:rPr>
              <a:t> </a:t>
            </a:r>
            <a:r>
              <a:rPr lang="en-US" sz="1200" dirty="0" err="1">
                <a:solidFill>
                  <a:srgbClr val="000000"/>
                </a:solidFill>
              </a:rPr>
              <a:t>en</a:t>
            </a:r>
            <a:r>
              <a:rPr lang="en-US" sz="1200" dirty="0">
                <a:solidFill>
                  <a:srgbClr val="000000"/>
                </a:solidFill>
              </a:rPr>
              <a:t> la </a:t>
            </a:r>
            <a:r>
              <a:rPr lang="en-US" sz="1200" dirty="0" err="1">
                <a:solidFill>
                  <a:srgbClr val="000000"/>
                </a:solidFill>
              </a:rPr>
              <a:t>velocidad</a:t>
            </a:r>
            <a:r>
              <a:rPr lang="en-US" sz="1200" dirty="0">
                <a:solidFill>
                  <a:srgbClr val="000000"/>
                </a:solidFill>
              </a:rPr>
              <a:t> de las </a:t>
            </a:r>
            <a:r>
              <a:rPr lang="en-US" sz="1200" dirty="0" err="1">
                <a:solidFill>
                  <a:srgbClr val="000000"/>
                </a:solidFill>
              </a:rPr>
              <a:t>reacciones</a:t>
            </a:r>
            <a:r>
              <a:rPr lang="en-US" sz="1200" dirty="0">
                <a:solidFill>
                  <a:srgbClr val="000000"/>
                </a:solidFill>
              </a:rPr>
              <a:t> </a:t>
            </a:r>
            <a:r>
              <a:rPr lang="en-US" sz="1200" dirty="0" err="1">
                <a:solidFill>
                  <a:srgbClr val="000000"/>
                </a:solidFill>
              </a:rPr>
              <a:t>químicas</a:t>
            </a:r>
            <a:r>
              <a:rPr lang="en-US" sz="1200" dirty="0">
                <a:solidFill>
                  <a:srgbClr val="000000"/>
                </a:solidFill>
              </a:rPr>
              <a:t>, lo que a </a:t>
            </a:r>
            <a:r>
              <a:rPr lang="en-US" sz="1200" dirty="0" err="1">
                <a:solidFill>
                  <a:srgbClr val="000000"/>
                </a:solidFill>
              </a:rPr>
              <a:t>su</a:t>
            </a:r>
            <a:r>
              <a:rPr lang="en-US" sz="1200" dirty="0">
                <a:solidFill>
                  <a:srgbClr val="000000"/>
                </a:solidFill>
              </a:rPr>
              <a:t> </a:t>
            </a:r>
            <a:r>
              <a:rPr lang="en-US" sz="1200" dirty="0" err="1">
                <a:solidFill>
                  <a:srgbClr val="000000"/>
                </a:solidFill>
              </a:rPr>
              <a:t>vez</a:t>
            </a:r>
            <a:r>
              <a:rPr lang="en-US" sz="1200" dirty="0">
                <a:solidFill>
                  <a:srgbClr val="000000"/>
                </a:solidFill>
              </a:rPr>
              <a:t> </a:t>
            </a:r>
            <a:r>
              <a:rPr lang="en-US" sz="1200" dirty="0" err="1">
                <a:solidFill>
                  <a:srgbClr val="000000"/>
                </a:solidFill>
              </a:rPr>
              <a:t>ayuda</a:t>
            </a:r>
            <a:r>
              <a:rPr lang="en-US" sz="1200" dirty="0">
                <a:solidFill>
                  <a:srgbClr val="000000"/>
                </a:solidFill>
              </a:rPr>
              <a:t> a </a:t>
            </a:r>
            <a:r>
              <a:rPr lang="en-US" sz="1200" dirty="0" err="1">
                <a:solidFill>
                  <a:srgbClr val="000000"/>
                </a:solidFill>
              </a:rPr>
              <a:t>controlar</a:t>
            </a:r>
            <a:r>
              <a:rPr lang="en-US" sz="1200" dirty="0">
                <a:solidFill>
                  <a:srgbClr val="000000"/>
                </a:solidFill>
              </a:rPr>
              <a:t> </a:t>
            </a:r>
            <a:r>
              <a:rPr lang="en-US" sz="1200" dirty="0" err="1">
                <a:solidFill>
                  <a:srgbClr val="000000"/>
                </a:solidFill>
              </a:rPr>
              <a:t>qué</a:t>
            </a:r>
            <a:r>
              <a:rPr lang="en-US" sz="1200" dirty="0">
                <a:solidFill>
                  <a:srgbClr val="000000"/>
                </a:solidFill>
              </a:rPr>
              <a:t> tan </a:t>
            </a:r>
            <a:r>
              <a:rPr lang="en-US" sz="1200" dirty="0" err="1">
                <a:solidFill>
                  <a:srgbClr val="000000"/>
                </a:solidFill>
              </a:rPr>
              <a:t>rápido</a:t>
            </a:r>
            <a:r>
              <a:rPr lang="en-US" sz="1200" dirty="0">
                <a:solidFill>
                  <a:srgbClr val="000000"/>
                </a:solidFill>
              </a:rPr>
              <a:t> se </a:t>
            </a:r>
            <a:r>
              <a:rPr lang="en-US" sz="1200" dirty="0" err="1">
                <a:solidFill>
                  <a:srgbClr val="000000"/>
                </a:solidFill>
              </a:rPr>
              <a:t>desgastan</a:t>
            </a:r>
            <a:r>
              <a:rPr lang="en-US" sz="1200" dirty="0">
                <a:solidFill>
                  <a:srgbClr val="000000"/>
                </a:solidFill>
              </a:rPr>
              <a:t> las </a:t>
            </a:r>
            <a:r>
              <a:rPr lang="en-US" sz="1200" dirty="0" err="1">
                <a:solidFill>
                  <a:srgbClr val="000000"/>
                </a:solidFill>
              </a:rPr>
              <a:t>rocas</a:t>
            </a:r>
            <a:r>
              <a:rPr lang="en-US" sz="1200" dirty="0">
                <a:solidFill>
                  <a:srgbClr val="000000"/>
                </a:solidFill>
              </a:rPr>
              <a:t> y se </a:t>
            </a:r>
            <a:r>
              <a:rPr lang="en-US" sz="1200" dirty="0" err="1">
                <a:solidFill>
                  <a:srgbClr val="000000"/>
                </a:solidFill>
              </a:rPr>
              <a:t>descomponen</a:t>
            </a:r>
            <a:r>
              <a:rPr lang="en-US" sz="1200" dirty="0">
                <a:solidFill>
                  <a:srgbClr val="000000"/>
                </a:solidFill>
              </a:rPr>
              <a:t> </a:t>
            </a:r>
            <a:r>
              <a:rPr lang="en-US" sz="1200" dirty="0" err="1">
                <a:solidFill>
                  <a:srgbClr val="000000"/>
                </a:solidFill>
              </a:rPr>
              <a:t>los</a:t>
            </a:r>
            <a:r>
              <a:rPr lang="en-US" sz="1200" dirty="0">
                <a:solidFill>
                  <a:srgbClr val="000000"/>
                </a:solidFill>
              </a:rPr>
              <a:t> </a:t>
            </a:r>
            <a:r>
              <a:rPr lang="en-US" sz="1200" dirty="0" err="1">
                <a:solidFill>
                  <a:srgbClr val="000000"/>
                </a:solidFill>
              </a:rPr>
              <a:t>organismos</a:t>
            </a:r>
            <a:r>
              <a:rPr lang="en-US" sz="1200" dirty="0">
                <a:solidFill>
                  <a:srgbClr val="000000"/>
                </a:solidFill>
              </a:rPr>
              <a:t> </a:t>
            </a:r>
            <a:r>
              <a:rPr lang="en-US" sz="1200" dirty="0" err="1">
                <a:solidFill>
                  <a:srgbClr val="000000"/>
                </a:solidFill>
              </a:rPr>
              <a:t>muertos</a:t>
            </a:r>
            <a:r>
              <a:rPr lang="en-US" sz="1200" dirty="0">
                <a:solidFill>
                  <a:srgbClr val="000000"/>
                </a:solidFill>
              </a:rPr>
              <a:t>. Los </a:t>
            </a:r>
            <a:r>
              <a:rPr lang="en-US" sz="1200" dirty="0" err="1">
                <a:solidFill>
                  <a:srgbClr val="000000"/>
                </a:solidFill>
              </a:rPr>
              <a:t>suelos</a:t>
            </a:r>
            <a:r>
              <a:rPr lang="en-US" sz="1200" dirty="0">
                <a:solidFill>
                  <a:srgbClr val="000000"/>
                </a:solidFill>
              </a:rPr>
              <a:t> se </a:t>
            </a:r>
            <a:r>
              <a:rPr lang="en-US" sz="1200" dirty="0" err="1">
                <a:solidFill>
                  <a:srgbClr val="000000"/>
                </a:solidFill>
              </a:rPr>
              <a:t>desarrollan</a:t>
            </a:r>
            <a:r>
              <a:rPr lang="en-US" sz="1200" dirty="0">
                <a:solidFill>
                  <a:srgbClr val="000000"/>
                </a:solidFill>
              </a:rPr>
              <a:t> </a:t>
            </a:r>
            <a:r>
              <a:rPr lang="en-US" sz="1200" dirty="0" err="1">
                <a:solidFill>
                  <a:srgbClr val="000000"/>
                </a:solidFill>
              </a:rPr>
              <a:t>más</a:t>
            </a:r>
            <a:r>
              <a:rPr lang="en-US" sz="1200" dirty="0">
                <a:solidFill>
                  <a:srgbClr val="000000"/>
                </a:solidFill>
              </a:rPr>
              <a:t> </a:t>
            </a:r>
            <a:r>
              <a:rPr lang="en-US" sz="1200" dirty="0" err="1">
                <a:solidFill>
                  <a:srgbClr val="000000"/>
                </a:solidFill>
              </a:rPr>
              <a:t>rápido</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climas</a:t>
            </a:r>
            <a:r>
              <a:rPr lang="en-US" sz="1200" dirty="0">
                <a:solidFill>
                  <a:srgbClr val="000000"/>
                </a:solidFill>
              </a:rPr>
              <a:t> </a:t>
            </a:r>
            <a:r>
              <a:rPr lang="en-US" sz="1200" dirty="0" err="1">
                <a:solidFill>
                  <a:srgbClr val="000000"/>
                </a:solidFill>
              </a:rPr>
              <a:t>cálidos</a:t>
            </a:r>
            <a:r>
              <a:rPr lang="en-US" sz="1200" dirty="0">
                <a:solidFill>
                  <a:srgbClr val="000000"/>
                </a:solidFill>
              </a:rPr>
              <a:t> y </a:t>
            </a:r>
            <a:r>
              <a:rPr lang="en-US" sz="1200" dirty="0" err="1">
                <a:solidFill>
                  <a:srgbClr val="000000"/>
                </a:solidFill>
              </a:rPr>
              <a:t>húmedos</a:t>
            </a:r>
            <a:r>
              <a:rPr lang="en-US" sz="1200" dirty="0">
                <a:solidFill>
                  <a:srgbClr val="000000"/>
                </a:solidFill>
              </a:rPr>
              <a:t> y </a:t>
            </a:r>
            <a:r>
              <a:rPr lang="en-US" sz="1200" dirty="0" err="1">
                <a:solidFill>
                  <a:srgbClr val="000000"/>
                </a:solidFill>
              </a:rPr>
              <a:t>más</a:t>
            </a:r>
            <a:r>
              <a:rPr lang="en-US" sz="1200" dirty="0">
                <a:solidFill>
                  <a:srgbClr val="000000"/>
                </a:solidFill>
              </a:rPr>
              <a:t> lentamente </a:t>
            </a:r>
            <a:r>
              <a:rPr lang="en-US" sz="1200" dirty="0" err="1">
                <a:solidFill>
                  <a:srgbClr val="000000"/>
                </a:solidFill>
              </a:rPr>
              <a:t>en</a:t>
            </a:r>
            <a:r>
              <a:rPr lang="en-US" sz="1200" dirty="0">
                <a:solidFill>
                  <a:srgbClr val="000000"/>
                </a:solidFill>
              </a:rPr>
              <a:t> </a:t>
            </a:r>
            <a:r>
              <a:rPr lang="en-US" sz="1200" dirty="0" err="1">
                <a:solidFill>
                  <a:srgbClr val="000000"/>
                </a:solidFill>
              </a:rPr>
              <a:t>climas</a:t>
            </a:r>
            <a:r>
              <a:rPr lang="en-US" sz="1200" dirty="0">
                <a:solidFill>
                  <a:srgbClr val="000000"/>
                </a:solidFill>
              </a:rPr>
              <a:t> </a:t>
            </a:r>
            <a:r>
              <a:rPr lang="en-US" sz="1200" dirty="0" err="1">
                <a:solidFill>
                  <a:srgbClr val="000000"/>
                </a:solidFill>
              </a:rPr>
              <a:t>fríos</a:t>
            </a:r>
            <a:r>
              <a:rPr lang="en-US" sz="1200" dirty="0">
                <a:solidFill>
                  <a:srgbClr val="000000"/>
                </a:solidFill>
              </a:rPr>
              <a:t> o </a:t>
            </a:r>
            <a:r>
              <a:rPr lang="en-US" sz="1200" dirty="0" err="1">
                <a:solidFill>
                  <a:srgbClr val="000000"/>
                </a:solidFill>
              </a:rPr>
              <a:t>áridos</a:t>
            </a:r>
            <a:r>
              <a:rPr lang="en-US" sz="1200" dirty="0">
                <a:solidFill>
                  <a:srgbClr val="000000"/>
                </a:solidFill>
              </a:rPr>
              <a:t>.</a:t>
            </a:r>
          </a:p>
          <a:p>
            <a:pPr marL="0" lvl="0" indent="0" algn="l" rtl="0">
              <a:lnSpc>
                <a:spcPct val="100000"/>
              </a:lnSpc>
              <a:spcBef>
                <a:spcPts val="0"/>
              </a:spcBef>
              <a:spcAft>
                <a:spcPts val="0"/>
              </a:spcAft>
              <a:buSzPts val="1400"/>
              <a:buNone/>
            </a:pPr>
            <a:r>
              <a:rPr lang="en-US" sz="1200" dirty="0" err="1">
                <a:solidFill>
                  <a:srgbClr val="000000"/>
                </a:solidFill>
              </a:rPr>
              <a:t>Ejemplos</a:t>
            </a:r>
            <a:r>
              <a:rPr lang="en-US" sz="1200" dirty="0">
                <a:solidFill>
                  <a:srgbClr val="000000"/>
                </a:solidFill>
              </a:rPr>
              <a:t> de </a:t>
            </a:r>
            <a:r>
              <a:rPr lang="en-US" sz="1200" dirty="0" err="1">
                <a:solidFill>
                  <a:srgbClr val="000000"/>
                </a:solidFill>
              </a:rPr>
              <a:t>relaciones</a:t>
            </a:r>
            <a:r>
              <a:rPr lang="en-US" sz="1200" dirty="0">
                <a:solidFill>
                  <a:srgbClr val="000000"/>
                </a:solidFill>
              </a:rPr>
              <a:t> </a:t>
            </a:r>
            <a:r>
              <a:rPr lang="en-US" sz="1200" dirty="0" err="1">
                <a:solidFill>
                  <a:srgbClr val="000000"/>
                </a:solidFill>
              </a:rPr>
              <a:t>Temperatura</a:t>
            </a:r>
            <a:r>
              <a:rPr lang="en-US" sz="1200" dirty="0">
                <a:solidFill>
                  <a:srgbClr val="000000"/>
                </a:solidFill>
              </a:rPr>
              <a:t>/</a:t>
            </a:r>
            <a:r>
              <a:rPr lang="en-US" sz="1200" dirty="0" err="1">
                <a:solidFill>
                  <a:srgbClr val="000000"/>
                </a:solidFill>
              </a:rPr>
              <a:t>Precipitación</a:t>
            </a:r>
            <a:r>
              <a:rPr lang="en-US" sz="1200" dirty="0">
                <a:solidFill>
                  <a:srgbClr val="000000"/>
                </a:solidFill>
              </a:rPr>
              <a:t>: Caliente-Seco (</a:t>
            </a:r>
            <a:r>
              <a:rPr lang="en-US" sz="1200" dirty="0" err="1">
                <a:solidFill>
                  <a:srgbClr val="000000"/>
                </a:solidFill>
              </a:rPr>
              <a:t>desierto</a:t>
            </a:r>
            <a:r>
              <a:rPr lang="en-US" sz="1200" dirty="0">
                <a:solidFill>
                  <a:srgbClr val="000000"/>
                </a:solidFill>
              </a:rPr>
              <a:t>), </a:t>
            </a:r>
            <a:r>
              <a:rPr lang="en-US" sz="1200" dirty="0" err="1">
                <a:solidFill>
                  <a:srgbClr val="000000"/>
                </a:solidFill>
              </a:rPr>
              <a:t>Frío</a:t>
            </a:r>
            <a:r>
              <a:rPr lang="en-US" sz="1200" dirty="0">
                <a:solidFill>
                  <a:srgbClr val="000000"/>
                </a:solidFill>
              </a:rPr>
              <a:t>-Seco (Antártida), Caliente-</a:t>
            </a:r>
            <a:r>
              <a:rPr lang="en-US" sz="1200" dirty="0" err="1">
                <a:solidFill>
                  <a:srgbClr val="000000"/>
                </a:solidFill>
              </a:rPr>
              <a:t>Húmedo</a:t>
            </a:r>
            <a:r>
              <a:rPr lang="en-US" sz="1200" dirty="0">
                <a:solidFill>
                  <a:srgbClr val="000000"/>
                </a:solidFill>
              </a:rPr>
              <a:t> (</a:t>
            </a:r>
            <a:r>
              <a:rPr lang="en-US" sz="1200" dirty="0" err="1">
                <a:solidFill>
                  <a:srgbClr val="000000"/>
                </a:solidFill>
              </a:rPr>
              <a:t>trópicos</a:t>
            </a:r>
            <a:r>
              <a:rPr lang="en-US" sz="1200" dirty="0">
                <a:solidFill>
                  <a:srgbClr val="000000"/>
                </a:solidFill>
              </a:rPr>
              <a:t>), </a:t>
            </a:r>
            <a:r>
              <a:rPr lang="en-US" sz="1200" dirty="0" err="1">
                <a:solidFill>
                  <a:srgbClr val="000000"/>
                </a:solidFill>
              </a:rPr>
              <a:t>Frío-Húmedo</a:t>
            </a:r>
            <a:r>
              <a:rPr lang="en-US" sz="1200" dirty="0">
                <a:solidFill>
                  <a:srgbClr val="000000"/>
                </a:solidFill>
              </a:rPr>
              <a:t> (</a:t>
            </a:r>
            <a:r>
              <a:rPr lang="en-US" sz="1200" dirty="0" err="1">
                <a:solidFill>
                  <a:srgbClr val="000000"/>
                </a:solidFill>
              </a:rPr>
              <a:t>norte</a:t>
            </a:r>
            <a:r>
              <a:rPr lang="en-US" sz="1200" dirty="0">
                <a:solidFill>
                  <a:srgbClr val="000000"/>
                </a:solidFill>
              </a:rPr>
              <a:t> de </a:t>
            </a:r>
            <a:r>
              <a:rPr lang="en-US" sz="1200" dirty="0" err="1">
                <a:solidFill>
                  <a:srgbClr val="000000"/>
                </a:solidFill>
              </a:rPr>
              <a:t>Canadá</a:t>
            </a:r>
            <a:r>
              <a:rPr lang="en-US" sz="1200" dirty="0">
                <a:solidFill>
                  <a:srgbClr val="000000"/>
                </a:solidFill>
              </a:rPr>
              <a:t>) </a:t>
            </a:r>
            <a:r>
              <a:rPr lang="en-US" sz="1200" dirty="0" err="1">
                <a:solidFill>
                  <a:srgbClr val="000000"/>
                </a:solidFill>
              </a:rPr>
              <a:t>Desierto</a:t>
            </a:r>
            <a:r>
              <a:rPr lang="en-US" sz="1200" dirty="0">
                <a:solidFill>
                  <a:srgbClr val="000000"/>
                </a:solidFill>
              </a:rPr>
              <a:t>.</a:t>
            </a:r>
          </a:p>
          <a:p>
            <a:pPr marL="0" lvl="0" indent="0" algn="l" rtl="0">
              <a:lnSpc>
                <a:spcPct val="100000"/>
              </a:lnSpc>
              <a:spcBef>
                <a:spcPts val="0"/>
              </a:spcBef>
              <a:spcAft>
                <a:spcPts val="0"/>
              </a:spcAft>
              <a:buSzPts val="1400"/>
              <a:buNone/>
            </a:pPr>
            <a:r>
              <a:rPr lang="en-US" sz="1200" dirty="0">
                <a:solidFill>
                  <a:srgbClr val="000000"/>
                </a:solidFill>
              </a:rPr>
              <a:t>La </a:t>
            </a:r>
            <a:r>
              <a:rPr lang="en-US" sz="1200" dirty="0" err="1">
                <a:solidFill>
                  <a:srgbClr val="000000"/>
                </a:solidFill>
              </a:rPr>
              <a:t>meteorización</a:t>
            </a:r>
            <a:r>
              <a:rPr lang="en-US" sz="1200" dirty="0">
                <a:solidFill>
                  <a:srgbClr val="000000"/>
                </a:solidFill>
              </a:rPr>
              <a:t> es la </a:t>
            </a:r>
            <a:r>
              <a:rPr lang="en-US" sz="1200" dirty="0" err="1">
                <a:solidFill>
                  <a:srgbClr val="000000"/>
                </a:solidFill>
              </a:rPr>
              <a:t>descomposición</a:t>
            </a:r>
            <a:r>
              <a:rPr lang="en-US" sz="1200" dirty="0">
                <a:solidFill>
                  <a:srgbClr val="000000"/>
                </a:solidFill>
              </a:rPr>
              <a:t> o </a:t>
            </a:r>
            <a:r>
              <a:rPr lang="en-US" sz="1200" dirty="0" err="1">
                <a:solidFill>
                  <a:srgbClr val="000000"/>
                </a:solidFill>
              </a:rPr>
              <a:t>desintegración</a:t>
            </a:r>
            <a:r>
              <a:rPr lang="en-US" sz="1200" dirty="0">
                <a:solidFill>
                  <a:srgbClr val="000000"/>
                </a:solidFill>
              </a:rPr>
              <a:t> de </a:t>
            </a:r>
            <a:r>
              <a:rPr lang="en-US" sz="1200" dirty="0" err="1">
                <a:solidFill>
                  <a:srgbClr val="000000"/>
                </a:solidFill>
              </a:rPr>
              <a:t>rocas</a:t>
            </a:r>
            <a:r>
              <a:rPr lang="en-US" sz="1200" dirty="0">
                <a:solidFill>
                  <a:srgbClr val="000000"/>
                </a:solidFill>
              </a:rPr>
              <a:t>, </a:t>
            </a:r>
            <a:r>
              <a:rPr lang="en-US" sz="1200" dirty="0" err="1">
                <a:solidFill>
                  <a:srgbClr val="000000"/>
                </a:solidFill>
              </a:rPr>
              <a:t>minerales</a:t>
            </a:r>
            <a:r>
              <a:rPr lang="en-US" sz="1200" dirty="0">
                <a:solidFill>
                  <a:srgbClr val="000000"/>
                </a:solidFill>
              </a:rPr>
              <a:t> y </a:t>
            </a:r>
            <a:r>
              <a:rPr lang="en-US" sz="1200" dirty="0" err="1">
                <a:solidFill>
                  <a:srgbClr val="000000"/>
                </a:solidFill>
              </a:rPr>
              <a:t>materiales</a:t>
            </a:r>
            <a:r>
              <a:rPr lang="en-US" sz="1200" dirty="0">
                <a:solidFill>
                  <a:srgbClr val="000000"/>
                </a:solidFill>
              </a:rPr>
              <a:t> </a:t>
            </a:r>
            <a:r>
              <a:rPr lang="en-US" sz="1200" dirty="0" err="1">
                <a:solidFill>
                  <a:srgbClr val="000000"/>
                </a:solidFill>
              </a:rPr>
              <a:t>orgánicos</a:t>
            </a:r>
            <a:r>
              <a:rPr lang="en-US" sz="1200" dirty="0">
                <a:solidFill>
                  <a:srgbClr val="000000"/>
                </a:solidFill>
              </a:rPr>
              <a:t> </a:t>
            </a:r>
            <a:r>
              <a:rPr lang="en-US" sz="1200" dirty="0" err="1">
                <a:solidFill>
                  <a:srgbClr val="000000"/>
                </a:solidFill>
              </a:rPr>
              <a:t>en</a:t>
            </a:r>
            <a:r>
              <a:rPr lang="en-US" sz="1200" dirty="0">
                <a:solidFill>
                  <a:srgbClr val="000000"/>
                </a:solidFill>
              </a:rPr>
              <a:t> o </a:t>
            </a:r>
            <a:r>
              <a:rPr lang="en-US" sz="1200" dirty="0" err="1">
                <a:solidFill>
                  <a:srgbClr val="000000"/>
                </a:solidFill>
              </a:rPr>
              <a:t>cerca</a:t>
            </a:r>
            <a:r>
              <a:rPr lang="en-US" sz="1200" dirty="0">
                <a:solidFill>
                  <a:srgbClr val="000000"/>
                </a:solidFill>
              </a:rPr>
              <a:t> de la </a:t>
            </a:r>
            <a:r>
              <a:rPr lang="en-US" sz="1200" dirty="0" err="1">
                <a:solidFill>
                  <a:srgbClr val="000000"/>
                </a:solidFill>
              </a:rPr>
              <a:t>superficie</a:t>
            </a:r>
            <a:r>
              <a:rPr lang="en-US" sz="1200" dirty="0">
                <a:solidFill>
                  <a:srgbClr val="000000"/>
                </a:solidFill>
              </a:rPr>
              <a:t> de la Tierra. Hay dos </a:t>
            </a:r>
            <a:r>
              <a:rPr lang="en-US" sz="1200" dirty="0" err="1">
                <a:solidFill>
                  <a:srgbClr val="000000"/>
                </a:solidFill>
              </a:rPr>
              <a:t>tipos</a:t>
            </a:r>
            <a:r>
              <a:rPr lang="en-US" sz="1200" dirty="0">
                <a:solidFill>
                  <a:srgbClr val="000000"/>
                </a:solidFill>
              </a:rPr>
              <a:t> de </a:t>
            </a:r>
            <a:r>
              <a:rPr lang="en-US" sz="1200" dirty="0" err="1">
                <a:solidFill>
                  <a:srgbClr val="000000"/>
                </a:solidFill>
              </a:rPr>
              <a:t>procesos</a:t>
            </a:r>
            <a:r>
              <a:rPr lang="en-US" sz="1200" dirty="0">
                <a:solidFill>
                  <a:srgbClr val="000000"/>
                </a:solidFill>
              </a:rPr>
              <a:t> de </a:t>
            </a:r>
            <a:r>
              <a:rPr lang="en-US" sz="1200" dirty="0" err="1">
                <a:solidFill>
                  <a:srgbClr val="000000"/>
                </a:solidFill>
              </a:rPr>
              <a:t>meteorización</a:t>
            </a:r>
            <a:r>
              <a:rPr lang="en-US" sz="1200" dirty="0">
                <a:solidFill>
                  <a:srgbClr val="000000"/>
                </a:solidFill>
              </a:rPr>
              <a:t>: </a:t>
            </a:r>
            <a:r>
              <a:rPr lang="en-US" sz="1200" dirty="0" err="1">
                <a:solidFill>
                  <a:srgbClr val="000000"/>
                </a:solidFill>
              </a:rPr>
              <a:t>mecánica</a:t>
            </a:r>
            <a:r>
              <a:rPr lang="en-US" sz="1200" dirty="0">
                <a:solidFill>
                  <a:srgbClr val="000000"/>
                </a:solidFill>
              </a:rPr>
              <a:t> (</a:t>
            </a:r>
            <a:r>
              <a:rPr lang="en-US" sz="1200" dirty="0" err="1">
                <a:solidFill>
                  <a:srgbClr val="000000"/>
                </a:solidFill>
              </a:rPr>
              <a:t>física</a:t>
            </a:r>
            <a:r>
              <a:rPr lang="en-US" sz="1200" dirty="0">
                <a:solidFill>
                  <a:srgbClr val="000000"/>
                </a:solidFill>
              </a:rPr>
              <a:t>) o </a:t>
            </a:r>
            <a:r>
              <a:rPr lang="en-US" sz="1200" dirty="0" err="1">
                <a:solidFill>
                  <a:srgbClr val="000000"/>
                </a:solidFill>
              </a:rPr>
              <a:t>química</a:t>
            </a:r>
            <a:r>
              <a:rPr lang="en-US" sz="1200" dirty="0">
                <a:solidFill>
                  <a:srgbClr val="000000"/>
                </a:solidFill>
              </a:rPr>
              <a:t>. La </a:t>
            </a:r>
            <a:r>
              <a:rPr lang="en-US" sz="1200" dirty="0" err="1">
                <a:solidFill>
                  <a:srgbClr val="000000"/>
                </a:solidFill>
              </a:rPr>
              <a:t>meteorización</a:t>
            </a:r>
            <a:r>
              <a:rPr lang="en-US" sz="1200" dirty="0">
                <a:solidFill>
                  <a:srgbClr val="000000"/>
                </a:solidFill>
              </a:rPr>
              <a:t> </a:t>
            </a:r>
            <a:r>
              <a:rPr lang="en-US" sz="1200" dirty="0" err="1">
                <a:solidFill>
                  <a:srgbClr val="000000"/>
                </a:solidFill>
              </a:rPr>
              <a:t>mecánica</a:t>
            </a:r>
            <a:r>
              <a:rPr lang="en-US" sz="1200" dirty="0">
                <a:solidFill>
                  <a:srgbClr val="000000"/>
                </a:solidFill>
              </a:rPr>
              <a:t> es la </a:t>
            </a:r>
            <a:r>
              <a:rPr lang="en-US" sz="1200" dirty="0" err="1">
                <a:solidFill>
                  <a:srgbClr val="000000"/>
                </a:solidFill>
              </a:rPr>
              <a:t>fractura</a:t>
            </a:r>
            <a:r>
              <a:rPr lang="en-US" sz="1200" dirty="0">
                <a:solidFill>
                  <a:srgbClr val="000000"/>
                </a:solidFill>
              </a:rPr>
              <a:t> </a:t>
            </a:r>
            <a:r>
              <a:rPr lang="en-US" sz="1200" dirty="0" err="1">
                <a:solidFill>
                  <a:srgbClr val="000000"/>
                </a:solidFill>
              </a:rPr>
              <a:t>física</a:t>
            </a:r>
            <a:r>
              <a:rPr lang="en-US" sz="1200" dirty="0">
                <a:solidFill>
                  <a:srgbClr val="000000"/>
                </a:solidFill>
              </a:rPr>
              <a:t> de las </a:t>
            </a:r>
            <a:r>
              <a:rPr lang="en-US" sz="1200" dirty="0" err="1">
                <a:solidFill>
                  <a:srgbClr val="000000"/>
                </a:solidFill>
              </a:rPr>
              <a:t>rocas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pedazos</a:t>
            </a:r>
            <a:r>
              <a:rPr lang="en-US" sz="1200" dirty="0">
                <a:solidFill>
                  <a:srgbClr val="000000"/>
                </a:solidFill>
              </a:rPr>
              <a:t> </a:t>
            </a:r>
            <a:r>
              <a:rPr lang="en-US" sz="1200" dirty="0" err="1">
                <a:solidFill>
                  <a:srgbClr val="000000"/>
                </a:solidFill>
              </a:rPr>
              <a:t>más</a:t>
            </a:r>
            <a:r>
              <a:rPr lang="en-US" sz="1200" dirty="0">
                <a:solidFill>
                  <a:srgbClr val="000000"/>
                </a:solidFill>
              </a:rPr>
              <a:t> </a:t>
            </a:r>
            <a:r>
              <a:rPr lang="en-US" sz="1200" dirty="0" err="1">
                <a:solidFill>
                  <a:srgbClr val="000000"/>
                </a:solidFill>
              </a:rPr>
              <a:t>pequeños</a:t>
            </a:r>
            <a:r>
              <a:rPr lang="en-US" sz="1200" dirty="0">
                <a:solidFill>
                  <a:srgbClr val="000000"/>
                </a:solidFill>
              </a:rPr>
              <a:t>. La </a:t>
            </a:r>
            <a:r>
              <a:rPr lang="en-US" sz="1200" dirty="0" err="1">
                <a:solidFill>
                  <a:srgbClr val="000000"/>
                </a:solidFill>
              </a:rPr>
              <a:t>meteorización</a:t>
            </a:r>
            <a:r>
              <a:rPr lang="en-US" sz="1200" dirty="0">
                <a:solidFill>
                  <a:srgbClr val="000000"/>
                </a:solidFill>
              </a:rPr>
              <a:t> </a:t>
            </a:r>
            <a:r>
              <a:rPr lang="en-US" sz="1200" dirty="0" err="1">
                <a:solidFill>
                  <a:srgbClr val="000000"/>
                </a:solidFill>
              </a:rPr>
              <a:t>química</a:t>
            </a:r>
            <a:r>
              <a:rPr lang="en-US" sz="1200" dirty="0">
                <a:solidFill>
                  <a:srgbClr val="000000"/>
                </a:solidFill>
              </a:rPr>
              <a:t> es </a:t>
            </a:r>
            <a:r>
              <a:rPr lang="en-US" sz="1200" dirty="0" err="1">
                <a:solidFill>
                  <a:srgbClr val="000000"/>
                </a:solidFill>
              </a:rPr>
              <a:t>el</a:t>
            </a:r>
            <a:r>
              <a:rPr lang="en-US" sz="1200" dirty="0">
                <a:solidFill>
                  <a:srgbClr val="000000"/>
                </a:solidFill>
              </a:rPr>
              <a:t> </a:t>
            </a:r>
            <a:r>
              <a:rPr lang="en-US" sz="1200" dirty="0" err="1">
                <a:solidFill>
                  <a:srgbClr val="000000"/>
                </a:solidFill>
              </a:rPr>
              <a:t>proceso</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el</a:t>
            </a:r>
            <a:r>
              <a:rPr lang="en-US" sz="1200" dirty="0">
                <a:solidFill>
                  <a:srgbClr val="000000"/>
                </a:solidFill>
              </a:rPr>
              <a:t> que </a:t>
            </a:r>
            <a:r>
              <a:rPr lang="en-US" sz="1200" dirty="0" err="1">
                <a:solidFill>
                  <a:srgbClr val="000000"/>
                </a:solidFill>
              </a:rPr>
              <a:t>los</a:t>
            </a:r>
            <a:r>
              <a:rPr lang="en-US" sz="1200" dirty="0">
                <a:solidFill>
                  <a:srgbClr val="000000"/>
                </a:solidFill>
              </a:rPr>
              <a:t> </a:t>
            </a:r>
            <a:r>
              <a:rPr lang="en-US" sz="1200" dirty="0" err="1">
                <a:solidFill>
                  <a:srgbClr val="000000"/>
                </a:solidFill>
              </a:rPr>
              <a:t>materiales</a:t>
            </a:r>
            <a:r>
              <a:rPr lang="en-US" sz="1200" dirty="0">
                <a:solidFill>
                  <a:srgbClr val="000000"/>
                </a:solidFill>
              </a:rPr>
              <a:t> se </a:t>
            </a:r>
            <a:r>
              <a:rPr lang="en-US" sz="1200" dirty="0" err="1">
                <a:solidFill>
                  <a:srgbClr val="000000"/>
                </a:solidFill>
              </a:rPr>
              <a:t>descomponen</a:t>
            </a:r>
            <a:r>
              <a:rPr lang="en-US" sz="1200" dirty="0">
                <a:solidFill>
                  <a:srgbClr val="000000"/>
                </a:solidFill>
              </a:rPr>
              <a:t> </a:t>
            </a:r>
            <a:r>
              <a:rPr lang="en-US" sz="1200" dirty="0" err="1">
                <a:solidFill>
                  <a:srgbClr val="000000"/>
                </a:solidFill>
              </a:rPr>
              <a:t>debido</a:t>
            </a:r>
            <a:r>
              <a:rPr lang="en-US" sz="1200" dirty="0">
                <a:solidFill>
                  <a:srgbClr val="000000"/>
                </a:solidFill>
              </a:rPr>
              <a:t> a </a:t>
            </a:r>
            <a:r>
              <a:rPr lang="en-US" sz="1200" dirty="0" err="1">
                <a:solidFill>
                  <a:srgbClr val="000000"/>
                </a:solidFill>
              </a:rPr>
              <a:t>reacciones</a:t>
            </a:r>
            <a:r>
              <a:rPr lang="en-US" sz="1200" dirty="0">
                <a:solidFill>
                  <a:srgbClr val="000000"/>
                </a:solidFill>
              </a:rPr>
              <a:t> </a:t>
            </a:r>
            <a:r>
              <a:rPr lang="en-US" sz="1200" dirty="0" err="1">
                <a:solidFill>
                  <a:srgbClr val="000000"/>
                </a:solidFill>
              </a:rPr>
              <a:t>químicas</a:t>
            </a:r>
            <a:r>
              <a:rPr lang="en-US" sz="1200" dirty="0">
                <a:solidFill>
                  <a:srgbClr val="000000"/>
                </a:solidFill>
              </a:rPr>
              <a:t> </a:t>
            </a:r>
            <a:r>
              <a:rPr lang="en-US" sz="1200" dirty="0" err="1">
                <a:solidFill>
                  <a:srgbClr val="000000"/>
                </a:solidFill>
              </a:rPr>
              <a:t>como</a:t>
            </a:r>
            <a:r>
              <a:rPr lang="en-US" sz="1200" dirty="0">
                <a:solidFill>
                  <a:srgbClr val="000000"/>
                </a:solidFill>
              </a:rPr>
              <a:t> la </a:t>
            </a:r>
            <a:r>
              <a:rPr lang="en-US" sz="1200" dirty="0" err="1">
                <a:solidFill>
                  <a:srgbClr val="000000"/>
                </a:solidFill>
              </a:rPr>
              <a:t>disolución</a:t>
            </a:r>
            <a:r>
              <a:rPr lang="en-US" sz="1200" dirty="0">
                <a:solidFill>
                  <a:srgbClr val="000000"/>
                </a:solidFill>
              </a:rPr>
              <a:t>, la </a:t>
            </a:r>
            <a:r>
              <a:rPr lang="en-US" sz="1200" dirty="0" err="1">
                <a:solidFill>
                  <a:srgbClr val="000000"/>
                </a:solidFill>
              </a:rPr>
              <a:t>hidratación</a:t>
            </a:r>
            <a:r>
              <a:rPr lang="en-US" sz="1200" dirty="0">
                <a:solidFill>
                  <a:srgbClr val="000000"/>
                </a:solidFill>
              </a:rPr>
              <a:t> y las </a:t>
            </a:r>
            <a:r>
              <a:rPr lang="en-US" sz="1200" dirty="0" err="1">
                <a:solidFill>
                  <a:srgbClr val="000000"/>
                </a:solidFill>
              </a:rPr>
              <a:t>reacciones</a:t>
            </a:r>
            <a:r>
              <a:rPr lang="en-US" sz="1200" dirty="0">
                <a:solidFill>
                  <a:srgbClr val="000000"/>
                </a:solidFill>
              </a:rPr>
              <a:t> de </a:t>
            </a:r>
            <a:r>
              <a:rPr lang="en-US" sz="1200" dirty="0" err="1">
                <a:solidFill>
                  <a:srgbClr val="000000"/>
                </a:solidFill>
              </a:rPr>
              <a:t>oxidación-reducción</a:t>
            </a:r>
            <a:r>
              <a:rPr lang="en-US" sz="1200" dirty="0">
                <a:solidFill>
                  <a:srgbClr val="000000"/>
                </a:solidFill>
              </a:rPr>
              <a:t>.</a:t>
            </a:r>
          </a:p>
          <a:p>
            <a:pPr marL="0" lvl="0" indent="0" algn="l" rtl="0">
              <a:lnSpc>
                <a:spcPct val="115000"/>
              </a:lnSpc>
              <a:spcBef>
                <a:spcPts val="0"/>
              </a:spcBef>
              <a:spcAft>
                <a:spcPts val="0"/>
              </a:spcAft>
              <a:buClr>
                <a:schemeClr val="dk1"/>
              </a:buClr>
              <a:buSzPts val="1100"/>
              <a:buFont typeface="Arial"/>
              <a:buNone/>
            </a:pPr>
            <a:r>
              <a:rPr lang="en-US" sz="1200" dirty="0"/>
              <a:t>–</a:t>
            </a:r>
            <a:endParaRPr lang="en-US" sz="1200" dirty="0">
              <a:solidFill>
                <a:srgbClr val="000000"/>
              </a:solidFill>
            </a:endParaRPr>
          </a:p>
          <a:p>
            <a:pPr marL="0" lvl="0" indent="0" algn="l" rtl="0">
              <a:lnSpc>
                <a:spcPct val="100000"/>
              </a:lnSpc>
              <a:spcBef>
                <a:spcPts val="0"/>
              </a:spcBef>
              <a:spcAft>
                <a:spcPts val="0"/>
              </a:spcAft>
              <a:buSzPts val="1400"/>
              <a:buNone/>
            </a:pPr>
            <a:r>
              <a:rPr lang="en-US" sz="1200" dirty="0">
                <a:solidFill>
                  <a:srgbClr val="000000"/>
                </a:solidFill>
              </a:rPr>
              <a:t>ENG: </a:t>
            </a:r>
            <a:r>
              <a:rPr lang="en-US" sz="1200" dirty="0"/>
              <a:t>Climate can have profound effects on regional differences between soils.  However, on a given 1 acre site, climatic conditions will generally be the same across it. </a:t>
            </a:r>
          </a:p>
          <a:p>
            <a:pPr marL="0" lvl="0" indent="0" algn="l" rtl="0">
              <a:lnSpc>
                <a:spcPct val="100000"/>
              </a:lnSpc>
              <a:spcBef>
                <a:spcPts val="0"/>
              </a:spcBef>
              <a:spcAft>
                <a:spcPts val="0"/>
              </a:spcAft>
              <a:buClr>
                <a:schemeClr val="dk1"/>
              </a:buClr>
              <a:buSzPts val="1400"/>
              <a:buFont typeface="Calibri"/>
              <a:buChar char="•"/>
            </a:pPr>
            <a:r>
              <a:rPr lang="en-US" sz="1200" dirty="0"/>
              <a:t>Temperature and moisture influence the speed of chemical reactions, which in turn help control how fast rocks weather and dead organisms decompose. Soils develop faster in warm, moist climates and slowest in cold or arid ones </a:t>
            </a:r>
          </a:p>
          <a:p>
            <a:pPr marL="158750" lvl="0" indent="0" algn="l" rtl="0">
              <a:lnSpc>
                <a:spcPct val="100000"/>
              </a:lnSpc>
              <a:spcBef>
                <a:spcPts val="0"/>
              </a:spcBef>
              <a:spcAft>
                <a:spcPts val="0"/>
              </a:spcAft>
              <a:buClr>
                <a:schemeClr val="dk1"/>
              </a:buClr>
              <a:buSzPts val="1400"/>
              <a:buFont typeface="Arial"/>
              <a:buNone/>
            </a:pPr>
            <a:r>
              <a:rPr lang="en-US" sz="1200" dirty="0"/>
              <a:t>Examples of Temperature/Precipitation relationships:  Hot-Dry (desert), Cold-Dry (Antarctica), Hot-Wet (tropics), Cold-Wet (northern Canada)    Desert</a:t>
            </a:r>
          </a:p>
          <a:p>
            <a:pPr marL="158750" lvl="0" indent="0" algn="l" rtl="0">
              <a:lnSpc>
                <a:spcPct val="100000"/>
              </a:lnSpc>
              <a:spcBef>
                <a:spcPts val="0"/>
              </a:spcBef>
              <a:spcAft>
                <a:spcPts val="0"/>
              </a:spcAft>
              <a:buClr>
                <a:schemeClr val="dk1"/>
              </a:buClr>
              <a:buSzPts val="1400"/>
              <a:buFont typeface="Arial"/>
              <a:buNone/>
            </a:pPr>
            <a:endParaRPr lang="en-US" sz="1200" dirty="0"/>
          </a:p>
          <a:p>
            <a:pPr marL="158750" lvl="0" indent="0" algn="l" rtl="0">
              <a:lnSpc>
                <a:spcPct val="100000"/>
              </a:lnSpc>
              <a:spcBef>
                <a:spcPts val="0"/>
              </a:spcBef>
              <a:spcAft>
                <a:spcPts val="0"/>
              </a:spcAft>
              <a:buClr>
                <a:schemeClr val="dk1"/>
              </a:buClr>
              <a:buSzPts val="1400"/>
              <a:buFont typeface="Arial"/>
              <a:buNone/>
            </a:pPr>
            <a:r>
              <a:rPr lang="en-US" sz="1200" dirty="0"/>
              <a:t>Weathering is the breakdown or disintegration of rock, minerals, and organic materials at or near the Earth’s surface.  Two types of weathering processes – mechanical (physical) or chemical.  Mechanical weathering is the physical breaking of rocks into smaller pieces.  Chemical weathering is the process in which materials decompose due to chemical reactions such as dissolution, hydrations, and oxidation-reduction reactions.</a:t>
            </a:r>
          </a:p>
          <a:p>
            <a:pPr marL="0" lvl="0" indent="0" algn="l" rtl="0">
              <a:lnSpc>
                <a:spcPct val="100000"/>
              </a:lnSpc>
              <a:spcBef>
                <a:spcPts val="0"/>
              </a:spcBef>
              <a:spcAft>
                <a:spcPts val="0"/>
              </a:spcAft>
              <a:buSzPts val="1400"/>
              <a:buNone/>
            </a:pPr>
            <a:endParaRPr lang="en-US" sz="1200" dirty="0">
              <a:solidFill>
                <a:srgbClr val="000000"/>
              </a:solidFill>
            </a:endParaRPr>
          </a:p>
          <a:p>
            <a:endParaRPr dirty="0">
              <a:solidFill>
                <a:srgbClr val="000000"/>
              </a:solidFill>
              <a:latin typeface="Times New Roman" panose="02020603050405020304" pitchFamily="18" charset="0"/>
              <a:cs typeface="Times New Roman" panose="02020603050405020304" pitchFamily="18" charset="0"/>
            </a:endParaRPr>
          </a:p>
        </p:txBody>
      </p:sp>
      <p:sp>
        <p:nvSpPr>
          <p:cNvPr id="214" name="Google Shape;214;p13: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n-US" sz="1200" i="0" u="none" strike="noStrike" dirty="0">
                <a:solidFill>
                  <a:srgbClr val="000000"/>
                </a:solidFill>
              </a:rPr>
              <a:t>—</a:t>
            </a:r>
            <a:r>
              <a:rPr lang="en-US" sz="1200" dirty="0">
                <a:solidFill>
                  <a:srgbClr val="000000"/>
                </a:solidFill>
              </a:rPr>
              <a:t>Las </a:t>
            </a:r>
            <a:r>
              <a:rPr lang="en-US" sz="1200" dirty="0" err="1">
                <a:solidFill>
                  <a:srgbClr val="000000"/>
                </a:solidFill>
              </a:rPr>
              <a:t>raíces</a:t>
            </a:r>
            <a:r>
              <a:rPr lang="en-US" sz="1200" dirty="0">
                <a:solidFill>
                  <a:srgbClr val="000000"/>
                </a:solidFill>
              </a:rPr>
              <a:t> de las </a:t>
            </a:r>
            <a:r>
              <a:rPr lang="en-US" sz="1200" dirty="0" err="1">
                <a:solidFill>
                  <a:srgbClr val="000000"/>
                </a:solidFill>
              </a:rPr>
              <a:t>plantas</a:t>
            </a:r>
            <a:r>
              <a:rPr lang="en-US" sz="1200" dirty="0">
                <a:solidFill>
                  <a:srgbClr val="000000"/>
                </a:solidFill>
              </a:rPr>
              <a:t>, </a:t>
            </a:r>
            <a:r>
              <a:rPr lang="en-US" sz="1200" dirty="0" err="1">
                <a:solidFill>
                  <a:srgbClr val="000000"/>
                </a:solidFill>
              </a:rPr>
              <a:t>los</a:t>
            </a:r>
            <a:r>
              <a:rPr lang="en-US" sz="1200" dirty="0">
                <a:solidFill>
                  <a:srgbClr val="000000"/>
                </a:solidFill>
              </a:rPr>
              <a:t> </a:t>
            </a:r>
            <a:r>
              <a:rPr lang="en-US" sz="1200" dirty="0" err="1">
                <a:solidFill>
                  <a:srgbClr val="000000"/>
                </a:solidFill>
              </a:rPr>
              <a:t>animales</a:t>
            </a:r>
            <a:r>
              <a:rPr lang="en-US" sz="1200" dirty="0">
                <a:solidFill>
                  <a:srgbClr val="000000"/>
                </a:solidFill>
              </a:rPr>
              <a:t> que </a:t>
            </a:r>
            <a:r>
              <a:rPr lang="en-US" sz="1200" dirty="0" err="1">
                <a:solidFill>
                  <a:srgbClr val="000000"/>
                </a:solidFill>
              </a:rPr>
              <a:t>excavan</a:t>
            </a:r>
            <a:r>
              <a:rPr lang="en-US" sz="1200" dirty="0">
                <a:solidFill>
                  <a:srgbClr val="000000"/>
                </a:solidFill>
              </a:rPr>
              <a:t> y </a:t>
            </a:r>
            <a:r>
              <a:rPr lang="en-US" sz="1200" dirty="0" err="1">
                <a:solidFill>
                  <a:srgbClr val="000000"/>
                </a:solidFill>
              </a:rPr>
              <a:t>los</a:t>
            </a:r>
            <a:r>
              <a:rPr lang="en-US" sz="1200" dirty="0">
                <a:solidFill>
                  <a:srgbClr val="000000"/>
                </a:solidFill>
              </a:rPr>
              <a:t> </a:t>
            </a:r>
            <a:r>
              <a:rPr lang="en-US" sz="1200" dirty="0" err="1">
                <a:solidFill>
                  <a:srgbClr val="000000"/>
                </a:solidFill>
              </a:rPr>
              <a:t>microorganismos</a:t>
            </a:r>
            <a:r>
              <a:rPr lang="en-US" sz="1200" dirty="0">
                <a:solidFill>
                  <a:srgbClr val="000000"/>
                </a:solidFill>
              </a:rPr>
              <a:t>, junto con </a:t>
            </a:r>
            <a:r>
              <a:rPr lang="en-US" sz="1200" dirty="0" err="1">
                <a:solidFill>
                  <a:srgbClr val="000000"/>
                </a:solidFill>
              </a:rPr>
              <a:t>otros</a:t>
            </a:r>
            <a:r>
              <a:rPr lang="en-US" sz="1200" dirty="0">
                <a:solidFill>
                  <a:srgbClr val="000000"/>
                </a:solidFill>
              </a:rPr>
              <a:t> </a:t>
            </a:r>
            <a:r>
              <a:rPr lang="en-US" sz="1200" dirty="0" err="1">
                <a:solidFill>
                  <a:srgbClr val="000000"/>
                </a:solidFill>
              </a:rPr>
              <a:t>organismos</a:t>
            </a:r>
            <a:r>
              <a:rPr lang="en-US" sz="1200" dirty="0">
                <a:solidFill>
                  <a:srgbClr val="000000"/>
                </a:solidFill>
              </a:rPr>
              <a:t>, </a:t>
            </a:r>
            <a:r>
              <a:rPr lang="en-US" sz="1200" dirty="0" err="1">
                <a:solidFill>
                  <a:srgbClr val="000000"/>
                </a:solidFill>
              </a:rPr>
              <a:t>aceleran</a:t>
            </a:r>
            <a:r>
              <a:rPr lang="en-US" sz="1200" dirty="0">
                <a:solidFill>
                  <a:srgbClr val="000000"/>
                </a:solidFill>
              </a:rPr>
              <a:t> la </a:t>
            </a:r>
            <a:r>
              <a:rPr lang="en-US" sz="1200" dirty="0" err="1">
                <a:solidFill>
                  <a:srgbClr val="000000"/>
                </a:solidFill>
              </a:rPr>
              <a:t>descomposición</a:t>
            </a:r>
            <a:r>
              <a:rPr lang="en-US" sz="1200" dirty="0">
                <a:solidFill>
                  <a:srgbClr val="000000"/>
                </a:solidFill>
              </a:rPr>
              <a:t> de las </a:t>
            </a:r>
            <a:r>
              <a:rPr lang="en-US" sz="1200" dirty="0" err="1">
                <a:solidFill>
                  <a:srgbClr val="000000"/>
                </a:solidFill>
              </a:rPr>
              <a:t>grandes</a:t>
            </a:r>
            <a:r>
              <a:rPr lang="en-US" sz="1200" dirty="0">
                <a:solidFill>
                  <a:srgbClr val="000000"/>
                </a:solidFill>
              </a:rPr>
              <a:t> </a:t>
            </a:r>
            <a:r>
              <a:rPr lang="en-US" sz="1200" dirty="0" err="1">
                <a:solidFill>
                  <a:srgbClr val="000000"/>
                </a:solidFill>
              </a:rPr>
              <a:t>partículas</a:t>
            </a:r>
            <a:r>
              <a:rPr lang="en-US" sz="1200" dirty="0">
                <a:solidFill>
                  <a:srgbClr val="000000"/>
                </a:solidFill>
              </a:rPr>
              <a:t> del </a:t>
            </a:r>
            <a:r>
              <a:rPr lang="en-US" sz="1200" dirty="0" err="1">
                <a:solidFill>
                  <a:srgbClr val="000000"/>
                </a:solidFill>
              </a:rPr>
              <a:t>suelo</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partículas</a:t>
            </a:r>
            <a:r>
              <a:rPr lang="en-US" sz="1200" dirty="0">
                <a:solidFill>
                  <a:srgbClr val="000000"/>
                </a:solidFill>
              </a:rPr>
              <a:t> </a:t>
            </a:r>
            <a:r>
              <a:rPr lang="en-US" sz="1200" dirty="0" err="1">
                <a:solidFill>
                  <a:srgbClr val="000000"/>
                </a:solidFill>
              </a:rPr>
              <a:t>más</a:t>
            </a:r>
            <a:r>
              <a:rPr lang="en-US" sz="1200" dirty="0">
                <a:solidFill>
                  <a:srgbClr val="000000"/>
                </a:solidFill>
              </a:rPr>
              <a:t> </a:t>
            </a:r>
            <a:r>
              <a:rPr lang="en-US" sz="1200" dirty="0" err="1">
                <a:solidFill>
                  <a:srgbClr val="000000"/>
                </a:solidFill>
              </a:rPr>
              <a:t>pequeñas</a:t>
            </a:r>
            <a:r>
              <a:rPr lang="en-US" sz="1200" dirty="0">
                <a:solidFill>
                  <a:srgbClr val="000000"/>
                </a:solidFill>
              </a:rPr>
              <a:t>.</a:t>
            </a:r>
            <a:br>
              <a:rPr lang="en-US" sz="1200" dirty="0">
                <a:solidFill>
                  <a:srgbClr val="000000"/>
                </a:solidFill>
              </a:rPr>
            </a:br>
            <a:endParaRPr lang="en-US" sz="1200" dirty="0">
              <a:solidFill>
                <a:srgbClr val="000000"/>
              </a:solidFill>
            </a:endParaRPr>
          </a:p>
          <a:p>
            <a:pPr marL="457200" lvl="0" indent="-317500" algn="l" rtl="0">
              <a:lnSpc>
                <a:spcPct val="100000"/>
              </a:lnSpc>
              <a:spcBef>
                <a:spcPts val="0"/>
              </a:spcBef>
              <a:spcAft>
                <a:spcPts val="0"/>
              </a:spcAft>
              <a:buClr>
                <a:srgbClr val="000000"/>
              </a:buClr>
              <a:buSzPts val="1400"/>
              <a:buFont typeface="Calibri"/>
              <a:buChar char="●"/>
            </a:pPr>
            <a:r>
              <a:rPr lang="en-US" sz="1200" dirty="0">
                <a:solidFill>
                  <a:srgbClr val="000000"/>
                </a:solidFill>
              </a:rPr>
              <a:t>Los </a:t>
            </a:r>
            <a:r>
              <a:rPr lang="en-US" sz="1200" dirty="0" err="1">
                <a:solidFill>
                  <a:srgbClr val="000000"/>
                </a:solidFill>
              </a:rPr>
              <a:t>microorganismos</a:t>
            </a:r>
            <a:r>
              <a:rPr lang="en-US" sz="1200" dirty="0">
                <a:solidFill>
                  <a:srgbClr val="000000"/>
                </a:solidFill>
              </a:rPr>
              <a:t>, las </a:t>
            </a:r>
            <a:r>
              <a:rPr lang="en-US" sz="1200" dirty="0" err="1">
                <a:solidFill>
                  <a:srgbClr val="000000"/>
                </a:solidFill>
              </a:rPr>
              <a:t>plantas</a:t>
            </a:r>
            <a:r>
              <a:rPr lang="en-US" sz="1200" dirty="0">
                <a:solidFill>
                  <a:srgbClr val="000000"/>
                </a:solidFill>
              </a:rPr>
              <a:t> y </a:t>
            </a:r>
            <a:r>
              <a:rPr lang="en-US" sz="1200" dirty="0" err="1">
                <a:solidFill>
                  <a:srgbClr val="000000"/>
                </a:solidFill>
              </a:rPr>
              <a:t>los</a:t>
            </a:r>
            <a:r>
              <a:rPr lang="en-US" sz="1200" dirty="0">
                <a:solidFill>
                  <a:srgbClr val="000000"/>
                </a:solidFill>
              </a:rPr>
              <a:t> </a:t>
            </a:r>
            <a:r>
              <a:rPr lang="en-US" sz="1200" dirty="0" err="1">
                <a:solidFill>
                  <a:srgbClr val="000000"/>
                </a:solidFill>
              </a:rPr>
              <a:t>animales</a:t>
            </a:r>
            <a:r>
              <a:rPr lang="en-US" sz="1200" dirty="0">
                <a:solidFill>
                  <a:srgbClr val="000000"/>
                </a:solidFill>
              </a:rPr>
              <a:t> </a:t>
            </a:r>
            <a:r>
              <a:rPr lang="en-US" sz="1200" dirty="0" err="1">
                <a:solidFill>
                  <a:srgbClr val="000000"/>
                </a:solidFill>
              </a:rPr>
              <a:t>ayudan</a:t>
            </a:r>
            <a:r>
              <a:rPr lang="en-US" sz="1200" dirty="0">
                <a:solidFill>
                  <a:srgbClr val="000000"/>
                </a:solidFill>
              </a:rPr>
              <a:t> a </a:t>
            </a:r>
            <a:r>
              <a:rPr lang="en-US" sz="1200" dirty="0" err="1">
                <a:solidFill>
                  <a:srgbClr val="000000"/>
                </a:solidFill>
              </a:rPr>
              <a:t>formar</a:t>
            </a:r>
            <a:r>
              <a:rPr lang="en-US" sz="1200" dirty="0">
                <a:solidFill>
                  <a:srgbClr val="000000"/>
                </a:solidFill>
              </a:rPr>
              <a:t> </a:t>
            </a:r>
            <a:r>
              <a:rPr lang="en-US" sz="1200" dirty="0" err="1">
                <a:solidFill>
                  <a:srgbClr val="000000"/>
                </a:solidFill>
              </a:rPr>
              <a:t>el</a:t>
            </a:r>
            <a:r>
              <a:rPr lang="en-US" sz="1200" dirty="0">
                <a:solidFill>
                  <a:srgbClr val="000000"/>
                </a:solidFill>
              </a:rPr>
              <a:t> </a:t>
            </a:r>
            <a:r>
              <a:rPr lang="en-US" sz="1200" dirty="0" err="1">
                <a:solidFill>
                  <a:srgbClr val="000000"/>
                </a:solidFill>
              </a:rPr>
              <a:t>suelo</a:t>
            </a:r>
            <a:r>
              <a:rPr lang="en-US" sz="1200" dirty="0">
                <a:solidFill>
                  <a:srgbClr val="000000"/>
                </a:solidFill>
              </a:rPr>
              <a:t> </a:t>
            </a:r>
            <a:r>
              <a:rPr lang="en-US" sz="1200" dirty="0" err="1">
                <a:solidFill>
                  <a:srgbClr val="000000"/>
                </a:solidFill>
              </a:rPr>
              <a:t>agregando</a:t>
            </a:r>
            <a:r>
              <a:rPr lang="en-US" sz="1200" dirty="0">
                <a:solidFill>
                  <a:srgbClr val="000000"/>
                </a:solidFill>
              </a:rPr>
              <a:t> </a:t>
            </a:r>
            <a:r>
              <a:rPr lang="en-US" sz="1200" dirty="0" err="1">
                <a:solidFill>
                  <a:srgbClr val="000000"/>
                </a:solidFill>
              </a:rPr>
              <a:t>materia</a:t>
            </a:r>
            <a:r>
              <a:rPr lang="en-US" sz="1200" dirty="0">
                <a:solidFill>
                  <a:srgbClr val="000000"/>
                </a:solidFill>
              </a:rPr>
              <a:t> </a:t>
            </a:r>
            <a:r>
              <a:rPr lang="en-US" sz="1200" dirty="0" err="1">
                <a:solidFill>
                  <a:srgbClr val="000000"/>
                </a:solidFill>
              </a:rPr>
              <a:t>orgánica</a:t>
            </a:r>
            <a:r>
              <a:rPr lang="en-US" sz="1200" dirty="0">
                <a:solidFill>
                  <a:srgbClr val="000000"/>
                </a:solidFill>
              </a:rPr>
              <a:t>, </a:t>
            </a:r>
            <a:r>
              <a:rPr lang="en-US" sz="1200" dirty="0" err="1">
                <a:solidFill>
                  <a:srgbClr val="000000"/>
                </a:solidFill>
              </a:rPr>
              <a:t>facilitando</a:t>
            </a:r>
            <a:r>
              <a:rPr lang="en-US" sz="1200" dirty="0">
                <a:solidFill>
                  <a:srgbClr val="000000"/>
                </a:solidFill>
              </a:rPr>
              <a:t> la </a:t>
            </a:r>
            <a:r>
              <a:rPr lang="en-US" sz="1200" dirty="0" err="1">
                <a:solidFill>
                  <a:srgbClr val="000000"/>
                </a:solidFill>
              </a:rPr>
              <a:t>descomposición</a:t>
            </a:r>
            <a:r>
              <a:rPr lang="en-US" sz="1200" dirty="0">
                <a:solidFill>
                  <a:srgbClr val="000000"/>
                </a:solidFill>
              </a:rPr>
              <a:t> y </a:t>
            </a:r>
            <a:r>
              <a:rPr lang="en-US" sz="1200" dirty="0" err="1">
                <a:solidFill>
                  <a:srgbClr val="000000"/>
                </a:solidFill>
              </a:rPr>
              <a:t>mezclando</a:t>
            </a:r>
            <a:r>
              <a:rPr lang="en-US" sz="1200" dirty="0">
                <a:solidFill>
                  <a:srgbClr val="000000"/>
                </a:solidFill>
              </a:rPr>
              <a:t>/</a:t>
            </a:r>
            <a:r>
              <a:rPr lang="en-US" sz="1200" dirty="0" err="1">
                <a:solidFill>
                  <a:srgbClr val="000000"/>
                </a:solidFill>
              </a:rPr>
              <a:t>aireando</a:t>
            </a:r>
            <a:r>
              <a:rPr lang="en-US" sz="1200" dirty="0">
                <a:solidFill>
                  <a:srgbClr val="000000"/>
                </a:solidFill>
              </a:rPr>
              <a:t> (</a:t>
            </a:r>
            <a:r>
              <a:rPr lang="en-US" sz="1200" dirty="0" err="1">
                <a:solidFill>
                  <a:srgbClr val="000000"/>
                </a:solidFill>
              </a:rPr>
              <a:t>bioturbación</a:t>
            </a:r>
            <a:r>
              <a:rPr lang="en-US" sz="1200" dirty="0">
                <a:solidFill>
                  <a:srgbClr val="000000"/>
                </a:solidFill>
              </a:rPr>
              <a:t>).</a:t>
            </a:r>
          </a:p>
          <a:p>
            <a:pPr marL="457200" lvl="0" indent="-317500" algn="l" rtl="0">
              <a:lnSpc>
                <a:spcPct val="100000"/>
              </a:lnSpc>
              <a:spcBef>
                <a:spcPts val="0"/>
              </a:spcBef>
              <a:spcAft>
                <a:spcPts val="0"/>
              </a:spcAft>
              <a:buClr>
                <a:srgbClr val="000000"/>
              </a:buClr>
              <a:buSzPts val="1400"/>
              <a:buFont typeface="Calibri"/>
              <a:buChar char="●"/>
            </a:pPr>
            <a:r>
              <a:rPr lang="en-US" sz="1200" dirty="0">
                <a:solidFill>
                  <a:srgbClr val="000000"/>
                </a:solidFill>
              </a:rPr>
              <a:t>Las </a:t>
            </a:r>
            <a:r>
              <a:rPr lang="en-US" sz="1200" dirty="0" err="1">
                <a:solidFill>
                  <a:srgbClr val="000000"/>
                </a:solidFill>
              </a:rPr>
              <a:t>raíces</a:t>
            </a:r>
            <a:r>
              <a:rPr lang="en-US" sz="1200" dirty="0">
                <a:solidFill>
                  <a:srgbClr val="000000"/>
                </a:solidFill>
              </a:rPr>
              <a:t> de las </a:t>
            </a:r>
            <a:r>
              <a:rPr lang="en-US" sz="1200" dirty="0" err="1">
                <a:solidFill>
                  <a:srgbClr val="000000"/>
                </a:solidFill>
              </a:rPr>
              <a:t>plantas</a:t>
            </a:r>
            <a:r>
              <a:rPr lang="en-US" sz="1200" dirty="0">
                <a:solidFill>
                  <a:srgbClr val="000000"/>
                </a:solidFill>
              </a:rPr>
              <a:t> se </a:t>
            </a:r>
            <a:r>
              <a:rPr lang="en-US" sz="1200" dirty="0" err="1">
                <a:solidFill>
                  <a:srgbClr val="000000"/>
                </a:solidFill>
              </a:rPr>
              <a:t>extienden</a:t>
            </a:r>
            <a:r>
              <a:rPr lang="en-US" sz="1200" dirty="0">
                <a:solidFill>
                  <a:srgbClr val="000000"/>
                </a:solidFill>
              </a:rPr>
              <a:t> </a:t>
            </a:r>
            <a:r>
              <a:rPr lang="en-US" sz="1200" dirty="0" err="1">
                <a:solidFill>
                  <a:srgbClr val="000000"/>
                </a:solidFill>
              </a:rPr>
              <a:t>rompiendo</a:t>
            </a:r>
            <a:r>
              <a:rPr lang="en-US" sz="1200" dirty="0">
                <a:solidFill>
                  <a:srgbClr val="000000"/>
                </a:solidFill>
              </a:rPr>
              <a:t> </a:t>
            </a:r>
            <a:r>
              <a:rPr lang="en-US" sz="1200" dirty="0" err="1">
                <a:solidFill>
                  <a:srgbClr val="000000"/>
                </a:solidFill>
              </a:rPr>
              <a:t>rocas</a:t>
            </a:r>
            <a:r>
              <a:rPr lang="en-US" sz="1200" dirty="0">
                <a:solidFill>
                  <a:srgbClr val="000000"/>
                </a:solidFill>
              </a:rPr>
              <a:t> y </a:t>
            </a:r>
            <a:r>
              <a:rPr lang="en-US" sz="1200" dirty="0" err="1">
                <a:solidFill>
                  <a:srgbClr val="000000"/>
                </a:solidFill>
              </a:rPr>
              <a:t>suelos</a:t>
            </a:r>
            <a:r>
              <a:rPr lang="en-US" sz="1200" dirty="0">
                <a:solidFill>
                  <a:srgbClr val="000000"/>
                </a:solidFill>
              </a:rPr>
              <a:t>.</a:t>
            </a:r>
          </a:p>
          <a:p>
            <a:pPr marL="457200" lvl="0" indent="0" algn="l" rtl="0">
              <a:lnSpc>
                <a:spcPct val="100000"/>
              </a:lnSpc>
              <a:spcBef>
                <a:spcPts val="0"/>
              </a:spcBef>
              <a:spcAft>
                <a:spcPts val="0"/>
              </a:spcAft>
              <a:buSzPts val="1400"/>
              <a:buNone/>
            </a:pPr>
            <a:endParaRPr lang="en-US" sz="1200" dirty="0">
              <a:solidFill>
                <a:srgbClr val="000000"/>
              </a:solidFill>
            </a:endParaRPr>
          </a:p>
          <a:p>
            <a:pPr marL="0" lvl="0" indent="0" algn="l" rtl="0">
              <a:lnSpc>
                <a:spcPct val="100000"/>
              </a:lnSpc>
              <a:spcBef>
                <a:spcPts val="0"/>
              </a:spcBef>
              <a:spcAft>
                <a:spcPts val="0"/>
              </a:spcAft>
              <a:buSzPts val="1400"/>
              <a:buNone/>
            </a:pPr>
            <a:r>
              <a:rPr lang="en-US" sz="1200" dirty="0">
                <a:solidFill>
                  <a:srgbClr val="000000"/>
                </a:solidFill>
              </a:rPr>
              <a:t>Los </a:t>
            </a:r>
            <a:r>
              <a:rPr lang="en-US" sz="1200" dirty="0" err="1">
                <a:solidFill>
                  <a:srgbClr val="000000"/>
                </a:solidFill>
              </a:rPr>
              <a:t>animales</a:t>
            </a:r>
            <a:r>
              <a:rPr lang="en-US" sz="1200" dirty="0">
                <a:solidFill>
                  <a:srgbClr val="000000"/>
                </a:solidFill>
              </a:rPr>
              <a:t> e </a:t>
            </a:r>
            <a:r>
              <a:rPr lang="en-US" sz="1200" dirty="0" err="1">
                <a:solidFill>
                  <a:srgbClr val="000000"/>
                </a:solidFill>
              </a:rPr>
              <a:t>insectos</a:t>
            </a:r>
            <a:r>
              <a:rPr lang="en-US" sz="1200" dirty="0">
                <a:solidFill>
                  <a:srgbClr val="000000"/>
                </a:solidFill>
              </a:rPr>
              <a:t> </a:t>
            </a:r>
            <a:r>
              <a:rPr lang="en-US" sz="1200" dirty="0" err="1">
                <a:solidFill>
                  <a:srgbClr val="000000"/>
                </a:solidFill>
              </a:rPr>
              <a:t>están</a:t>
            </a:r>
            <a:r>
              <a:rPr lang="en-US" sz="1200" dirty="0">
                <a:solidFill>
                  <a:srgbClr val="000000"/>
                </a:solidFill>
              </a:rPr>
              <a:t> </a:t>
            </a:r>
            <a:r>
              <a:rPr lang="en-US" sz="1200" dirty="0" err="1">
                <a:solidFill>
                  <a:srgbClr val="000000"/>
                </a:solidFill>
              </a:rPr>
              <a:t>principalmente</a:t>
            </a:r>
            <a:r>
              <a:rPr lang="en-US" sz="1200" dirty="0">
                <a:solidFill>
                  <a:srgbClr val="000000"/>
                </a:solidFill>
              </a:rPr>
              <a:t> </a:t>
            </a:r>
            <a:r>
              <a:rPr lang="en-US" sz="1200" dirty="0" err="1">
                <a:solidFill>
                  <a:srgbClr val="000000"/>
                </a:solidFill>
              </a:rPr>
              <a:t>involucrados</a:t>
            </a:r>
            <a:r>
              <a:rPr lang="en-US" sz="1200" dirty="0">
                <a:solidFill>
                  <a:srgbClr val="000000"/>
                </a:solidFill>
              </a:rPr>
              <a:t> </a:t>
            </a:r>
            <a:r>
              <a:rPr lang="en-US" sz="1200" dirty="0" err="1">
                <a:solidFill>
                  <a:srgbClr val="000000"/>
                </a:solidFill>
              </a:rPr>
              <a:t>en</a:t>
            </a:r>
            <a:r>
              <a:rPr lang="en-US" sz="1200" dirty="0">
                <a:solidFill>
                  <a:srgbClr val="000000"/>
                </a:solidFill>
              </a:rPr>
              <a:t> la </a:t>
            </a:r>
            <a:r>
              <a:rPr lang="en-US" sz="1200" dirty="0" err="1">
                <a:solidFill>
                  <a:srgbClr val="000000"/>
                </a:solidFill>
              </a:rPr>
              <a:t>mezcla</a:t>
            </a:r>
            <a:r>
              <a:rPr lang="en-US" sz="1200" dirty="0">
                <a:solidFill>
                  <a:srgbClr val="000000"/>
                </a:solidFill>
              </a:rPr>
              <a:t> del </a:t>
            </a:r>
            <a:r>
              <a:rPr lang="en-US" sz="1200" dirty="0" err="1">
                <a:solidFill>
                  <a:srgbClr val="000000"/>
                </a:solidFill>
              </a:rPr>
              <a:t>suelo</a:t>
            </a:r>
            <a:r>
              <a:rPr lang="en-US" sz="1200" dirty="0">
                <a:solidFill>
                  <a:srgbClr val="000000"/>
                </a:solidFill>
              </a:rPr>
              <a:t>, </a:t>
            </a:r>
            <a:r>
              <a:rPr lang="en-US" sz="1200" dirty="0" err="1">
                <a:solidFill>
                  <a:srgbClr val="000000"/>
                </a:solidFill>
              </a:rPr>
              <a:t>permitiendo</a:t>
            </a:r>
            <a:r>
              <a:rPr lang="en-US" sz="1200" dirty="0">
                <a:solidFill>
                  <a:srgbClr val="000000"/>
                </a:solidFill>
              </a:rPr>
              <a:t> que entre </a:t>
            </a:r>
            <a:r>
              <a:rPr lang="en-US" sz="1200" dirty="0" err="1">
                <a:solidFill>
                  <a:srgbClr val="000000"/>
                </a:solidFill>
              </a:rPr>
              <a:t>más</a:t>
            </a:r>
            <a:r>
              <a:rPr lang="en-US" sz="1200" dirty="0">
                <a:solidFill>
                  <a:srgbClr val="000000"/>
                </a:solidFill>
              </a:rPr>
              <a:t> </a:t>
            </a:r>
            <a:r>
              <a:rPr lang="en-US" sz="1200" dirty="0" err="1">
                <a:solidFill>
                  <a:srgbClr val="000000"/>
                </a:solidFill>
              </a:rPr>
              <a:t>aire</a:t>
            </a:r>
            <a:r>
              <a:rPr lang="en-US" sz="1200" dirty="0">
                <a:solidFill>
                  <a:srgbClr val="000000"/>
                </a:solidFill>
              </a:rPr>
              <a:t> y </a:t>
            </a:r>
            <a:r>
              <a:rPr lang="en-US" sz="1200" dirty="0" err="1">
                <a:solidFill>
                  <a:srgbClr val="000000"/>
                </a:solidFill>
              </a:rPr>
              <a:t>agua</a:t>
            </a:r>
            <a:r>
              <a:rPr lang="en-US" sz="1200" dirty="0">
                <a:solidFill>
                  <a:srgbClr val="000000"/>
                </a:solidFill>
              </a:rPr>
              <a:t>. </a:t>
            </a:r>
            <a:r>
              <a:rPr lang="en-US" sz="1200" dirty="0" err="1">
                <a:solidFill>
                  <a:srgbClr val="000000"/>
                </a:solidFill>
              </a:rPr>
              <a:t>También</a:t>
            </a:r>
            <a:r>
              <a:rPr lang="en-US" sz="1200" dirty="0">
                <a:solidFill>
                  <a:srgbClr val="000000"/>
                </a:solidFill>
              </a:rPr>
              <a:t> </a:t>
            </a:r>
            <a:r>
              <a:rPr lang="en-US" sz="1200" dirty="0" err="1">
                <a:solidFill>
                  <a:srgbClr val="000000"/>
                </a:solidFill>
              </a:rPr>
              <a:t>enriquecen</a:t>
            </a:r>
            <a:r>
              <a:rPr lang="en-US" sz="1200" dirty="0">
                <a:solidFill>
                  <a:srgbClr val="000000"/>
                </a:solidFill>
              </a:rPr>
              <a:t> </a:t>
            </a:r>
            <a:r>
              <a:rPr lang="en-US" sz="1200" dirty="0" err="1">
                <a:solidFill>
                  <a:srgbClr val="000000"/>
                </a:solidFill>
              </a:rPr>
              <a:t>el</a:t>
            </a:r>
            <a:r>
              <a:rPr lang="en-US" sz="1200" dirty="0">
                <a:solidFill>
                  <a:srgbClr val="000000"/>
                </a:solidFill>
              </a:rPr>
              <a:t> </a:t>
            </a:r>
            <a:r>
              <a:rPr lang="en-US" sz="1200" dirty="0" err="1">
                <a:solidFill>
                  <a:srgbClr val="000000"/>
                </a:solidFill>
              </a:rPr>
              <a:t>suelo</a:t>
            </a:r>
            <a:r>
              <a:rPr lang="en-US" sz="1200" dirty="0">
                <a:solidFill>
                  <a:srgbClr val="000000"/>
                </a:solidFill>
              </a:rPr>
              <a:t> </a:t>
            </a:r>
            <a:r>
              <a:rPr lang="en-US" sz="1200" dirty="0" err="1">
                <a:solidFill>
                  <a:srgbClr val="000000"/>
                </a:solidFill>
              </a:rPr>
              <a:t>descomponiendo</a:t>
            </a:r>
            <a:r>
              <a:rPr lang="en-US" sz="1200" dirty="0">
                <a:solidFill>
                  <a:srgbClr val="000000"/>
                </a:solidFill>
              </a:rPr>
              <a:t> la </a:t>
            </a:r>
            <a:r>
              <a:rPr lang="en-US" sz="1200" dirty="0" err="1">
                <a:solidFill>
                  <a:srgbClr val="000000"/>
                </a:solidFill>
              </a:rPr>
              <a:t>materia</a:t>
            </a:r>
            <a:r>
              <a:rPr lang="en-US" sz="1200" dirty="0">
                <a:solidFill>
                  <a:srgbClr val="000000"/>
                </a:solidFill>
              </a:rPr>
              <a:t> </a:t>
            </a:r>
            <a:r>
              <a:rPr lang="en-US" sz="1200" dirty="0" err="1">
                <a:solidFill>
                  <a:srgbClr val="000000"/>
                </a:solidFill>
              </a:rPr>
              <a:t>orgánica</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nutrientes</a:t>
            </a:r>
            <a:r>
              <a:rPr lang="en-US" sz="1200" dirty="0">
                <a:solidFill>
                  <a:srgbClr val="000000"/>
                </a:solidFill>
              </a:rPr>
              <a:t> </a:t>
            </a:r>
            <a:r>
              <a:rPr lang="en-US" sz="1200" dirty="0" err="1">
                <a:solidFill>
                  <a:srgbClr val="000000"/>
                </a:solidFill>
              </a:rPr>
              <a:t>disponibles</a:t>
            </a:r>
            <a:r>
              <a:rPr lang="en-US" sz="1200" dirty="0">
                <a:solidFill>
                  <a:srgbClr val="000000"/>
                </a:solidFill>
              </a:rPr>
              <a:t>. Por </a:t>
            </a:r>
            <a:r>
              <a:rPr lang="en-US" sz="1200" dirty="0" err="1">
                <a:solidFill>
                  <a:srgbClr val="000000"/>
                </a:solidFill>
              </a:rPr>
              <a:t>supuesto</a:t>
            </a:r>
            <a:r>
              <a:rPr lang="en-US" sz="1200" dirty="0">
                <a:solidFill>
                  <a:srgbClr val="000000"/>
                </a:solidFill>
              </a:rPr>
              <a:t>, </a:t>
            </a:r>
            <a:r>
              <a:rPr lang="en-US" sz="1200" dirty="0" err="1">
                <a:solidFill>
                  <a:srgbClr val="000000"/>
                </a:solidFill>
              </a:rPr>
              <a:t>también</a:t>
            </a:r>
            <a:r>
              <a:rPr lang="en-US" sz="1200" dirty="0">
                <a:solidFill>
                  <a:srgbClr val="000000"/>
                </a:solidFill>
              </a:rPr>
              <a:t> se </a:t>
            </a:r>
            <a:r>
              <a:rPr lang="en-US" sz="1200" dirty="0" err="1">
                <a:solidFill>
                  <a:srgbClr val="000000"/>
                </a:solidFill>
              </a:rPr>
              <a:t>descomponen</a:t>
            </a:r>
            <a:r>
              <a:rPr lang="en-US" sz="1200" dirty="0">
                <a:solidFill>
                  <a:srgbClr val="000000"/>
                </a:solidFill>
              </a:rPr>
              <a:t> (</a:t>
            </a:r>
            <a:r>
              <a:rPr lang="en-US" sz="1200" dirty="0" err="1">
                <a:solidFill>
                  <a:srgbClr val="000000"/>
                </a:solidFill>
              </a:rPr>
              <a:t>como</a:t>
            </a:r>
            <a:r>
              <a:rPr lang="en-US" sz="1200" dirty="0">
                <a:solidFill>
                  <a:srgbClr val="000000"/>
                </a:solidFill>
              </a:rPr>
              <a:t> </a:t>
            </a:r>
            <a:r>
              <a:rPr lang="en-US" sz="1200" dirty="0" err="1">
                <a:solidFill>
                  <a:srgbClr val="000000"/>
                </a:solidFill>
              </a:rPr>
              <a:t>los</a:t>
            </a:r>
            <a:r>
              <a:rPr lang="en-US" sz="1200" dirty="0">
                <a:solidFill>
                  <a:srgbClr val="000000"/>
                </a:solidFill>
              </a:rPr>
              <a:t> </a:t>
            </a:r>
            <a:r>
              <a:rPr lang="en-US" sz="1200" dirty="0" err="1">
                <a:solidFill>
                  <a:srgbClr val="000000"/>
                </a:solidFill>
              </a:rPr>
              <a:t>organismos</a:t>
            </a:r>
            <a:r>
              <a:rPr lang="en-US" sz="1200" dirty="0">
                <a:solidFill>
                  <a:srgbClr val="000000"/>
                </a:solidFill>
              </a:rPr>
              <a:t>).</a:t>
            </a:r>
          </a:p>
          <a:p>
            <a:pPr marL="0" lvl="0" indent="0" algn="l" rtl="0">
              <a:lnSpc>
                <a:spcPct val="100000"/>
              </a:lnSpc>
              <a:spcBef>
                <a:spcPts val="0"/>
              </a:spcBef>
              <a:spcAft>
                <a:spcPts val="0"/>
              </a:spcAft>
              <a:buSzPts val="1400"/>
              <a:buNone/>
            </a:pPr>
            <a:endParaRPr lang="en-US" sz="1200" dirty="0">
              <a:solidFill>
                <a:srgbClr val="000000"/>
              </a:solidFill>
            </a:endParaRPr>
          </a:p>
          <a:p>
            <a:pPr marL="0" lvl="0" indent="0" algn="l" rtl="0">
              <a:lnSpc>
                <a:spcPct val="100000"/>
              </a:lnSpc>
              <a:spcBef>
                <a:spcPts val="0"/>
              </a:spcBef>
              <a:spcAft>
                <a:spcPts val="0"/>
              </a:spcAft>
              <a:buSzPts val="1400"/>
              <a:buNone/>
            </a:pPr>
            <a:r>
              <a:rPr lang="en-US" sz="1200" dirty="0">
                <a:solidFill>
                  <a:srgbClr val="000000"/>
                </a:solidFill>
              </a:rPr>
              <a:t>Los </a:t>
            </a:r>
            <a:r>
              <a:rPr lang="en-US" sz="1200" dirty="0" err="1">
                <a:solidFill>
                  <a:srgbClr val="000000"/>
                </a:solidFill>
              </a:rPr>
              <a:t>mesoorganismos</a:t>
            </a:r>
            <a:r>
              <a:rPr lang="en-US" sz="1200" dirty="0">
                <a:solidFill>
                  <a:srgbClr val="000000"/>
                </a:solidFill>
              </a:rPr>
              <a:t> son </a:t>
            </a:r>
            <a:r>
              <a:rPr lang="en-US" sz="1200" dirty="0" err="1">
                <a:solidFill>
                  <a:srgbClr val="000000"/>
                </a:solidFill>
              </a:rPr>
              <a:t>los</a:t>
            </a:r>
            <a:r>
              <a:rPr lang="en-US" sz="1200" dirty="0">
                <a:solidFill>
                  <a:srgbClr val="000000"/>
                </a:solidFill>
              </a:rPr>
              <a:t> </a:t>
            </a:r>
            <a:r>
              <a:rPr lang="en-US" sz="1200" dirty="0" err="1">
                <a:solidFill>
                  <a:srgbClr val="000000"/>
                </a:solidFill>
              </a:rPr>
              <a:t>organismos</a:t>
            </a:r>
            <a:r>
              <a:rPr lang="en-US" sz="1200" dirty="0">
                <a:solidFill>
                  <a:srgbClr val="000000"/>
                </a:solidFill>
              </a:rPr>
              <a:t> de </a:t>
            </a:r>
            <a:r>
              <a:rPr lang="en-US" sz="1200" dirty="0" err="1">
                <a:solidFill>
                  <a:srgbClr val="000000"/>
                </a:solidFill>
              </a:rPr>
              <a:t>tamaño</a:t>
            </a:r>
            <a:r>
              <a:rPr lang="en-US" sz="1200" dirty="0">
                <a:solidFill>
                  <a:srgbClr val="000000"/>
                </a:solidFill>
              </a:rPr>
              <a:t> </a:t>
            </a:r>
            <a:r>
              <a:rPr lang="en-US" sz="1200" dirty="0" err="1">
                <a:solidFill>
                  <a:srgbClr val="000000"/>
                </a:solidFill>
              </a:rPr>
              <a:t>mediano</a:t>
            </a:r>
            <a:r>
              <a:rPr lang="en-US" sz="1200" dirty="0">
                <a:solidFill>
                  <a:srgbClr val="000000"/>
                </a:solidFill>
              </a:rPr>
              <a:t> que van </a:t>
            </a:r>
            <a:r>
              <a:rPr lang="en-US" sz="1200" dirty="0" err="1">
                <a:solidFill>
                  <a:srgbClr val="000000"/>
                </a:solidFill>
              </a:rPr>
              <a:t>desde</a:t>
            </a:r>
            <a:r>
              <a:rPr lang="en-US" sz="1200" dirty="0">
                <a:solidFill>
                  <a:srgbClr val="000000"/>
                </a:solidFill>
              </a:rPr>
              <a:t> </a:t>
            </a:r>
            <a:r>
              <a:rPr lang="en-US" sz="1200" dirty="0" err="1">
                <a:solidFill>
                  <a:srgbClr val="000000"/>
                </a:solidFill>
              </a:rPr>
              <a:t>aproximadamente</a:t>
            </a:r>
            <a:r>
              <a:rPr lang="en-US" sz="1200" dirty="0">
                <a:solidFill>
                  <a:srgbClr val="000000"/>
                </a:solidFill>
              </a:rPr>
              <a:t> 2 mm hasta 0.2 mm (~0.01) de </a:t>
            </a:r>
            <a:r>
              <a:rPr lang="en-US" sz="1200" dirty="0" err="1">
                <a:solidFill>
                  <a:srgbClr val="000000"/>
                </a:solidFill>
              </a:rPr>
              <a:t>diámetro</a:t>
            </a:r>
            <a:r>
              <a:rPr lang="en-US" sz="1200" dirty="0">
                <a:solidFill>
                  <a:srgbClr val="000000"/>
                </a:solidFill>
              </a:rPr>
              <a:t>. </a:t>
            </a:r>
            <a:r>
              <a:rPr lang="en-US" sz="1200" dirty="0" err="1">
                <a:solidFill>
                  <a:srgbClr val="000000"/>
                </a:solidFill>
              </a:rPr>
              <a:t>Estos</a:t>
            </a:r>
            <a:r>
              <a:rPr lang="en-US" sz="1200" dirty="0">
                <a:solidFill>
                  <a:srgbClr val="000000"/>
                </a:solidFill>
              </a:rPr>
              <a:t> </a:t>
            </a:r>
            <a:r>
              <a:rPr lang="en-US" sz="1200" dirty="0" err="1">
                <a:solidFill>
                  <a:srgbClr val="000000"/>
                </a:solidFill>
              </a:rPr>
              <a:t>incluyen</a:t>
            </a:r>
            <a:r>
              <a:rPr lang="en-US" sz="1200" dirty="0">
                <a:solidFill>
                  <a:srgbClr val="000000"/>
                </a:solidFill>
              </a:rPr>
              <a:t> </a:t>
            </a:r>
            <a:r>
              <a:rPr lang="en-US" sz="1200" dirty="0" err="1">
                <a:solidFill>
                  <a:srgbClr val="000000"/>
                </a:solidFill>
              </a:rPr>
              <a:t>ácaros</a:t>
            </a:r>
            <a:r>
              <a:rPr lang="en-US" sz="1200" dirty="0">
                <a:solidFill>
                  <a:srgbClr val="000000"/>
                </a:solidFill>
              </a:rPr>
              <a:t>, </a:t>
            </a:r>
            <a:r>
              <a:rPr lang="en-US" sz="1200" dirty="0" err="1">
                <a:solidFill>
                  <a:srgbClr val="000000"/>
                </a:solidFill>
              </a:rPr>
              <a:t>colémbolos</a:t>
            </a:r>
            <a:r>
              <a:rPr lang="en-US" sz="1200" dirty="0">
                <a:solidFill>
                  <a:srgbClr val="000000"/>
                </a:solidFill>
              </a:rPr>
              <a:t> y </a:t>
            </a:r>
            <a:r>
              <a:rPr lang="en-US" sz="1200" dirty="0" err="1">
                <a:solidFill>
                  <a:srgbClr val="000000"/>
                </a:solidFill>
              </a:rPr>
              <a:t>gusanos</a:t>
            </a:r>
            <a:r>
              <a:rPr lang="en-US" sz="1200" dirty="0">
                <a:solidFill>
                  <a:srgbClr val="000000"/>
                </a:solidFill>
              </a:rPr>
              <a:t> </a:t>
            </a:r>
            <a:r>
              <a:rPr lang="en-US" sz="1200" dirty="0" err="1">
                <a:solidFill>
                  <a:srgbClr val="000000"/>
                </a:solidFill>
              </a:rPr>
              <a:t>más</a:t>
            </a:r>
            <a:r>
              <a:rPr lang="en-US" sz="1200" dirty="0">
                <a:solidFill>
                  <a:srgbClr val="000000"/>
                </a:solidFill>
              </a:rPr>
              <a:t> </a:t>
            </a:r>
            <a:r>
              <a:rPr lang="en-US" sz="1200" dirty="0" err="1">
                <a:solidFill>
                  <a:srgbClr val="000000"/>
                </a:solidFill>
              </a:rPr>
              <a:t>pequeños</a:t>
            </a:r>
            <a:r>
              <a:rPr lang="en-US" sz="1200" dirty="0">
                <a:solidFill>
                  <a:srgbClr val="000000"/>
                </a:solidFill>
              </a:rPr>
              <a:t>. </a:t>
            </a:r>
            <a:r>
              <a:rPr lang="en-US" sz="1200" dirty="0" err="1">
                <a:solidFill>
                  <a:srgbClr val="000000"/>
                </a:solidFill>
              </a:rPr>
              <a:t>Algunos</a:t>
            </a:r>
            <a:r>
              <a:rPr lang="en-US" sz="1200" dirty="0">
                <a:solidFill>
                  <a:srgbClr val="000000"/>
                </a:solidFill>
              </a:rPr>
              <a:t> de </a:t>
            </a:r>
            <a:r>
              <a:rPr lang="en-US" sz="1200" dirty="0" err="1">
                <a:solidFill>
                  <a:srgbClr val="000000"/>
                </a:solidFill>
              </a:rPr>
              <a:t>estos</a:t>
            </a:r>
            <a:r>
              <a:rPr lang="en-US" sz="1200" dirty="0">
                <a:solidFill>
                  <a:srgbClr val="000000"/>
                </a:solidFill>
              </a:rPr>
              <a:t> </a:t>
            </a:r>
            <a:r>
              <a:rPr lang="en-US" sz="1200" dirty="0" err="1">
                <a:solidFill>
                  <a:srgbClr val="000000"/>
                </a:solidFill>
              </a:rPr>
              <a:t>organismos</a:t>
            </a:r>
            <a:r>
              <a:rPr lang="en-US" sz="1200" dirty="0">
                <a:solidFill>
                  <a:srgbClr val="000000"/>
                </a:solidFill>
              </a:rPr>
              <a:t> son </a:t>
            </a:r>
            <a:r>
              <a:rPr lang="en-US" sz="1200" dirty="0" err="1">
                <a:solidFill>
                  <a:srgbClr val="000000"/>
                </a:solidFill>
              </a:rPr>
              <a:t>visibles</a:t>
            </a:r>
            <a:r>
              <a:rPr lang="en-US" sz="1200" dirty="0">
                <a:solidFill>
                  <a:srgbClr val="000000"/>
                </a:solidFill>
              </a:rPr>
              <a:t> a simple vista, </a:t>
            </a:r>
            <a:r>
              <a:rPr lang="en-US" sz="1200" dirty="0" err="1">
                <a:solidFill>
                  <a:srgbClr val="000000"/>
                </a:solidFill>
              </a:rPr>
              <a:t>pero</a:t>
            </a:r>
            <a:r>
              <a:rPr lang="en-US" sz="1200" dirty="0">
                <a:solidFill>
                  <a:srgbClr val="000000"/>
                </a:solidFill>
              </a:rPr>
              <a:t> </a:t>
            </a:r>
            <a:r>
              <a:rPr lang="en-US" sz="1200" dirty="0" err="1">
                <a:solidFill>
                  <a:srgbClr val="000000"/>
                </a:solidFill>
              </a:rPr>
              <a:t>muchos</a:t>
            </a:r>
            <a:r>
              <a:rPr lang="en-US" sz="1200" dirty="0">
                <a:solidFill>
                  <a:srgbClr val="000000"/>
                </a:solidFill>
              </a:rPr>
              <a:t> son </a:t>
            </a:r>
            <a:r>
              <a:rPr lang="en-US" sz="1200" dirty="0" err="1">
                <a:solidFill>
                  <a:srgbClr val="000000"/>
                </a:solidFill>
              </a:rPr>
              <a:t>difíciles</a:t>
            </a:r>
            <a:r>
              <a:rPr lang="en-US" sz="1200" dirty="0">
                <a:solidFill>
                  <a:srgbClr val="000000"/>
                </a:solidFill>
              </a:rPr>
              <a:t> de </a:t>
            </a:r>
            <a:r>
              <a:rPr lang="en-US" sz="1200" dirty="0" err="1">
                <a:solidFill>
                  <a:srgbClr val="000000"/>
                </a:solidFill>
              </a:rPr>
              <a:t>ver</a:t>
            </a:r>
            <a:r>
              <a:rPr lang="en-US" sz="1200" dirty="0">
                <a:solidFill>
                  <a:srgbClr val="000000"/>
                </a:solidFill>
              </a:rPr>
              <a:t> sin </a:t>
            </a:r>
            <a:r>
              <a:rPr lang="en-US" sz="1200" dirty="0" err="1">
                <a:solidFill>
                  <a:srgbClr val="000000"/>
                </a:solidFill>
              </a:rPr>
              <a:t>algún</a:t>
            </a:r>
            <a:r>
              <a:rPr lang="en-US" sz="1200" dirty="0">
                <a:solidFill>
                  <a:srgbClr val="000000"/>
                </a:solidFill>
              </a:rPr>
              <a:t> </a:t>
            </a:r>
            <a:r>
              <a:rPr lang="en-US" sz="1200" dirty="0" err="1">
                <a:solidFill>
                  <a:srgbClr val="000000"/>
                </a:solidFill>
              </a:rPr>
              <a:t>aumento</a:t>
            </a:r>
            <a:r>
              <a:rPr lang="en-US" sz="1200" dirty="0">
                <a:solidFill>
                  <a:srgbClr val="000000"/>
                </a:solidFill>
              </a:rPr>
              <a:t>. </a:t>
            </a:r>
            <a:r>
              <a:rPr lang="en-US" sz="1200" dirty="0" err="1">
                <a:solidFill>
                  <a:srgbClr val="000000"/>
                </a:solidFill>
              </a:rPr>
              <a:t>Finalmente</a:t>
            </a:r>
            <a:r>
              <a:rPr lang="en-US" sz="1200" dirty="0">
                <a:solidFill>
                  <a:srgbClr val="000000"/>
                </a:solidFill>
              </a:rPr>
              <a:t>, </a:t>
            </a:r>
            <a:r>
              <a:rPr lang="en-US" sz="1200" dirty="0" err="1">
                <a:solidFill>
                  <a:srgbClr val="000000"/>
                </a:solidFill>
              </a:rPr>
              <a:t>los</a:t>
            </a:r>
            <a:r>
              <a:rPr lang="en-US" sz="1200" dirty="0">
                <a:solidFill>
                  <a:srgbClr val="000000"/>
                </a:solidFill>
              </a:rPr>
              <a:t> </a:t>
            </a:r>
            <a:r>
              <a:rPr lang="en-US" sz="1200" dirty="0" err="1">
                <a:solidFill>
                  <a:srgbClr val="000000"/>
                </a:solidFill>
              </a:rPr>
              <a:t>microorganismos</a:t>
            </a:r>
            <a:r>
              <a:rPr lang="en-US" sz="1200" dirty="0">
                <a:solidFill>
                  <a:srgbClr val="000000"/>
                </a:solidFill>
              </a:rPr>
              <a:t> son </a:t>
            </a:r>
            <a:r>
              <a:rPr lang="en-US" sz="1200" dirty="0" err="1">
                <a:solidFill>
                  <a:srgbClr val="000000"/>
                </a:solidFill>
              </a:rPr>
              <a:t>los</a:t>
            </a:r>
            <a:r>
              <a:rPr lang="en-US" sz="1200" dirty="0">
                <a:solidFill>
                  <a:srgbClr val="000000"/>
                </a:solidFill>
              </a:rPr>
              <a:t> </a:t>
            </a:r>
            <a:r>
              <a:rPr lang="en-US" sz="1200" dirty="0" err="1">
                <a:solidFill>
                  <a:srgbClr val="000000"/>
                </a:solidFill>
              </a:rPr>
              <a:t>más</a:t>
            </a:r>
            <a:r>
              <a:rPr lang="en-US" sz="1200" dirty="0">
                <a:solidFill>
                  <a:srgbClr val="000000"/>
                </a:solidFill>
              </a:rPr>
              <a:t> </a:t>
            </a:r>
            <a:r>
              <a:rPr lang="en-US" sz="1200" dirty="0" err="1">
                <a:solidFill>
                  <a:srgbClr val="000000"/>
                </a:solidFill>
              </a:rPr>
              <a:t>pequeños</a:t>
            </a:r>
            <a:r>
              <a:rPr lang="en-US" sz="1200" dirty="0">
                <a:solidFill>
                  <a:srgbClr val="000000"/>
                </a:solidFill>
              </a:rPr>
              <a:t>, con </a:t>
            </a:r>
            <a:r>
              <a:rPr lang="en-US" sz="1200" dirty="0" err="1">
                <a:solidFill>
                  <a:srgbClr val="000000"/>
                </a:solidFill>
              </a:rPr>
              <a:t>menos</a:t>
            </a:r>
            <a:r>
              <a:rPr lang="en-US" sz="1200" dirty="0">
                <a:solidFill>
                  <a:srgbClr val="000000"/>
                </a:solidFill>
              </a:rPr>
              <a:t> de 0.2 mm de </a:t>
            </a:r>
            <a:r>
              <a:rPr lang="en-US" sz="1200" dirty="0" err="1">
                <a:solidFill>
                  <a:srgbClr val="000000"/>
                </a:solidFill>
              </a:rPr>
              <a:t>diámetro</a:t>
            </a:r>
            <a:r>
              <a:rPr lang="en-US" sz="1200" dirty="0">
                <a:solidFill>
                  <a:srgbClr val="000000"/>
                </a:solidFill>
              </a:rPr>
              <a:t>. En general, solo </a:t>
            </a:r>
            <a:r>
              <a:rPr lang="en-US" sz="1200" dirty="0" err="1">
                <a:solidFill>
                  <a:srgbClr val="000000"/>
                </a:solidFill>
              </a:rPr>
              <a:t>pueden</a:t>
            </a:r>
            <a:r>
              <a:rPr lang="en-US" sz="1200" dirty="0">
                <a:solidFill>
                  <a:srgbClr val="000000"/>
                </a:solidFill>
              </a:rPr>
              <a:t> ser vistos con </a:t>
            </a:r>
            <a:r>
              <a:rPr lang="en-US" sz="1200" dirty="0" err="1">
                <a:solidFill>
                  <a:srgbClr val="000000"/>
                </a:solidFill>
              </a:rPr>
              <a:t>microscopios</a:t>
            </a:r>
            <a:r>
              <a:rPr lang="en-US" sz="1200" dirty="0">
                <a:solidFill>
                  <a:srgbClr val="000000"/>
                </a:solidFill>
              </a:rPr>
              <a:t>, </a:t>
            </a:r>
            <a:r>
              <a:rPr lang="en-US" sz="1200" dirty="0" err="1">
                <a:solidFill>
                  <a:srgbClr val="000000"/>
                </a:solidFill>
              </a:rPr>
              <a:t>aunque</a:t>
            </a:r>
            <a:r>
              <a:rPr lang="en-US" sz="1200" dirty="0">
                <a:solidFill>
                  <a:srgbClr val="000000"/>
                </a:solidFill>
              </a:rPr>
              <a:t> a </a:t>
            </a:r>
            <a:r>
              <a:rPr lang="en-US" sz="1200" dirty="0" err="1">
                <a:solidFill>
                  <a:srgbClr val="000000"/>
                </a:solidFill>
              </a:rPr>
              <a:t>veces</a:t>
            </a:r>
            <a:r>
              <a:rPr lang="en-US" sz="1200" dirty="0">
                <a:solidFill>
                  <a:srgbClr val="000000"/>
                </a:solidFill>
              </a:rPr>
              <a:t> se </a:t>
            </a:r>
            <a:r>
              <a:rPr lang="en-US" sz="1200" dirty="0" err="1">
                <a:solidFill>
                  <a:srgbClr val="000000"/>
                </a:solidFill>
              </a:rPr>
              <a:t>pueden</a:t>
            </a:r>
            <a:r>
              <a:rPr lang="en-US" sz="1200" dirty="0">
                <a:solidFill>
                  <a:srgbClr val="000000"/>
                </a:solidFill>
              </a:rPr>
              <a:t> </a:t>
            </a:r>
            <a:r>
              <a:rPr lang="en-US" sz="1200" dirty="0" err="1">
                <a:solidFill>
                  <a:srgbClr val="000000"/>
                </a:solidFill>
              </a:rPr>
              <a:t>ver</a:t>
            </a:r>
            <a:r>
              <a:rPr lang="en-US" sz="1200" dirty="0">
                <a:solidFill>
                  <a:srgbClr val="000000"/>
                </a:solidFill>
              </a:rPr>
              <a:t> </a:t>
            </a:r>
            <a:r>
              <a:rPr lang="en-US" sz="1200" dirty="0" err="1">
                <a:solidFill>
                  <a:srgbClr val="000000"/>
                </a:solidFill>
              </a:rPr>
              <a:t>grandes</a:t>
            </a:r>
            <a:r>
              <a:rPr lang="en-US" sz="1200" dirty="0">
                <a:solidFill>
                  <a:srgbClr val="000000"/>
                </a:solidFill>
              </a:rPr>
              <a:t> </a:t>
            </a:r>
            <a:r>
              <a:rPr lang="en-US" sz="1200" dirty="0" err="1">
                <a:solidFill>
                  <a:srgbClr val="000000"/>
                </a:solidFill>
              </a:rPr>
              <a:t>masas</a:t>
            </a:r>
            <a:r>
              <a:rPr lang="en-US" sz="1200" dirty="0">
                <a:solidFill>
                  <a:srgbClr val="000000"/>
                </a:solidFill>
              </a:rPr>
              <a:t> de </a:t>
            </a:r>
            <a:r>
              <a:rPr lang="en-US" sz="1200" dirty="0" err="1">
                <a:solidFill>
                  <a:srgbClr val="000000"/>
                </a:solidFill>
              </a:rPr>
              <a:t>filamentos</a:t>
            </a:r>
            <a:r>
              <a:rPr lang="en-US" sz="1200" dirty="0">
                <a:solidFill>
                  <a:srgbClr val="000000"/>
                </a:solidFill>
              </a:rPr>
              <a:t> </a:t>
            </a:r>
            <a:r>
              <a:rPr lang="en-US" sz="1200" dirty="0" err="1">
                <a:solidFill>
                  <a:srgbClr val="000000"/>
                </a:solidFill>
              </a:rPr>
              <a:t>fúngicos</a:t>
            </a:r>
            <a:r>
              <a:rPr lang="en-US" sz="1200" dirty="0">
                <a:solidFill>
                  <a:srgbClr val="000000"/>
                </a:solidFill>
              </a:rPr>
              <a:t>.</a:t>
            </a:r>
          </a:p>
          <a:p>
            <a:pPr marL="0" lvl="0" indent="0" algn="l" rtl="0">
              <a:lnSpc>
                <a:spcPct val="100000"/>
              </a:lnSpc>
              <a:spcBef>
                <a:spcPts val="0"/>
              </a:spcBef>
              <a:spcAft>
                <a:spcPts val="0"/>
              </a:spcAft>
              <a:buSzPts val="1400"/>
              <a:buNone/>
            </a:pPr>
            <a:endParaRPr lang="en-US" sz="1200" dirty="0">
              <a:solidFill>
                <a:srgbClr val="000000"/>
              </a:solidFill>
            </a:endParaRPr>
          </a:p>
          <a:p>
            <a:pPr marL="0" lvl="0" indent="0" algn="l" rtl="0">
              <a:lnSpc>
                <a:spcPct val="100000"/>
              </a:lnSpc>
              <a:spcBef>
                <a:spcPts val="0"/>
              </a:spcBef>
              <a:spcAft>
                <a:spcPts val="0"/>
              </a:spcAft>
              <a:buSzPts val="1400"/>
              <a:buNone/>
            </a:pPr>
            <a:r>
              <a:rPr lang="en-US" sz="1200" dirty="0">
                <a:solidFill>
                  <a:srgbClr val="000000"/>
                </a:solidFill>
              </a:rPr>
              <a:t>–</a:t>
            </a:r>
          </a:p>
          <a:p>
            <a:pPr marL="0" lvl="0" indent="0" algn="l" rtl="0">
              <a:lnSpc>
                <a:spcPct val="100000"/>
              </a:lnSpc>
              <a:spcBef>
                <a:spcPts val="0"/>
              </a:spcBef>
              <a:spcAft>
                <a:spcPts val="0"/>
              </a:spcAft>
              <a:buSzPts val="1400"/>
              <a:buNone/>
            </a:pPr>
            <a:endParaRPr lang="en-US" sz="1200" dirty="0">
              <a:solidFill>
                <a:srgbClr val="000000"/>
              </a:solidFill>
            </a:endParaRPr>
          </a:p>
          <a:p>
            <a:pPr marL="0" lvl="0" indent="0" algn="l" rtl="0">
              <a:lnSpc>
                <a:spcPct val="100000"/>
              </a:lnSpc>
              <a:spcBef>
                <a:spcPts val="0"/>
              </a:spcBef>
              <a:spcAft>
                <a:spcPts val="0"/>
              </a:spcAft>
              <a:buSzPts val="1400"/>
              <a:buNone/>
            </a:pPr>
            <a:r>
              <a:rPr lang="en-US" sz="1200" dirty="0">
                <a:solidFill>
                  <a:srgbClr val="000000"/>
                </a:solidFill>
              </a:rPr>
              <a:t>ENG:</a:t>
            </a:r>
            <a:r>
              <a:rPr lang="en-US" sz="1200" dirty="0"/>
              <a:t>—Plants root, animals burrow, and </a:t>
            </a:r>
            <a:r>
              <a:rPr lang="en-US" sz="1200" dirty="0" err="1"/>
              <a:t>microrganimsms</a:t>
            </a:r>
            <a:r>
              <a:rPr lang="en-US" sz="1200" dirty="0"/>
              <a:t>– these and other organisms speed up the breakdown of large soil particles into smaller ones.</a:t>
            </a:r>
          </a:p>
          <a:p>
            <a:pPr marL="457200" lvl="0" indent="-317500" algn="l" rtl="0">
              <a:lnSpc>
                <a:spcPct val="100000"/>
              </a:lnSpc>
              <a:spcBef>
                <a:spcPts val="0"/>
              </a:spcBef>
              <a:spcAft>
                <a:spcPts val="0"/>
              </a:spcAft>
              <a:buClr>
                <a:schemeClr val="dk1"/>
              </a:buClr>
              <a:buSzPts val="1400"/>
              <a:buChar char="•"/>
            </a:pPr>
            <a:r>
              <a:rPr lang="en-US" sz="1200" dirty="0"/>
              <a:t>Microorganisms, plants, and animals help to form soil by adding organic matter, aiding in decomposition, and mixing/aerating (bioturbation).</a:t>
            </a:r>
          </a:p>
          <a:p>
            <a:pPr marL="457200" lvl="0" indent="-317500" algn="l" rtl="0">
              <a:lnSpc>
                <a:spcPct val="100000"/>
              </a:lnSpc>
              <a:spcBef>
                <a:spcPts val="0"/>
              </a:spcBef>
              <a:spcAft>
                <a:spcPts val="0"/>
              </a:spcAft>
              <a:buClr>
                <a:schemeClr val="dk1"/>
              </a:buClr>
              <a:buSzPts val="1400"/>
              <a:buChar char="•"/>
            </a:pPr>
            <a:r>
              <a:rPr lang="en-US" sz="1200" dirty="0"/>
              <a:t>Plant roots spread breaking up rocks and soils. </a:t>
            </a:r>
          </a:p>
          <a:p>
            <a:pPr marL="457200" lvl="0" indent="-317500" algn="l" rtl="0">
              <a:lnSpc>
                <a:spcPct val="100000"/>
              </a:lnSpc>
              <a:spcBef>
                <a:spcPts val="0"/>
              </a:spcBef>
              <a:spcAft>
                <a:spcPts val="0"/>
              </a:spcAft>
              <a:buClr>
                <a:schemeClr val="dk1"/>
              </a:buClr>
              <a:buSzPts val="1400"/>
              <a:buChar char="•"/>
            </a:pPr>
            <a:r>
              <a:rPr lang="en-US" sz="1200" dirty="0"/>
              <a:t>Animals and insects are mostly involved in mixing the soil, permitting more air and water to enter.  They also enrich the soil by breaking down organic matter into available nutrients.  Of course, they also decompose (like organisms).</a:t>
            </a:r>
          </a:p>
          <a:p>
            <a:pPr marL="0" lvl="0" indent="0" algn="l" rtl="0">
              <a:lnSpc>
                <a:spcPct val="100000"/>
              </a:lnSpc>
              <a:spcBef>
                <a:spcPts val="0"/>
              </a:spcBef>
              <a:spcAft>
                <a:spcPts val="0"/>
              </a:spcAft>
              <a:buClr>
                <a:schemeClr val="dk1"/>
              </a:buClr>
              <a:buSzPts val="1400"/>
              <a:buFont typeface="Arial"/>
              <a:buNone/>
            </a:pPr>
            <a:r>
              <a:rPr lang="en-US" sz="1200" dirty="0" err="1"/>
              <a:t>Meso</a:t>
            </a:r>
            <a:r>
              <a:rPr lang="en-US" sz="1200" dirty="0"/>
              <a:t> organisms are the mid-sized organisms that range from about 2 mm down to 0.2 mm (~0.01) in diameter. These include mites, springtails, and smaller worms. Some of these organisms are visible to the naked eye, but many are difficult to see without some magnification. Finally, the microorganisms are the small ones, less than 0.2 mm in diameter. In general, these can only be seen using microscopes, though large masses of fungal filaments can sometimes be seen.</a:t>
            </a:r>
            <a:endParaRPr lang="en-US" sz="1200" dirty="0">
              <a:solidFill>
                <a:srgbClr val="000000"/>
              </a:solidFill>
            </a:endParaRPr>
          </a:p>
          <a:p>
            <a:endParaRPr dirty="0">
              <a:solidFill>
                <a:srgbClr val="000000"/>
              </a:solidFill>
              <a:latin typeface="Times New Roman" panose="02020603050405020304" pitchFamily="18" charset="0"/>
              <a:cs typeface="Times New Roman" panose="02020603050405020304" pitchFamily="18" charset="0"/>
            </a:endParaRPr>
          </a:p>
        </p:txBody>
      </p:sp>
      <p:sp>
        <p:nvSpPr>
          <p:cNvPr id="224" name="Google Shape;224;p14: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El relieve </a:t>
            </a:r>
            <a:r>
              <a:rPr lang="en-US" sz="1400" dirty="0" err="1">
                <a:solidFill>
                  <a:srgbClr val="000000"/>
                </a:solidFill>
              </a:rPr>
              <a:t>puede</a:t>
            </a:r>
            <a:r>
              <a:rPr lang="en-US" sz="1400" dirty="0">
                <a:solidFill>
                  <a:srgbClr val="000000"/>
                </a:solidFill>
              </a:rPr>
              <a:t> </a:t>
            </a:r>
            <a:r>
              <a:rPr lang="en-US" sz="1400" dirty="0" err="1">
                <a:solidFill>
                  <a:srgbClr val="000000"/>
                </a:solidFill>
              </a:rPr>
              <a:t>influir</a:t>
            </a:r>
            <a:r>
              <a:rPr lang="en-US" sz="1400" dirty="0">
                <a:solidFill>
                  <a:srgbClr val="000000"/>
                </a:solidFill>
              </a:rPr>
              <a:t> </a:t>
            </a:r>
            <a:r>
              <a:rPr lang="en-US" sz="1400" dirty="0" err="1">
                <a:solidFill>
                  <a:srgbClr val="000000"/>
                </a:solidFill>
              </a:rPr>
              <a:t>enormemente</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el</a:t>
            </a:r>
            <a:r>
              <a:rPr lang="en-US" sz="1400" dirty="0">
                <a:solidFill>
                  <a:srgbClr val="000000"/>
                </a:solidFill>
              </a:rPr>
              <a:t> </a:t>
            </a:r>
            <a:r>
              <a:rPr lang="en-US" sz="1400" dirty="0" err="1">
                <a:solidFill>
                  <a:srgbClr val="000000"/>
                </a:solidFill>
              </a:rPr>
              <a:t>desarrollo</a:t>
            </a:r>
            <a:r>
              <a:rPr lang="en-US" sz="1400" dirty="0">
                <a:solidFill>
                  <a:srgbClr val="000000"/>
                </a:solidFill>
              </a:rPr>
              <a:t> del </a:t>
            </a:r>
            <a:r>
              <a:rPr lang="en-US" sz="1400" dirty="0" err="1">
                <a:solidFill>
                  <a:srgbClr val="000000"/>
                </a:solidFill>
              </a:rPr>
              <a:t>suelo</a:t>
            </a:r>
            <a:r>
              <a:rPr lang="en-US" sz="1400" dirty="0">
                <a:solidFill>
                  <a:srgbClr val="000000"/>
                </a:solidFill>
              </a:rPr>
              <a:t>. La </a:t>
            </a:r>
            <a:r>
              <a:rPr lang="en-US" sz="1400" dirty="0" err="1">
                <a:solidFill>
                  <a:srgbClr val="000000"/>
                </a:solidFill>
              </a:rPr>
              <a:t>razón</a:t>
            </a:r>
            <a:r>
              <a:rPr lang="en-US" sz="1400" dirty="0">
                <a:solidFill>
                  <a:srgbClr val="000000"/>
                </a:solidFill>
              </a:rPr>
              <a:t> principal </a:t>
            </a:r>
            <a:r>
              <a:rPr lang="en-US" sz="1400" dirty="0" err="1">
                <a:solidFill>
                  <a:srgbClr val="000000"/>
                </a:solidFill>
              </a:rPr>
              <a:t>debería</a:t>
            </a:r>
            <a:r>
              <a:rPr lang="en-US" sz="1400" dirty="0">
                <a:solidFill>
                  <a:srgbClr val="000000"/>
                </a:solidFill>
              </a:rPr>
              <a:t> ser </a:t>
            </a:r>
            <a:r>
              <a:rPr lang="en-US" sz="1400" dirty="0" err="1">
                <a:solidFill>
                  <a:srgbClr val="000000"/>
                </a:solidFill>
              </a:rPr>
              <a:t>debido</a:t>
            </a:r>
            <a:r>
              <a:rPr lang="en-US" sz="1400" dirty="0">
                <a:solidFill>
                  <a:srgbClr val="000000"/>
                </a:solidFill>
              </a:rPr>
              <a:t> al </a:t>
            </a:r>
            <a:r>
              <a:rPr lang="en-US" sz="1400" dirty="0" err="1">
                <a:solidFill>
                  <a:srgbClr val="000000"/>
                </a:solidFill>
              </a:rPr>
              <a:t>drenaje</a:t>
            </a:r>
            <a:r>
              <a:rPr lang="en-US" sz="1400" dirty="0">
                <a:solidFill>
                  <a:srgbClr val="000000"/>
                </a:solidFill>
              </a:rPr>
              <a:t> y </a:t>
            </a:r>
            <a:r>
              <a:rPr lang="en-US" sz="1400" dirty="0" err="1">
                <a:solidFill>
                  <a:srgbClr val="000000"/>
                </a:solidFill>
              </a:rPr>
              <a:t>movimiento</a:t>
            </a:r>
            <a:r>
              <a:rPr lang="en-US" sz="1400" dirty="0">
                <a:solidFill>
                  <a:srgbClr val="000000"/>
                </a:solidFill>
              </a:rPr>
              <a:t> del </a:t>
            </a:r>
            <a:r>
              <a:rPr lang="en-US" sz="1400" dirty="0" err="1">
                <a:solidFill>
                  <a:srgbClr val="000000"/>
                </a:solidFill>
              </a:rPr>
              <a:t>agua</a:t>
            </a:r>
            <a:r>
              <a:rPr lang="en-US" sz="1400" dirty="0">
                <a:solidFill>
                  <a:srgbClr val="000000"/>
                </a:solidFill>
              </a:rPr>
              <a:t>. Los </a:t>
            </a:r>
            <a:r>
              <a:rPr lang="en-US" sz="1400" dirty="0" err="1">
                <a:solidFill>
                  <a:srgbClr val="000000"/>
                </a:solidFill>
              </a:rPr>
              <a:t>suelos</a:t>
            </a:r>
            <a:r>
              <a:rPr lang="en-US" sz="1400" dirty="0">
                <a:solidFill>
                  <a:srgbClr val="000000"/>
                </a:solidFill>
              </a:rPr>
              <a:t> </a:t>
            </a:r>
            <a:r>
              <a:rPr lang="en-US" sz="1400" dirty="0" err="1">
                <a:solidFill>
                  <a:srgbClr val="000000"/>
                </a:solidFill>
              </a:rPr>
              <a:t>desarrollados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diferentes</a:t>
            </a:r>
            <a:r>
              <a:rPr lang="en-US" sz="1400" dirty="0">
                <a:solidFill>
                  <a:srgbClr val="000000"/>
                </a:solidFill>
              </a:rPr>
              <a:t> partes del </a:t>
            </a:r>
            <a:r>
              <a:rPr lang="en-US" sz="1400" dirty="0" err="1">
                <a:solidFill>
                  <a:srgbClr val="000000"/>
                </a:solidFill>
              </a:rPr>
              <a:t>paisaje</a:t>
            </a:r>
            <a:r>
              <a:rPr lang="en-US" sz="1400" dirty="0">
                <a:solidFill>
                  <a:srgbClr val="000000"/>
                </a:solidFill>
              </a:rPr>
              <a:t> </a:t>
            </a:r>
            <a:r>
              <a:rPr lang="en-US" sz="1400" dirty="0" err="1">
                <a:solidFill>
                  <a:srgbClr val="000000"/>
                </a:solidFill>
              </a:rPr>
              <a:t>reflejan</a:t>
            </a:r>
            <a:r>
              <a:rPr lang="en-US" sz="1400" dirty="0">
                <a:solidFill>
                  <a:srgbClr val="000000"/>
                </a:solidFill>
              </a:rPr>
              <a:t> </a:t>
            </a:r>
            <a:r>
              <a:rPr lang="en-US" sz="1400" dirty="0" err="1">
                <a:solidFill>
                  <a:srgbClr val="000000"/>
                </a:solidFill>
              </a:rPr>
              <a:t>los</a:t>
            </a:r>
            <a:r>
              <a:rPr lang="en-US" sz="1400" dirty="0">
                <a:solidFill>
                  <a:srgbClr val="000000"/>
                </a:solidFill>
              </a:rPr>
              <a:t> </a:t>
            </a:r>
            <a:r>
              <a:rPr lang="en-US" sz="1400" dirty="0" err="1">
                <a:solidFill>
                  <a:srgbClr val="000000"/>
                </a:solidFill>
              </a:rPr>
              <a:t>efectos</a:t>
            </a:r>
            <a:r>
              <a:rPr lang="en-US" sz="1400" dirty="0">
                <a:solidFill>
                  <a:srgbClr val="000000"/>
                </a:solidFill>
              </a:rPr>
              <a:t> del </a:t>
            </a:r>
            <a:r>
              <a:rPr lang="en-US" sz="1400" dirty="0" err="1">
                <a:solidFill>
                  <a:srgbClr val="000000"/>
                </a:solidFill>
              </a:rPr>
              <a:t>drenaje</a:t>
            </a:r>
            <a:r>
              <a:rPr lang="en-US" sz="1400" dirty="0">
                <a:solidFill>
                  <a:srgbClr val="000000"/>
                </a:solidFill>
              </a:rPr>
              <a:t>. Los </a:t>
            </a:r>
            <a:r>
              <a:rPr lang="en-US" sz="1400" dirty="0" err="1">
                <a:solidFill>
                  <a:srgbClr val="000000"/>
                </a:solidFill>
              </a:rPr>
              <a:t>suelos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pendientes</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pronunciadas</a:t>
            </a:r>
            <a:r>
              <a:rPr lang="en-US" sz="1400" dirty="0">
                <a:solidFill>
                  <a:srgbClr val="000000"/>
                </a:solidFill>
              </a:rPr>
              <a:t> </a:t>
            </a:r>
            <a:r>
              <a:rPr lang="en-US" sz="1400" dirty="0" err="1">
                <a:solidFill>
                  <a:srgbClr val="000000"/>
                </a:solidFill>
              </a:rPr>
              <a:t>tienden</a:t>
            </a:r>
            <a:r>
              <a:rPr lang="en-US" sz="1400" dirty="0">
                <a:solidFill>
                  <a:srgbClr val="000000"/>
                </a:solidFill>
              </a:rPr>
              <a:t> a ser </a:t>
            </a:r>
            <a:r>
              <a:rPr lang="en-US" sz="1400" dirty="0" err="1">
                <a:solidFill>
                  <a:srgbClr val="000000"/>
                </a:solidFill>
              </a:rPr>
              <a:t>más</a:t>
            </a:r>
            <a:r>
              <a:rPr lang="en-US" sz="1400" dirty="0">
                <a:solidFill>
                  <a:srgbClr val="000000"/>
                </a:solidFill>
              </a:rPr>
              <a:t> </a:t>
            </a:r>
            <a:r>
              <a:rPr lang="en-US" sz="1400" dirty="0" err="1">
                <a:solidFill>
                  <a:srgbClr val="000000"/>
                </a:solidFill>
              </a:rPr>
              <a:t>secos</a:t>
            </a:r>
            <a:r>
              <a:rPr lang="en-US" sz="1400" dirty="0">
                <a:solidFill>
                  <a:srgbClr val="000000"/>
                </a:solidFill>
              </a:rPr>
              <a:t> que </a:t>
            </a:r>
            <a:r>
              <a:rPr lang="en-US" sz="1400" dirty="0" err="1">
                <a:solidFill>
                  <a:srgbClr val="000000"/>
                </a:solidFill>
              </a:rPr>
              <a:t>en</a:t>
            </a:r>
            <a:r>
              <a:rPr lang="en-US" sz="1400" dirty="0">
                <a:solidFill>
                  <a:srgbClr val="000000"/>
                </a:solidFill>
              </a:rPr>
              <a:t> </a:t>
            </a:r>
            <a:r>
              <a:rPr lang="en-US" sz="1400" dirty="0" err="1">
                <a:solidFill>
                  <a:srgbClr val="000000"/>
                </a:solidFill>
              </a:rPr>
              <a:t>áreas</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planas</a:t>
            </a:r>
            <a:r>
              <a:rPr lang="en-US" sz="1400" dirty="0">
                <a:solidFill>
                  <a:srgbClr val="000000"/>
                </a:solidFill>
              </a:rPr>
              <a:t> </a:t>
            </a:r>
            <a:r>
              <a:rPr lang="en-US" sz="1400" dirty="0" err="1">
                <a:solidFill>
                  <a:srgbClr val="000000"/>
                </a:solidFill>
              </a:rPr>
              <a:t>debido</a:t>
            </a:r>
            <a:r>
              <a:rPr lang="en-US" sz="1400" dirty="0">
                <a:solidFill>
                  <a:srgbClr val="000000"/>
                </a:solidFill>
              </a:rPr>
              <a:t> al </a:t>
            </a:r>
            <a:r>
              <a:rPr lang="en-US" sz="1400" dirty="0" err="1">
                <a:solidFill>
                  <a:srgbClr val="000000"/>
                </a:solidFill>
              </a:rPr>
              <a:t>aumento</a:t>
            </a:r>
            <a:r>
              <a:rPr lang="en-US" sz="1400" dirty="0">
                <a:solidFill>
                  <a:srgbClr val="000000"/>
                </a:solidFill>
              </a:rPr>
              <a:t> del </a:t>
            </a:r>
            <a:r>
              <a:rPr lang="en-US" sz="1400" dirty="0" err="1">
                <a:solidFill>
                  <a:srgbClr val="000000"/>
                </a:solidFill>
              </a:rPr>
              <a:t>escurrimiento</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La forma del </a:t>
            </a:r>
            <a:r>
              <a:rPr lang="en-US" sz="1400" dirty="0" err="1">
                <a:solidFill>
                  <a:srgbClr val="000000"/>
                </a:solidFill>
              </a:rPr>
              <a:t>terreno</a:t>
            </a:r>
            <a:r>
              <a:rPr lang="en-US" sz="1400" dirty="0">
                <a:solidFill>
                  <a:srgbClr val="000000"/>
                </a:solidFill>
              </a:rPr>
              <a:t> y la </a:t>
            </a:r>
            <a:r>
              <a:rPr lang="en-US" sz="1400" dirty="0" err="1">
                <a:solidFill>
                  <a:srgbClr val="000000"/>
                </a:solidFill>
              </a:rPr>
              <a:t>dirección</a:t>
            </a:r>
            <a:r>
              <a:rPr lang="en-US" sz="1400" dirty="0">
                <a:solidFill>
                  <a:srgbClr val="000000"/>
                </a:solidFill>
              </a:rPr>
              <a:t> a la que se </a:t>
            </a:r>
            <a:r>
              <a:rPr lang="en-US" sz="1400" dirty="0" err="1">
                <a:solidFill>
                  <a:srgbClr val="000000"/>
                </a:solidFill>
              </a:rPr>
              <a:t>enfrenta</a:t>
            </a:r>
            <a:r>
              <a:rPr lang="en-US" sz="1400" dirty="0">
                <a:solidFill>
                  <a:srgbClr val="000000"/>
                </a:solidFill>
              </a:rPr>
              <a:t> </a:t>
            </a:r>
            <a:r>
              <a:rPr lang="en-US" sz="1400" dirty="0" err="1">
                <a:solidFill>
                  <a:srgbClr val="000000"/>
                </a:solidFill>
              </a:rPr>
              <a:t>hacen</a:t>
            </a:r>
            <a:r>
              <a:rPr lang="en-US" sz="1400" dirty="0">
                <a:solidFill>
                  <a:srgbClr val="000000"/>
                </a:solidFill>
              </a:rPr>
              <a:t> </a:t>
            </a:r>
            <a:r>
              <a:rPr lang="en-US" sz="1400" dirty="0" err="1">
                <a:solidFill>
                  <a:srgbClr val="000000"/>
                </a:solidFill>
              </a:rPr>
              <a:t>una</a:t>
            </a:r>
            <a:r>
              <a:rPr lang="en-US" sz="1400" dirty="0">
                <a:solidFill>
                  <a:srgbClr val="000000"/>
                </a:solidFill>
              </a:rPr>
              <a:t> </a:t>
            </a:r>
            <a:r>
              <a:rPr lang="en-US" sz="1400" dirty="0" err="1">
                <a:solidFill>
                  <a:srgbClr val="000000"/>
                </a:solidFill>
              </a:rPr>
              <a:t>diferencia</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cuánta</a:t>
            </a:r>
            <a:r>
              <a:rPr lang="en-US" sz="1400" dirty="0">
                <a:solidFill>
                  <a:srgbClr val="000000"/>
                </a:solidFill>
              </a:rPr>
              <a:t> luz solar </a:t>
            </a:r>
            <a:r>
              <a:rPr lang="en-US" sz="1400" dirty="0" err="1">
                <a:solidFill>
                  <a:srgbClr val="000000"/>
                </a:solidFill>
              </a:rPr>
              <a:t>recibe</a:t>
            </a:r>
            <a:r>
              <a:rPr lang="en-US" sz="1400" dirty="0">
                <a:solidFill>
                  <a:srgbClr val="000000"/>
                </a:solidFill>
              </a:rPr>
              <a:t> </a:t>
            </a:r>
            <a:r>
              <a:rPr lang="en-US" sz="1400" dirty="0" err="1">
                <a:solidFill>
                  <a:srgbClr val="000000"/>
                </a:solidFill>
              </a:rPr>
              <a:t>el</a:t>
            </a:r>
            <a:r>
              <a:rPr lang="en-US" sz="1400" dirty="0">
                <a:solidFill>
                  <a:srgbClr val="000000"/>
                </a:solidFill>
              </a:rPr>
              <a:t> </a:t>
            </a:r>
            <a:r>
              <a:rPr lang="en-US" sz="1400" dirty="0" err="1">
                <a:solidFill>
                  <a:srgbClr val="000000"/>
                </a:solidFill>
              </a:rPr>
              <a:t>suelo</a:t>
            </a:r>
            <a:r>
              <a:rPr lang="en-US" sz="1400" dirty="0">
                <a:solidFill>
                  <a:srgbClr val="000000"/>
                </a:solidFill>
              </a:rPr>
              <a:t> y </a:t>
            </a:r>
            <a:r>
              <a:rPr lang="en-US" sz="1400" dirty="0" err="1">
                <a:solidFill>
                  <a:srgbClr val="000000"/>
                </a:solidFill>
              </a:rPr>
              <a:t>cuánta</a:t>
            </a:r>
            <a:r>
              <a:rPr lang="en-US" sz="1400" dirty="0">
                <a:solidFill>
                  <a:srgbClr val="000000"/>
                </a:solidFill>
              </a:rPr>
              <a:t> </a:t>
            </a:r>
            <a:r>
              <a:rPr lang="en-US" sz="1400" dirty="0" err="1">
                <a:solidFill>
                  <a:srgbClr val="000000"/>
                </a:solidFill>
              </a:rPr>
              <a:t>agua</a:t>
            </a:r>
            <a:r>
              <a:rPr lang="en-US" sz="1400" dirty="0">
                <a:solidFill>
                  <a:srgbClr val="000000"/>
                </a:solidFill>
              </a:rPr>
              <a:t> </a:t>
            </a:r>
            <a:r>
              <a:rPr lang="en-US" sz="1400" dirty="0" err="1">
                <a:solidFill>
                  <a:srgbClr val="000000"/>
                </a:solidFill>
              </a:rPr>
              <a:t>retiene</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Los </a:t>
            </a:r>
            <a:r>
              <a:rPr lang="en-US" sz="1400" dirty="0" err="1">
                <a:solidFill>
                  <a:srgbClr val="000000"/>
                </a:solidFill>
              </a:rPr>
              <a:t>suelos</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profundos</a:t>
            </a:r>
            <a:r>
              <a:rPr lang="en-US" sz="1400" dirty="0">
                <a:solidFill>
                  <a:srgbClr val="000000"/>
                </a:solidFill>
              </a:rPr>
              <a:t> se </a:t>
            </a:r>
            <a:r>
              <a:rPr lang="en-US" sz="1400" dirty="0" err="1">
                <a:solidFill>
                  <a:srgbClr val="000000"/>
                </a:solidFill>
              </a:rPr>
              <a:t>forman</a:t>
            </a:r>
            <a:r>
              <a:rPr lang="en-US" sz="1400" dirty="0">
                <a:solidFill>
                  <a:srgbClr val="000000"/>
                </a:solidFill>
              </a:rPr>
              <a:t> </a:t>
            </a:r>
            <a:r>
              <a:rPr lang="en-US" sz="1400" dirty="0" err="1">
                <a:solidFill>
                  <a:srgbClr val="000000"/>
                </a:solidFill>
              </a:rPr>
              <a:t>en</a:t>
            </a:r>
            <a:r>
              <a:rPr lang="en-US" sz="1400" dirty="0">
                <a:solidFill>
                  <a:srgbClr val="000000"/>
                </a:solidFill>
              </a:rPr>
              <a:t> la </a:t>
            </a:r>
            <a:r>
              <a:rPr lang="en-US" sz="1400" dirty="0" err="1">
                <a:solidFill>
                  <a:srgbClr val="000000"/>
                </a:solidFill>
              </a:rPr>
              <a:t>parte</a:t>
            </a:r>
            <a:r>
              <a:rPr lang="en-US" sz="1400" dirty="0">
                <a:solidFill>
                  <a:srgbClr val="000000"/>
                </a:solidFill>
              </a:rPr>
              <a:t> inferior de </a:t>
            </a:r>
            <a:r>
              <a:rPr lang="en-US" sz="1400" dirty="0" err="1">
                <a:solidFill>
                  <a:srgbClr val="000000"/>
                </a:solidFill>
              </a:rPr>
              <a:t>una</a:t>
            </a:r>
            <a:r>
              <a:rPr lang="en-US" sz="1400" dirty="0">
                <a:solidFill>
                  <a:srgbClr val="000000"/>
                </a:solidFill>
              </a:rPr>
              <a:t> </a:t>
            </a:r>
            <a:r>
              <a:rPr lang="en-US" sz="1400" dirty="0" err="1">
                <a:solidFill>
                  <a:srgbClr val="000000"/>
                </a:solidFill>
              </a:rPr>
              <a:t>colina</a:t>
            </a:r>
            <a:r>
              <a:rPr lang="en-US" sz="1400" dirty="0">
                <a:solidFill>
                  <a:srgbClr val="000000"/>
                </a:solidFill>
              </a:rPr>
              <a:t> </a:t>
            </a:r>
            <a:r>
              <a:rPr lang="en-US" sz="1400" dirty="0" err="1">
                <a:solidFill>
                  <a:srgbClr val="000000"/>
                </a:solidFill>
              </a:rPr>
              <a:t>porque</a:t>
            </a:r>
            <a:r>
              <a:rPr lang="en-US" sz="1400" dirty="0">
                <a:solidFill>
                  <a:srgbClr val="000000"/>
                </a:solidFill>
              </a:rPr>
              <a:t> la </a:t>
            </a:r>
            <a:r>
              <a:rPr lang="en-US" sz="1400" dirty="0" err="1">
                <a:solidFill>
                  <a:srgbClr val="000000"/>
                </a:solidFill>
              </a:rPr>
              <a:t>gravedad</a:t>
            </a:r>
            <a:r>
              <a:rPr lang="en-US" sz="1400" dirty="0">
                <a:solidFill>
                  <a:srgbClr val="000000"/>
                </a:solidFill>
              </a:rPr>
              <a:t> y </a:t>
            </a:r>
            <a:r>
              <a:rPr lang="en-US" sz="1400" dirty="0" err="1">
                <a:solidFill>
                  <a:srgbClr val="000000"/>
                </a:solidFill>
              </a:rPr>
              <a:t>el</a:t>
            </a:r>
            <a:r>
              <a:rPr lang="en-US" sz="1400" dirty="0">
                <a:solidFill>
                  <a:srgbClr val="000000"/>
                </a:solidFill>
              </a:rPr>
              <a:t> </a:t>
            </a:r>
            <a:r>
              <a:rPr lang="en-US" sz="1400" dirty="0" err="1">
                <a:solidFill>
                  <a:srgbClr val="000000"/>
                </a:solidFill>
              </a:rPr>
              <a:t>agua</a:t>
            </a:r>
            <a:r>
              <a:rPr lang="en-US" sz="1400" dirty="0">
                <a:solidFill>
                  <a:srgbClr val="000000"/>
                </a:solidFill>
              </a:rPr>
              <a:t> </a:t>
            </a:r>
            <a:r>
              <a:rPr lang="en-US" sz="1400" dirty="0" err="1">
                <a:solidFill>
                  <a:srgbClr val="000000"/>
                </a:solidFill>
              </a:rPr>
              <a:t>mueven</a:t>
            </a:r>
            <a:r>
              <a:rPr lang="en-US" sz="1400" dirty="0">
                <a:solidFill>
                  <a:srgbClr val="000000"/>
                </a:solidFill>
              </a:rPr>
              <a:t> las </a:t>
            </a:r>
            <a:r>
              <a:rPr lang="en-US" sz="1400" dirty="0" err="1">
                <a:solidFill>
                  <a:srgbClr val="000000"/>
                </a:solidFill>
              </a:rPr>
              <a:t>partículas</a:t>
            </a:r>
            <a:r>
              <a:rPr lang="en-US" sz="1400" dirty="0">
                <a:solidFill>
                  <a:srgbClr val="000000"/>
                </a:solidFill>
              </a:rPr>
              <a:t> del </a:t>
            </a:r>
            <a:r>
              <a:rPr lang="en-US" sz="1400" dirty="0" err="1">
                <a:solidFill>
                  <a:srgbClr val="000000"/>
                </a:solidFill>
              </a:rPr>
              <a:t>suelo</a:t>
            </a:r>
            <a:r>
              <a:rPr lang="en-US" sz="1400" dirty="0">
                <a:solidFill>
                  <a:srgbClr val="000000"/>
                </a:solidFill>
              </a:rPr>
              <a:t> </a:t>
            </a:r>
            <a:r>
              <a:rPr lang="en-US" sz="1400" dirty="0" err="1">
                <a:solidFill>
                  <a:srgbClr val="000000"/>
                </a:solidFill>
              </a:rPr>
              <a:t>hacia</a:t>
            </a:r>
            <a:r>
              <a:rPr lang="en-US" sz="1400" dirty="0">
                <a:solidFill>
                  <a:srgbClr val="000000"/>
                </a:solidFill>
              </a:rPr>
              <a:t> </a:t>
            </a:r>
            <a:r>
              <a:rPr lang="en-US" sz="1400" dirty="0" err="1">
                <a:solidFill>
                  <a:srgbClr val="000000"/>
                </a:solidFill>
              </a:rPr>
              <a:t>abajo</a:t>
            </a:r>
            <a:r>
              <a:rPr lang="en-US" sz="1400" dirty="0">
                <a:solidFill>
                  <a:srgbClr val="000000"/>
                </a:solidFill>
              </a:rPr>
              <a:t> </a:t>
            </a:r>
            <a:r>
              <a:rPr lang="en-US" sz="1400" dirty="0" err="1">
                <a:solidFill>
                  <a:srgbClr val="000000"/>
                </a:solidFill>
              </a:rPr>
              <a:t>por</a:t>
            </a:r>
            <a:r>
              <a:rPr lang="en-US" sz="1400" dirty="0">
                <a:solidFill>
                  <a:srgbClr val="000000"/>
                </a:solidFill>
              </a:rPr>
              <a:t> la </a:t>
            </a:r>
            <a:r>
              <a:rPr lang="en-US" sz="1400" dirty="0" err="1">
                <a:solidFill>
                  <a:srgbClr val="000000"/>
                </a:solidFill>
              </a:rPr>
              <a:t>pendiente</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err="1">
                <a:solidFill>
                  <a:srgbClr val="000000"/>
                </a:solidFill>
              </a:rPr>
              <a:t>Inclinación</a:t>
            </a:r>
            <a:r>
              <a:rPr lang="en-US" sz="1400" dirty="0">
                <a:solidFill>
                  <a:srgbClr val="000000"/>
                </a:solidFill>
              </a:rPr>
              <a:t>: </a:t>
            </a:r>
            <a:r>
              <a:rPr lang="en-US" sz="1400" dirty="0" err="1">
                <a:solidFill>
                  <a:srgbClr val="000000"/>
                </a:solidFill>
              </a:rPr>
              <a:t>erosión</a:t>
            </a:r>
            <a:r>
              <a:rPr lang="en-US" sz="1400" dirty="0">
                <a:solidFill>
                  <a:srgbClr val="000000"/>
                </a:solidFill>
              </a:rPr>
              <a:t>, </a:t>
            </a:r>
            <a:r>
              <a:rPr lang="en-US" sz="1400" dirty="0" err="1">
                <a:solidFill>
                  <a:srgbClr val="000000"/>
                </a:solidFill>
              </a:rPr>
              <a:t>estabilidad</a:t>
            </a:r>
            <a:r>
              <a:rPr lang="en-US" sz="1400" dirty="0">
                <a:solidFill>
                  <a:srgbClr val="000000"/>
                </a:solidFill>
              </a:rPr>
              <a:t>: las </a:t>
            </a:r>
            <a:r>
              <a:rPr lang="en-US" sz="1400" dirty="0" err="1">
                <a:solidFill>
                  <a:srgbClr val="000000"/>
                </a:solidFill>
              </a:rPr>
              <a:t>pendientes</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pronunciadas</a:t>
            </a:r>
            <a:r>
              <a:rPr lang="en-US" sz="1400" dirty="0">
                <a:solidFill>
                  <a:srgbClr val="000000"/>
                </a:solidFill>
              </a:rPr>
              <a:t> </a:t>
            </a:r>
            <a:r>
              <a:rPr lang="en-US" sz="1400" dirty="0" err="1">
                <a:solidFill>
                  <a:srgbClr val="000000"/>
                </a:solidFill>
              </a:rPr>
              <a:t>tienen</a:t>
            </a:r>
            <a:r>
              <a:rPr lang="en-US" sz="1400" dirty="0">
                <a:solidFill>
                  <a:srgbClr val="000000"/>
                </a:solidFill>
              </a:rPr>
              <a:t> un mayor </a:t>
            </a:r>
            <a:r>
              <a:rPr lang="en-US" sz="1400" dirty="0" err="1">
                <a:solidFill>
                  <a:srgbClr val="000000"/>
                </a:solidFill>
              </a:rPr>
              <a:t>movimiento</a:t>
            </a:r>
            <a:r>
              <a:rPr lang="en-US" sz="1400" dirty="0">
                <a:solidFill>
                  <a:srgbClr val="000000"/>
                </a:solidFill>
              </a:rPr>
              <a:t> de </a:t>
            </a:r>
            <a:r>
              <a:rPr lang="en-US" sz="1400" dirty="0" err="1">
                <a:solidFill>
                  <a:srgbClr val="000000"/>
                </a:solidFill>
              </a:rPr>
              <a:t>partículas</a:t>
            </a:r>
            <a:r>
              <a:rPr lang="en-US" sz="1400" dirty="0">
                <a:solidFill>
                  <a:srgbClr val="000000"/>
                </a:solidFill>
              </a:rPr>
              <a:t> </a:t>
            </a:r>
            <a:r>
              <a:rPr lang="en-US" sz="1400" dirty="0" err="1">
                <a:solidFill>
                  <a:srgbClr val="000000"/>
                </a:solidFill>
              </a:rPr>
              <a:t>hacia</a:t>
            </a:r>
            <a:r>
              <a:rPr lang="en-US" sz="1400" dirty="0">
                <a:solidFill>
                  <a:srgbClr val="000000"/>
                </a:solidFill>
              </a:rPr>
              <a:t> </a:t>
            </a:r>
            <a:r>
              <a:rPr lang="en-US" sz="1400" dirty="0" err="1">
                <a:solidFill>
                  <a:srgbClr val="000000"/>
                </a:solidFill>
              </a:rPr>
              <a:t>abajo</a:t>
            </a:r>
            <a:r>
              <a:rPr lang="en-US" sz="1400" dirty="0">
                <a:solidFill>
                  <a:srgbClr val="000000"/>
                </a:solidFill>
              </a:rPr>
              <a:t> </a:t>
            </a:r>
            <a:r>
              <a:rPr lang="en-US" sz="1400" dirty="0" err="1">
                <a:solidFill>
                  <a:srgbClr val="000000"/>
                </a:solidFill>
              </a:rPr>
              <a:t>debido</a:t>
            </a:r>
            <a:r>
              <a:rPr lang="en-US" sz="1400" dirty="0">
                <a:solidFill>
                  <a:srgbClr val="000000"/>
                </a:solidFill>
              </a:rPr>
              <a:t> a la </a:t>
            </a:r>
            <a:r>
              <a:rPr lang="en-US" sz="1400" dirty="0" err="1">
                <a:solidFill>
                  <a:srgbClr val="000000"/>
                </a:solidFill>
              </a:rPr>
              <a:t>gravedad</a:t>
            </a:r>
            <a:r>
              <a:rPr lang="en-US" sz="1400" dirty="0">
                <a:solidFill>
                  <a:srgbClr val="000000"/>
                </a:solidFill>
              </a:rPr>
              <a:t> y </a:t>
            </a:r>
            <a:r>
              <a:rPr lang="en-US" sz="1400" dirty="0" err="1">
                <a:solidFill>
                  <a:srgbClr val="000000"/>
                </a:solidFill>
              </a:rPr>
              <a:t>el</a:t>
            </a:r>
            <a:r>
              <a:rPr lang="en-US" sz="1400" dirty="0">
                <a:solidFill>
                  <a:srgbClr val="000000"/>
                </a:solidFill>
              </a:rPr>
              <a:t> </a:t>
            </a:r>
            <a:r>
              <a:rPr lang="en-US" sz="1400" dirty="0" err="1">
                <a:solidFill>
                  <a:srgbClr val="000000"/>
                </a:solidFill>
              </a:rPr>
              <a:t>movimiento</a:t>
            </a:r>
            <a:r>
              <a:rPr lang="en-US" sz="1400" dirty="0">
                <a:solidFill>
                  <a:srgbClr val="000000"/>
                </a:solidFill>
              </a:rPr>
              <a:t> del </a:t>
            </a:r>
            <a:r>
              <a:rPr lang="en-US" sz="1400" dirty="0" err="1">
                <a:solidFill>
                  <a:srgbClr val="000000"/>
                </a:solidFill>
              </a:rPr>
              <a:t>agua</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err="1">
                <a:solidFill>
                  <a:srgbClr val="000000"/>
                </a:solidFill>
              </a:rPr>
              <a:t>Altitud</a:t>
            </a:r>
            <a:r>
              <a:rPr lang="en-US" sz="1400" dirty="0">
                <a:solidFill>
                  <a:srgbClr val="000000"/>
                </a:solidFill>
              </a:rPr>
              <a:t>: </a:t>
            </a:r>
            <a:r>
              <a:rPr lang="en-US" sz="1400" dirty="0" err="1">
                <a:solidFill>
                  <a:srgbClr val="FF0000"/>
                </a:solidFill>
              </a:rPr>
              <a:t>Cuanto</a:t>
            </a:r>
            <a:r>
              <a:rPr lang="en-US" sz="1400" dirty="0">
                <a:solidFill>
                  <a:srgbClr val="FF0000"/>
                </a:solidFill>
              </a:rPr>
              <a:t> </a:t>
            </a:r>
            <a:r>
              <a:rPr lang="en-US" sz="1400" dirty="0" err="1">
                <a:solidFill>
                  <a:srgbClr val="FF0000"/>
                </a:solidFill>
              </a:rPr>
              <a:t>más</a:t>
            </a:r>
            <a:r>
              <a:rPr lang="en-US" sz="1400" dirty="0">
                <a:solidFill>
                  <a:srgbClr val="FF0000"/>
                </a:solidFill>
              </a:rPr>
              <a:t> alto </a:t>
            </a:r>
            <a:r>
              <a:rPr lang="en-US" sz="1400" dirty="0" err="1">
                <a:solidFill>
                  <a:srgbClr val="FF0000"/>
                </a:solidFill>
              </a:rPr>
              <a:t>estés</a:t>
            </a:r>
            <a:r>
              <a:rPr lang="en-US" sz="1400" dirty="0">
                <a:solidFill>
                  <a:srgbClr val="FF0000"/>
                </a:solidFill>
              </a:rPr>
              <a:t>, </a:t>
            </a:r>
            <a:r>
              <a:rPr lang="en-US" sz="1400" dirty="0" err="1">
                <a:solidFill>
                  <a:srgbClr val="FF0000"/>
                </a:solidFill>
              </a:rPr>
              <a:t>más</a:t>
            </a:r>
            <a:r>
              <a:rPr lang="en-US" sz="1400" dirty="0">
                <a:solidFill>
                  <a:srgbClr val="FF0000"/>
                </a:solidFill>
              </a:rPr>
              <a:t> fresco </a:t>
            </a:r>
            <a:r>
              <a:rPr lang="en-US" sz="1400" dirty="0" err="1">
                <a:solidFill>
                  <a:srgbClr val="FF0000"/>
                </a:solidFill>
              </a:rPr>
              <a:t>será</a:t>
            </a:r>
            <a:r>
              <a:rPr lang="en-US" sz="1400" dirty="0">
                <a:solidFill>
                  <a:srgbClr val="FF0000"/>
                </a:solidFill>
              </a:rPr>
              <a:t>. La </a:t>
            </a:r>
            <a:r>
              <a:rPr lang="en-US" sz="1400" dirty="0" err="1">
                <a:solidFill>
                  <a:srgbClr val="FF0000"/>
                </a:solidFill>
              </a:rPr>
              <a:t>altitud</a:t>
            </a:r>
            <a:r>
              <a:rPr lang="en-US" sz="1400" dirty="0">
                <a:solidFill>
                  <a:srgbClr val="FF0000"/>
                </a:solidFill>
              </a:rPr>
              <a:t> </a:t>
            </a:r>
            <a:r>
              <a:rPr lang="en-US" sz="1400" dirty="0" err="1">
                <a:solidFill>
                  <a:srgbClr val="FF0000"/>
                </a:solidFill>
              </a:rPr>
              <a:t>puede</a:t>
            </a:r>
            <a:r>
              <a:rPr lang="en-US" sz="1400" dirty="0">
                <a:solidFill>
                  <a:srgbClr val="FF0000"/>
                </a:solidFill>
              </a:rPr>
              <a:t> </a:t>
            </a:r>
            <a:r>
              <a:rPr lang="en-US" sz="1400" dirty="0" err="1">
                <a:solidFill>
                  <a:srgbClr val="FF0000"/>
                </a:solidFill>
              </a:rPr>
              <a:t>afectar</a:t>
            </a:r>
            <a:r>
              <a:rPr lang="en-US" sz="1400" dirty="0">
                <a:solidFill>
                  <a:srgbClr val="FF0000"/>
                </a:solidFill>
              </a:rPr>
              <a:t> al </a:t>
            </a:r>
            <a:r>
              <a:rPr lang="en-US" sz="1400" dirty="0" err="1">
                <a:solidFill>
                  <a:srgbClr val="FF0000"/>
                </a:solidFill>
              </a:rPr>
              <a:t>clima</a:t>
            </a:r>
            <a:r>
              <a:rPr lang="en-US" sz="1400" dirty="0">
                <a:solidFill>
                  <a:srgbClr val="FF0000"/>
                </a:solidFill>
              </a:rPr>
              <a:t> </a:t>
            </a:r>
            <a:r>
              <a:rPr lang="en-US" sz="1400" dirty="0" err="1">
                <a:solidFill>
                  <a:srgbClr val="FF0000"/>
                </a:solidFill>
              </a:rPr>
              <a:t>experimentado</a:t>
            </a:r>
            <a:r>
              <a:rPr lang="en-US" sz="1400" dirty="0">
                <a:solidFill>
                  <a:srgbClr val="FF0000"/>
                </a:solidFill>
              </a:rPr>
              <a:t>, </a:t>
            </a:r>
            <a:r>
              <a:rPr lang="en-US" sz="1400" dirty="0" err="1">
                <a:solidFill>
                  <a:srgbClr val="FF0000"/>
                </a:solidFill>
              </a:rPr>
              <a:t>como</a:t>
            </a:r>
            <a:r>
              <a:rPr lang="en-US" sz="1400" dirty="0">
                <a:solidFill>
                  <a:srgbClr val="FF0000"/>
                </a:solidFill>
              </a:rPr>
              <a:t> </a:t>
            </a:r>
            <a:r>
              <a:rPr lang="en-US" sz="1400" dirty="0" err="1">
                <a:solidFill>
                  <a:srgbClr val="FF0000"/>
                </a:solidFill>
              </a:rPr>
              <a:t>en</a:t>
            </a:r>
            <a:r>
              <a:rPr lang="en-US" sz="1400" dirty="0">
                <a:solidFill>
                  <a:srgbClr val="FF0000"/>
                </a:solidFill>
              </a:rPr>
              <a:t> </a:t>
            </a:r>
            <a:r>
              <a:rPr lang="en-US" sz="1400" dirty="0" err="1">
                <a:solidFill>
                  <a:srgbClr val="FF0000"/>
                </a:solidFill>
              </a:rPr>
              <a:t>el</a:t>
            </a:r>
            <a:r>
              <a:rPr lang="en-US" sz="1400" dirty="0">
                <a:solidFill>
                  <a:srgbClr val="FF0000"/>
                </a:solidFill>
              </a:rPr>
              <a:t> </a:t>
            </a:r>
            <a:r>
              <a:rPr lang="en-US" sz="1400" dirty="0" err="1">
                <a:solidFill>
                  <a:srgbClr val="FF0000"/>
                </a:solidFill>
              </a:rPr>
              <a:t>caso</a:t>
            </a:r>
            <a:r>
              <a:rPr lang="en-US" sz="1400" dirty="0">
                <a:solidFill>
                  <a:srgbClr val="FF0000"/>
                </a:solidFill>
              </a:rPr>
              <a:t> de un </a:t>
            </a:r>
            <a:r>
              <a:rPr lang="en-US" sz="1400" dirty="0" err="1">
                <a:solidFill>
                  <a:srgbClr val="FF0000"/>
                </a:solidFill>
              </a:rPr>
              <a:t>desierto</a:t>
            </a:r>
            <a:r>
              <a:rPr lang="en-US" sz="1400" dirty="0">
                <a:solidFill>
                  <a:srgbClr val="FF0000"/>
                </a:solidFill>
              </a:rPr>
              <a:t> </a:t>
            </a:r>
            <a:r>
              <a:rPr lang="en-US" sz="1400" dirty="0" err="1">
                <a:solidFill>
                  <a:srgbClr val="FF0000"/>
                </a:solidFill>
              </a:rPr>
              <a:t>en</a:t>
            </a:r>
            <a:r>
              <a:rPr lang="en-US" sz="1400" dirty="0">
                <a:solidFill>
                  <a:srgbClr val="FF0000"/>
                </a:solidFill>
              </a:rPr>
              <a:t> </a:t>
            </a:r>
            <a:r>
              <a:rPr lang="en-US" sz="1400" dirty="0" err="1">
                <a:solidFill>
                  <a:srgbClr val="FF0000"/>
                </a:solidFill>
              </a:rPr>
              <a:t>el</a:t>
            </a:r>
            <a:r>
              <a:rPr lang="en-US" sz="1400" dirty="0">
                <a:solidFill>
                  <a:srgbClr val="FF0000"/>
                </a:solidFill>
              </a:rPr>
              <a:t> </a:t>
            </a:r>
            <a:r>
              <a:rPr lang="en-US" sz="1400" dirty="0" err="1">
                <a:solidFill>
                  <a:srgbClr val="FF0000"/>
                </a:solidFill>
              </a:rPr>
              <a:t>suelo</a:t>
            </a:r>
            <a:r>
              <a:rPr lang="en-US" sz="1400" dirty="0">
                <a:solidFill>
                  <a:srgbClr val="FF0000"/>
                </a:solidFill>
              </a:rPr>
              <a:t> </a:t>
            </a:r>
            <a:r>
              <a:rPr lang="en-US" sz="1400" dirty="0" err="1">
                <a:solidFill>
                  <a:srgbClr val="FF0000"/>
                </a:solidFill>
              </a:rPr>
              <a:t>pero</a:t>
            </a:r>
            <a:r>
              <a:rPr lang="en-US" sz="1400" dirty="0">
                <a:solidFill>
                  <a:srgbClr val="FF0000"/>
                </a:solidFill>
              </a:rPr>
              <a:t> con </a:t>
            </a:r>
            <a:r>
              <a:rPr lang="en-US" sz="1400" dirty="0" err="1">
                <a:solidFill>
                  <a:srgbClr val="FF0000"/>
                </a:solidFill>
              </a:rPr>
              <a:t>una</a:t>
            </a:r>
            <a:r>
              <a:rPr lang="en-US" sz="1400" dirty="0">
                <a:solidFill>
                  <a:srgbClr val="FF0000"/>
                </a:solidFill>
              </a:rPr>
              <a:t> </a:t>
            </a:r>
            <a:r>
              <a:rPr lang="en-US" sz="1400" dirty="0" err="1">
                <a:solidFill>
                  <a:srgbClr val="FF0000"/>
                </a:solidFill>
              </a:rPr>
              <a:t>cumbre</a:t>
            </a:r>
            <a:r>
              <a:rPr lang="en-US" sz="1400" dirty="0">
                <a:solidFill>
                  <a:srgbClr val="FF0000"/>
                </a:solidFill>
              </a:rPr>
              <a:t> </a:t>
            </a:r>
            <a:r>
              <a:rPr lang="en-US" sz="1400" dirty="0" err="1">
                <a:solidFill>
                  <a:srgbClr val="FF0000"/>
                </a:solidFill>
              </a:rPr>
              <a:t>cubierta</a:t>
            </a:r>
            <a:r>
              <a:rPr lang="en-US" sz="1400" dirty="0">
                <a:solidFill>
                  <a:srgbClr val="FF0000"/>
                </a:solidFill>
              </a:rPr>
              <a:t> de </a:t>
            </a:r>
            <a:r>
              <a:rPr lang="en-US" sz="1400" dirty="0" err="1">
                <a:solidFill>
                  <a:srgbClr val="FF0000"/>
                </a:solidFill>
              </a:rPr>
              <a:t>nieve</a:t>
            </a:r>
            <a:r>
              <a:rPr lang="en-US" sz="1400" dirty="0">
                <a:solidFill>
                  <a:srgbClr val="FF0000"/>
                </a:solidFill>
              </a:rPr>
              <a:t>.</a:t>
            </a:r>
          </a:p>
          <a:p>
            <a:pPr marL="0" lvl="0" indent="0" algn="l" rtl="0">
              <a:lnSpc>
                <a:spcPct val="115000"/>
              </a:lnSpc>
              <a:spcBef>
                <a:spcPts val="0"/>
              </a:spcBef>
              <a:spcAft>
                <a:spcPts val="0"/>
              </a:spcAft>
              <a:buSzPts val="1400"/>
              <a:buNone/>
            </a:pPr>
            <a:r>
              <a:rPr lang="en-US" sz="1400" dirty="0"/>
              <a:t>–</a:t>
            </a:r>
          </a:p>
          <a:p>
            <a:pPr marL="0" lvl="0" indent="0" algn="l" rtl="0">
              <a:lnSpc>
                <a:spcPct val="100000"/>
              </a:lnSpc>
              <a:spcBef>
                <a:spcPts val="0"/>
              </a:spcBef>
              <a:spcAft>
                <a:spcPts val="0"/>
              </a:spcAft>
              <a:buSzPts val="1400"/>
              <a:buNone/>
            </a:pPr>
            <a:r>
              <a:rPr lang="en-US" sz="1400" dirty="0"/>
              <a:t>ENG: </a:t>
            </a:r>
          </a:p>
          <a:p>
            <a:pPr marL="457200" lvl="0" indent="-317500" algn="l" rtl="0">
              <a:lnSpc>
                <a:spcPct val="100000"/>
              </a:lnSpc>
              <a:spcBef>
                <a:spcPts val="0"/>
              </a:spcBef>
              <a:spcAft>
                <a:spcPts val="0"/>
              </a:spcAft>
              <a:buClr>
                <a:schemeClr val="dk1"/>
              </a:buClr>
              <a:buSzPts val="1400"/>
              <a:buChar char="•"/>
            </a:pPr>
            <a:r>
              <a:rPr lang="en-US" sz="1400" dirty="0"/>
              <a:t>Relief can greatly influence soil development. The primary reason should be due to drainage and water movement.  Soil developed on different parts of the landscape reflect the effects of drainage.  Soils on steeper slopes tend to be drier than in flatter areas because of increased runoff.</a:t>
            </a:r>
          </a:p>
          <a:p>
            <a:pPr marL="457200" lvl="0" indent="-317500" algn="l" rtl="0">
              <a:lnSpc>
                <a:spcPct val="100000"/>
              </a:lnSpc>
              <a:spcBef>
                <a:spcPts val="0"/>
              </a:spcBef>
              <a:spcAft>
                <a:spcPts val="0"/>
              </a:spcAft>
              <a:buClr>
                <a:schemeClr val="dk1"/>
              </a:buClr>
              <a:buSzPts val="1400"/>
              <a:buChar char="•"/>
            </a:pPr>
            <a:r>
              <a:rPr lang="en-US" sz="1400" dirty="0"/>
              <a:t>The shape of the land and the direction it faces make a difference in how much sunlight the soils gets and how much water it keeps. </a:t>
            </a:r>
          </a:p>
          <a:p>
            <a:pPr marL="457200" lvl="0" indent="-317500" algn="l" rtl="0">
              <a:lnSpc>
                <a:spcPct val="100000"/>
              </a:lnSpc>
              <a:spcBef>
                <a:spcPts val="0"/>
              </a:spcBef>
              <a:spcAft>
                <a:spcPts val="0"/>
              </a:spcAft>
              <a:buClr>
                <a:schemeClr val="dk1"/>
              </a:buClr>
              <a:buSzPts val="1400"/>
              <a:buChar char="•"/>
            </a:pPr>
            <a:r>
              <a:rPr lang="en-US" sz="1400" dirty="0"/>
              <a:t>Deeper soils form at the bottom of a hill because gravity and water move soil particles down the slope</a:t>
            </a:r>
          </a:p>
          <a:p>
            <a:pPr marL="457200" lvl="0" indent="-317500" algn="l" rtl="0">
              <a:lnSpc>
                <a:spcPct val="100000"/>
              </a:lnSpc>
              <a:spcBef>
                <a:spcPts val="0"/>
              </a:spcBef>
              <a:spcAft>
                <a:spcPts val="0"/>
              </a:spcAft>
              <a:buClr>
                <a:schemeClr val="dk1"/>
              </a:buClr>
              <a:buSzPts val="1400"/>
              <a:buChar char="•"/>
            </a:pPr>
            <a:r>
              <a:rPr lang="en-US" sz="1400" dirty="0"/>
              <a:t>Slope– erosion, stability – steeper slopes have greater particle movement downhill because of gravity and water movement.</a:t>
            </a:r>
          </a:p>
          <a:p>
            <a:pPr marL="457200" lvl="0" indent="-317500" algn="l" rtl="0">
              <a:lnSpc>
                <a:spcPct val="100000"/>
              </a:lnSpc>
              <a:spcBef>
                <a:spcPts val="0"/>
              </a:spcBef>
              <a:spcAft>
                <a:spcPts val="0"/>
              </a:spcAft>
              <a:buClr>
                <a:schemeClr val="dk1"/>
              </a:buClr>
              <a:buSzPts val="1400"/>
              <a:buChar char="•"/>
            </a:pPr>
            <a:r>
              <a:rPr lang="en-US" sz="1400" dirty="0"/>
              <a:t>Elevation </a:t>
            </a:r>
            <a:r>
              <a:rPr lang="en-US" sz="1400" dirty="0">
                <a:solidFill>
                  <a:srgbClr val="FF0000"/>
                </a:solidFill>
              </a:rPr>
              <a:t>– The higher you are, the cooler it gets. Elevation can affect climate experienced, such as desert floor but the snow-capped summit</a:t>
            </a:r>
            <a:endParaRPr lang="en-US" sz="1400" dirty="0"/>
          </a:p>
          <a:p>
            <a:pPr marL="0" lvl="0" indent="0" algn="l" rtl="0">
              <a:lnSpc>
                <a:spcPct val="100000"/>
              </a:lnSpc>
              <a:spcBef>
                <a:spcPts val="0"/>
              </a:spcBef>
              <a:spcAft>
                <a:spcPts val="0"/>
              </a:spcAft>
              <a:buSzPts val="1400"/>
              <a:buNone/>
            </a:pPr>
            <a:endParaRPr lang="en-US" sz="1400" dirty="0">
              <a:solidFill>
                <a:srgbClr val="FF0000"/>
              </a:solidFill>
            </a:endParaRPr>
          </a:p>
          <a:p>
            <a:pPr marL="457200" lvl="0" indent="0" algn="l" rtl="0">
              <a:lnSpc>
                <a:spcPct val="100000"/>
              </a:lnSpc>
              <a:spcBef>
                <a:spcPts val="0"/>
              </a:spcBef>
              <a:spcAft>
                <a:spcPts val="0"/>
              </a:spcAft>
              <a:buSzPts val="1400"/>
              <a:buNone/>
            </a:pPr>
            <a:endParaRPr lang="en-US" sz="1400" dirty="0">
              <a:solidFill>
                <a:srgbClr val="000000"/>
              </a:solidFill>
            </a:endParaRPr>
          </a:p>
          <a:p>
            <a:pPr marL="457200" marR="0" lvl="0" indent="-228600" algn="l" rtl="0">
              <a:lnSpc>
                <a:spcPct val="100000"/>
              </a:lnSpc>
              <a:spcBef>
                <a:spcPts val="0"/>
              </a:spcBef>
              <a:spcAft>
                <a:spcPts val="0"/>
              </a:spcAft>
              <a:buClr>
                <a:srgbClr val="000000"/>
              </a:buClr>
              <a:buSzPts val="1100"/>
              <a:buFont typeface="Arial"/>
              <a:buNone/>
            </a:pPr>
            <a:endParaRPr lang="en-US" sz="1400" dirty="0"/>
          </a:p>
          <a:p>
            <a:pPr marL="0" marR="0" lvl="0" indent="0" algn="l" rtl="0">
              <a:lnSpc>
                <a:spcPct val="100000"/>
              </a:lnSpc>
              <a:spcBef>
                <a:spcPts val="0"/>
              </a:spcBef>
              <a:spcAft>
                <a:spcPts val="0"/>
              </a:spcAft>
              <a:buClr>
                <a:schemeClr val="dk1"/>
              </a:buClr>
              <a:buSzPts val="1200"/>
              <a:buFont typeface="Calibri"/>
              <a:buNone/>
            </a:pPr>
            <a:endParaRPr lang="en-US" sz="1400" dirty="0"/>
          </a:p>
          <a:p>
            <a:pPr>
              <a:buClr>
                <a:schemeClr val="dk1"/>
              </a:buClr>
              <a:buSzPts val="1200"/>
            </a:pPr>
            <a:endParaRPr lang="es-PR" sz="1400" dirty="0"/>
          </a:p>
        </p:txBody>
      </p:sp>
      <p:sp>
        <p:nvSpPr>
          <p:cNvPr id="234" name="Google Shape;234;p15: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6: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n-US" sz="1200" dirty="0">
                <a:solidFill>
                  <a:srgbClr val="000000"/>
                </a:solidFill>
              </a:rPr>
              <a:t>Al </a:t>
            </a:r>
            <a:r>
              <a:rPr lang="en-US" sz="1200" dirty="0" err="1">
                <a:solidFill>
                  <a:srgbClr val="000000"/>
                </a:solidFill>
              </a:rPr>
              <a:t>igual</a:t>
            </a:r>
            <a:r>
              <a:rPr lang="en-US" sz="1200" dirty="0">
                <a:solidFill>
                  <a:srgbClr val="000000"/>
                </a:solidFill>
              </a:rPr>
              <a:t> que </a:t>
            </a:r>
            <a:r>
              <a:rPr lang="en-US" sz="1200" dirty="0" err="1">
                <a:solidFill>
                  <a:srgbClr val="000000"/>
                </a:solidFill>
              </a:rPr>
              <a:t>heredamos</a:t>
            </a:r>
            <a:r>
              <a:rPr lang="en-US" sz="1200" dirty="0">
                <a:solidFill>
                  <a:srgbClr val="000000"/>
                </a:solidFill>
              </a:rPr>
              <a:t> </a:t>
            </a:r>
            <a:r>
              <a:rPr lang="en-US" sz="1200" dirty="0" err="1">
                <a:solidFill>
                  <a:srgbClr val="000000"/>
                </a:solidFill>
              </a:rPr>
              <a:t>ciertos</a:t>
            </a:r>
            <a:r>
              <a:rPr lang="en-US" sz="1200" dirty="0">
                <a:solidFill>
                  <a:srgbClr val="000000"/>
                </a:solidFill>
              </a:rPr>
              <a:t> </a:t>
            </a:r>
            <a:r>
              <a:rPr lang="en-US" sz="1200" dirty="0" err="1">
                <a:solidFill>
                  <a:srgbClr val="000000"/>
                </a:solidFill>
              </a:rPr>
              <a:t>rasgos</a:t>
            </a:r>
            <a:r>
              <a:rPr lang="en-US" sz="1200" dirty="0">
                <a:solidFill>
                  <a:srgbClr val="000000"/>
                </a:solidFill>
              </a:rPr>
              <a:t> de </a:t>
            </a:r>
            <a:r>
              <a:rPr lang="en-US" sz="1200" dirty="0" err="1">
                <a:solidFill>
                  <a:srgbClr val="000000"/>
                </a:solidFill>
              </a:rPr>
              <a:t>nuestros</a:t>
            </a:r>
            <a:r>
              <a:rPr lang="en-US" sz="1200" dirty="0">
                <a:solidFill>
                  <a:srgbClr val="000000"/>
                </a:solidFill>
              </a:rPr>
              <a:t> padres, </a:t>
            </a:r>
            <a:r>
              <a:rPr lang="en-US" sz="1200" dirty="0" err="1">
                <a:solidFill>
                  <a:srgbClr val="000000"/>
                </a:solidFill>
              </a:rPr>
              <a:t>cada</a:t>
            </a:r>
            <a:r>
              <a:rPr lang="en-US" sz="1200" dirty="0">
                <a:solidFill>
                  <a:srgbClr val="000000"/>
                </a:solidFill>
              </a:rPr>
              <a:t> </a:t>
            </a:r>
            <a:r>
              <a:rPr lang="en-US" sz="1200" dirty="0" err="1">
                <a:solidFill>
                  <a:srgbClr val="000000"/>
                </a:solidFill>
              </a:rPr>
              <a:t>suelo</a:t>
            </a:r>
            <a:r>
              <a:rPr lang="en-US" sz="1200" dirty="0">
                <a:solidFill>
                  <a:srgbClr val="000000"/>
                </a:solidFill>
              </a:rPr>
              <a:t> "</a:t>
            </a:r>
            <a:r>
              <a:rPr lang="en-US" sz="1200" dirty="0" err="1">
                <a:solidFill>
                  <a:srgbClr val="000000"/>
                </a:solidFill>
              </a:rPr>
              <a:t>hereda</a:t>
            </a:r>
            <a:r>
              <a:rPr lang="en-US" sz="1200" dirty="0">
                <a:solidFill>
                  <a:srgbClr val="000000"/>
                </a:solidFill>
              </a:rPr>
              <a:t>" </a:t>
            </a:r>
            <a:r>
              <a:rPr lang="en-US" sz="1200" dirty="0" err="1">
                <a:solidFill>
                  <a:srgbClr val="000000"/>
                </a:solidFill>
              </a:rPr>
              <a:t>características</a:t>
            </a:r>
            <a:r>
              <a:rPr lang="en-US" sz="1200" dirty="0">
                <a:solidFill>
                  <a:srgbClr val="000000"/>
                </a:solidFill>
              </a:rPr>
              <a:t> del material parental del </a:t>
            </a:r>
            <a:r>
              <a:rPr lang="en-US" sz="1200" dirty="0" err="1">
                <a:solidFill>
                  <a:srgbClr val="000000"/>
                </a:solidFill>
              </a:rPr>
              <a:t>cual</a:t>
            </a:r>
            <a:r>
              <a:rPr lang="en-US" sz="1200" dirty="0">
                <a:solidFill>
                  <a:srgbClr val="000000"/>
                </a:solidFill>
              </a:rPr>
              <a:t> se </a:t>
            </a:r>
            <a:r>
              <a:rPr lang="en-US" sz="1200" dirty="0" err="1">
                <a:solidFill>
                  <a:srgbClr val="000000"/>
                </a:solidFill>
              </a:rPr>
              <a:t>formó</a:t>
            </a:r>
            <a:r>
              <a:rPr lang="en-US" sz="1200" dirty="0">
                <a:solidFill>
                  <a:srgbClr val="000000"/>
                </a:solidFill>
              </a:rPr>
              <a:t>. Por </a:t>
            </a:r>
            <a:r>
              <a:rPr lang="en-US" sz="1200" dirty="0" err="1">
                <a:solidFill>
                  <a:srgbClr val="000000"/>
                </a:solidFill>
              </a:rPr>
              <a:t>ejemplo</a:t>
            </a:r>
            <a:r>
              <a:rPr lang="en-US" sz="1200" dirty="0">
                <a:solidFill>
                  <a:srgbClr val="000000"/>
                </a:solidFill>
              </a:rPr>
              <a:t>, </a:t>
            </a:r>
            <a:r>
              <a:rPr lang="en-US" sz="1200" dirty="0" err="1">
                <a:solidFill>
                  <a:srgbClr val="000000"/>
                </a:solidFill>
              </a:rPr>
              <a:t>los</a:t>
            </a:r>
            <a:r>
              <a:rPr lang="en-US" sz="1200" dirty="0">
                <a:solidFill>
                  <a:srgbClr val="000000"/>
                </a:solidFill>
              </a:rPr>
              <a:t> </a:t>
            </a:r>
            <a:r>
              <a:rPr lang="en-US" sz="1200" dirty="0" err="1">
                <a:solidFill>
                  <a:srgbClr val="000000"/>
                </a:solidFill>
              </a:rPr>
              <a:t>suelos</a:t>
            </a:r>
            <a:r>
              <a:rPr lang="en-US" sz="1200" dirty="0">
                <a:solidFill>
                  <a:srgbClr val="000000"/>
                </a:solidFill>
              </a:rPr>
              <a:t> que se </a:t>
            </a:r>
            <a:r>
              <a:rPr lang="en-US" sz="1200" dirty="0" err="1">
                <a:solidFill>
                  <a:srgbClr val="000000"/>
                </a:solidFill>
              </a:rPr>
              <a:t>forman</a:t>
            </a:r>
            <a:r>
              <a:rPr lang="en-US" sz="1200" dirty="0">
                <a:solidFill>
                  <a:srgbClr val="000000"/>
                </a:solidFill>
              </a:rPr>
              <a:t> a </a:t>
            </a:r>
            <a:r>
              <a:rPr lang="en-US" sz="1200" dirty="0" err="1">
                <a:solidFill>
                  <a:srgbClr val="000000"/>
                </a:solidFill>
              </a:rPr>
              <a:t>partir</a:t>
            </a:r>
            <a:r>
              <a:rPr lang="en-US" sz="1200" dirty="0">
                <a:solidFill>
                  <a:srgbClr val="000000"/>
                </a:solidFill>
              </a:rPr>
              <a:t> de </a:t>
            </a:r>
            <a:r>
              <a:rPr lang="en-US" sz="1200" dirty="0" err="1">
                <a:solidFill>
                  <a:srgbClr val="000000"/>
                </a:solidFill>
              </a:rPr>
              <a:t>piedra</a:t>
            </a:r>
            <a:r>
              <a:rPr lang="en-US" sz="1200" dirty="0">
                <a:solidFill>
                  <a:srgbClr val="000000"/>
                </a:solidFill>
              </a:rPr>
              <a:t> </a:t>
            </a:r>
            <a:r>
              <a:rPr lang="en-US" sz="1200" dirty="0" err="1">
                <a:solidFill>
                  <a:srgbClr val="000000"/>
                </a:solidFill>
              </a:rPr>
              <a:t>caliza</a:t>
            </a:r>
            <a:r>
              <a:rPr lang="en-US" sz="1200" dirty="0">
                <a:solidFill>
                  <a:srgbClr val="000000"/>
                </a:solidFill>
              </a:rPr>
              <a:t> son </a:t>
            </a:r>
            <a:r>
              <a:rPr lang="en-US" sz="1200" dirty="0" err="1">
                <a:solidFill>
                  <a:srgbClr val="000000"/>
                </a:solidFill>
              </a:rPr>
              <a:t>ricos</a:t>
            </a:r>
            <a:r>
              <a:rPr lang="en-US" sz="1200" dirty="0">
                <a:solidFill>
                  <a:srgbClr val="000000"/>
                </a:solidFill>
              </a:rPr>
              <a:t> </a:t>
            </a:r>
            <a:r>
              <a:rPr lang="en-US" sz="1200" dirty="0" err="1">
                <a:solidFill>
                  <a:srgbClr val="000000"/>
                </a:solidFill>
              </a:rPr>
              <a:t>en</a:t>
            </a:r>
            <a:r>
              <a:rPr lang="en-US" sz="1200" dirty="0">
                <a:solidFill>
                  <a:srgbClr val="000000"/>
                </a:solidFill>
              </a:rPr>
              <a:t> calcio y </a:t>
            </a:r>
            <a:r>
              <a:rPr lang="en-US" sz="1200" dirty="0" err="1">
                <a:solidFill>
                  <a:srgbClr val="000000"/>
                </a:solidFill>
              </a:rPr>
              <a:t>los</a:t>
            </a:r>
            <a:r>
              <a:rPr lang="en-US" sz="1200" dirty="0">
                <a:solidFill>
                  <a:srgbClr val="000000"/>
                </a:solidFill>
              </a:rPr>
              <a:t> </a:t>
            </a:r>
            <a:r>
              <a:rPr lang="en-US" sz="1200" dirty="0" err="1">
                <a:solidFill>
                  <a:srgbClr val="000000"/>
                </a:solidFill>
              </a:rPr>
              <a:t>suelos</a:t>
            </a:r>
            <a:r>
              <a:rPr lang="en-US" sz="1200" dirty="0">
                <a:solidFill>
                  <a:srgbClr val="000000"/>
                </a:solidFill>
              </a:rPr>
              <a:t> que se </a:t>
            </a:r>
            <a:r>
              <a:rPr lang="en-US" sz="1200" dirty="0" err="1">
                <a:solidFill>
                  <a:srgbClr val="000000"/>
                </a:solidFill>
              </a:rPr>
              <a:t>forman</a:t>
            </a:r>
            <a:r>
              <a:rPr lang="en-US" sz="1200" dirty="0">
                <a:solidFill>
                  <a:srgbClr val="000000"/>
                </a:solidFill>
              </a:rPr>
              <a:t> a </a:t>
            </a:r>
            <a:r>
              <a:rPr lang="en-US" sz="1200" dirty="0" err="1">
                <a:solidFill>
                  <a:srgbClr val="000000"/>
                </a:solidFill>
              </a:rPr>
              <a:t>partir</a:t>
            </a:r>
            <a:r>
              <a:rPr lang="en-US" sz="1200" dirty="0">
                <a:solidFill>
                  <a:srgbClr val="000000"/>
                </a:solidFill>
              </a:rPr>
              <a:t> de </a:t>
            </a:r>
            <a:r>
              <a:rPr lang="en-US" sz="1200" dirty="0" err="1">
                <a:solidFill>
                  <a:srgbClr val="000000"/>
                </a:solidFill>
              </a:rPr>
              <a:t>materiales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el</a:t>
            </a:r>
            <a:r>
              <a:rPr lang="en-US" sz="1200" dirty="0">
                <a:solidFill>
                  <a:srgbClr val="000000"/>
                </a:solidFill>
              </a:rPr>
              <a:t> </a:t>
            </a:r>
            <a:r>
              <a:rPr lang="en-US" sz="1200" dirty="0" err="1">
                <a:solidFill>
                  <a:srgbClr val="000000"/>
                </a:solidFill>
              </a:rPr>
              <a:t>fondo</a:t>
            </a:r>
            <a:r>
              <a:rPr lang="en-US" sz="1200" dirty="0">
                <a:solidFill>
                  <a:srgbClr val="000000"/>
                </a:solidFill>
              </a:rPr>
              <a:t> de </a:t>
            </a:r>
            <a:r>
              <a:rPr lang="en-US" sz="1200" dirty="0" err="1">
                <a:solidFill>
                  <a:srgbClr val="000000"/>
                </a:solidFill>
              </a:rPr>
              <a:t>lagos</a:t>
            </a:r>
            <a:r>
              <a:rPr lang="en-US" sz="1200" dirty="0">
                <a:solidFill>
                  <a:srgbClr val="000000"/>
                </a:solidFill>
              </a:rPr>
              <a:t> son </a:t>
            </a:r>
            <a:r>
              <a:rPr lang="en-US" sz="1200" dirty="0" err="1">
                <a:solidFill>
                  <a:srgbClr val="000000"/>
                </a:solidFill>
              </a:rPr>
              <a:t>ricos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arcilla</a:t>
            </a:r>
            <a:r>
              <a:rPr lang="en-US" sz="1200" dirty="0">
                <a:solidFill>
                  <a:srgbClr val="000000"/>
                </a:solidFill>
              </a:rPr>
              <a:t>.</a:t>
            </a: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a:t>
            </a:r>
          </a:p>
          <a:p>
            <a:pPr marL="0" lvl="0" indent="0" algn="l" rtl="0">
              <a:lnSpc>
                <a:spcPct val="100000"/>
              </a:lnSpc>
              <a:spcBef>
                <a:spcPts val="0"/>
              </a:spcBef>
              <a:spcAft>
                <a:spcPts val="0"/>
              </a:spcAft>
              <a:buClr>
                <a:schemeClr val="dk1"/>
              </a:buClr>
              <a:buSzPts val="1200"/>
              <a:buFont typeface="Calibri"/>
              <a:buNone/>
            </a:pPr>
            <a:r>
              <a:rPr lang="en-US" sz="1200" dirty="0"/>
              <a:t>ENG: Like we inherited some traits from our parents, —Every soil “inherits” traits from the parent material from which it formed. For example, soils that form from limestone are rich in calcium and soils that form from materials at the bottom of lakes are high in clay. </a:t>
            </a:r>
          </a:p>
          <a:p>
            <a:pPr marL="0" lvl="0" indent="0" algn="l" rtl="0">
              <a:lnSpc>
                <a:spcPct val="100000"/>
              </a:lnSpc>
              <a:spcBef>
                <a:spcPts val="0"/>
              </a:spcBef>
              <a:spcAft>
                <a:spcPts val="0"/>
              </a:spcAft>
              <a:buClr>
                <a:schemeClr val="dk1"/>
              </a:buClr>
              <a:buSzPts val="1400"/>
              <a:buFont typeface="Arial"/>
              <a:buNone/>
            </a:pPr>
            <a:br>
              <a:rPr lang="en-US" sz="1200" dirty="0"/>
            </a:br>
            <a:endParaRPr lang="en-US" sz="1200" dirty="0"/>
          </a:p>
          <a:p>
            <a:pPr>
              <a:lnSpc>
                <a:spcPct val="115000"/>
              </a:lnSpc>
              <a:buClr>
                <a:schemeClr val="dk1"/>
              </a:buClr>
              <a:buSzPts val="1100"/>
            </a:pPr>
            <a:endParaRPr lang="es-PR" dirty="0">
              <a:latin typeface="Times New Roman" panose="02020603050405020304" pitchFamily="18" charset="0"/>
              <a:cs typeface="Times New Roman" panose="02020603050405020304" pitchFamily="18" charset="0"/>
            </a:endParaRPr>
          </a:p>
        </p:txBody>
      </p:sp>
      <p:sp>
        <p:nvSpPr>
          <p:cNvPr id="243" name="Google Shape;243;p16: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7: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El </a:t>
            </a:r>
            <a:r>
              <a:rPr lang="en-US" sz="1400" dirty="0" err="1">
                <a:solidFill>
                  <a:srgbClr val="000000"/>
                </a:solidFill>
              </a:rPr>
              <a:t>tiempo</a:t>
            </a:r>
            <a:r>
              <a:rPr lang="en-US" sz="1400" dirty="0">
                <a:solidFill>
                  <a:srgbClr val="000000"/>
                </a:solidFill>
              </a:rPr>
              <a:t> es la </a:t>
            </a:r>
            <a:r>
              <a:rPr lang="en-US" sz="1400" dirty="0" err="1">
                <a:solidFill>
                  <a:srgbClr val="000000"/>
                </a:solidFill>
              </a:rPr>
              <a:t>cantidad</a:t>
            </a:r>
            <a:r>
              <a:rPr lang="en-US" sz="1400" dirty="0">
                <a:solidFill>
                  <a:srgbClr val="000000"/>
                </a:solidFill>
              </a:rPr>
              <a:t> de </a:t>
            </a:r>
            <a:r>
              <a:rPr lang="en-US" sz="1400" dirty="0" err="1">
                <a:solidFill>
                  <a:srgbClr val="000000"/>
                </a:solidFill>
              </a:rPr>
              <a:t>tiempo</a:t>
            </a:r>
            <a:r>
              <a:rPr lang="en-US" sz="1400" dirty="0">
                <a:solidFill>
                  <a:srgbClr val="000000"/>
                </a:solidFill>
              </a:rPr>
              <a:t> que </a:t>
            </a:r>
            <a:r>
              <a:rPr lang="en-US" sz="1400" dirty="0" err="1">
                <a:solidFill>
                  <a:srgbClr val="000000"/>
                </a:solidFill>
              </a:rPr>
              <a:t>una</a:t>
            </a:r>
            <a:r>
              <a:rPr lang="en-US" sz="1400" dirty="0">
                <a:solidFill>
                  <a:srgbClr val="000000"/>
                </a:solidFill>
              </a:rPr>
              <a:t> </a:t>
            </a:r>
            <a:r>
              <a:rPr lang="en-US" sz="1400" dirty="0" err="1">
                <a:solidFill>
                  <a:srgbClr val="000000"/>
                </a:solidFill>
              </a:rPr>
              <a:t>superficie</a:t>
            </a:r>
            <a:r>
              <a:rPr lang="en-US" sz="1400" dirty="0">
                <a:solidFill>
                  <a:srgbClr val="000000"/>
                </a:solidFill>
              </a:rPr>
              <a:t> ha </a:t>
            </a:r>
            <a:r>
              <a:rPr lang="en-US" sz="1400" dirty="0" err="1">
                <a:solidFill>
                  <a:srgbClr val="000000"/>
                </a:solidFill>
              </a:rPr>
              <a:t>estado</a:t>
            </a:r>
            <a:r>
              <a:rPr lang="en-US" sz="1400" dirty="0">
                <a:solidFill>
                  <a:srgbClr val="000000"/>
                </a:solidFill>
              </a:rPr>
              <a:t> </a:t>
            </a:r>
            <a:r>
              <a:rPr lang="en-US" sz="1400" dirty="0" err="1">
                <a:solidFill>
                  <a:srgbClr val="000000"/>
                </a:solidFill>
              </a:rPr>
              <a:t>expuesta</a:t>
            </a:r>
            <a:r>
              <a:rPr lang="en-US" sz="1400" dirty="0">
                <a:solidFill>
                  <a:srgbClr val="000000"/>
                </a:solidFill>
              </a:rPr>
              <a:t> a la </a:t>
            </a:r>
            <a:r>
              <a:rPr lang="en-US" sz="1400" dirty="0" err="1">
                <a:solidFill>
                  <a:srgbClr val="000000"/>
                </a:solidFill>
              </a:rPr>
              <a:t>meteorización</a:t>
            </a:r>
            <a:r>
              <a:rPr lang="en-US" sz="1400" dirty="0">
                <a:solidFill>
                  <a:srgbClr val="000000"/>
                </a:solidFill>
              </a:rPr>
              <a:t> y </a:t>
            </a:r>
            <a:r>
              <a:rPr lang="en-US" sz="1400" dirty="0" err="1">
                <a:solidFill>
                  <a:srgbClr val="000000"/>
                </a:solidFill>
              </a:rPr>
              <a:t>fuerzas</a:t>
            </a:r>
            <a:r>
              <a:rPr lang="en-US" sz="1400" dirty="0">
                <a:solidFill>
                  <a:srgbClr val="000000"/>
                </a:solidFill>
              </a:rPr>
              <a:t> </a:t>
            </a:r>
            <a:r>
              <a:rPr lang="en-US" sz="1400" dirty="0" err="1">
                <a:solidFill>
                  <a:srgbClr val="000000"/>
                </a:solidFill>
              </a:rPr>
              <a:t>bióticas</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err="1">
                <a:solidFill>
                  <a:srgbClr val="000000"/>
                </a:solidFill>
              </a:rPr>
              <a:t>Todos</a:t>
            </a:r>
            <a:r>
              <a:rPr lang="en-US" sz="1400" dirty="0">
                <a:solidFill>
                  <a:srgbClr val="000000"/>
                </a:solidFill>
              </a:rPr>
              <a:t> </a:t>
            </a:r>
            <a:r>
              <a:rPr lang="en-US" sz="1400" dirty="0" err="1">
                <a:solidFill>
                  <a:srgbClr val="000000"/>
                </a:solidFill>
              </a:rPr>
              <a:t>estos</a:t>
            </a:r>
            <a:r>
              <a:rPr lang="en-US" sz="1400" dirty="0">
                <a:solidFill>
                  <a:srgbClr val="000000"/>
                </a:solidFill>
              </a:rPr>
              <a:t> </a:t>
            </a:r>
            <a:r>
              <a:rPr lang="en-US" sz="1400" dirty="0" err="1">
                <a:solidFill>
                  <a:srgbClr val="000000"/>
                </a:solidFill>
              </a:rPr>
              <a:t>factores</a:t>
            </a:r>
            <a:r>
              <a:rPr lang="en-US" sz="1400" dirty="0">
                <a:solidFill>
                  <a:srgbClr val="000000"/>
                </a:solidFill>
              </a:rPr>
              <a:t> </a:t>
            </a:r>
            <a:r>
              <a:rPr lang="en-US" sz="1400" dirty="0" err="1">
                <a:solidFill>
                  <a:srgbClr val="000000"/>
                </a:solidFill>
              </a:rPr>
              <a:t>trabajan</a:t>
            </a:r>
            <a:r>
              <a:rPr lang="en-US" sz="1400" dirty="0">
                <a:solidFill>
                  <a:srgbClr val="000000"/>
                </a:solidFill>
              </a:rPr>
              <a:t> </a:t>
            </a:r>
            <a:r>
              <a:rPr lang="en-US" sz="1400" dirty="0" err="1">
                <a:solidFill>
                  <a:srgbClr val="000000"/>
                </a:solidFill>
              </a:rPr>
              <a:t>juntos</a:t>
            </a:r>
            <a:r>
              <a:rPr lang="en-US" sz="1400" dirty="0">
                <a:solidFill>
                  <a:srgbClr val="000000"/>
                </a:solidFill>
              </a:rPr>
              <a:t> a lo largo del </a:t>
            </a:r>
            <a:r>
              <a:rPr lang="en-US" sz="1400" dirty="0" err="1">
                <a:solidFill>
                  <a:srgbClr val="000000"/>
                </a:solidFill>
              </a:rPr>
              <a:t>tiempo</a:t>
            </a:r>
            <a:r>
              <a:rPr lang="en-US" sz="1400" dirty="0">
                <a:solidFill>
                  <a:srgbClr val="000000"/>
                </a:solidFill>
              </a:rPr>
              <a:t>. Los </a:t>
            </a:r>
            <a:r>
              <a:rPr lang="en-US" sz="1400" dirty="0" err="1">
                <a:solidFill>
                  <a:srgbClr val="000000"/>
                </a:solidFill>
              </a:rPr>
              <a:t>suelos</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antiguos</a:t>
            </a:r>
            <a:r>
              <a:rPr lang="en-US" sz="1400" dirty="0">
                <a:solidFill>
                  <a:srgbClr val="000000"/>
                </a:solidFill>
              </a:rPr>
              <a:t> </a:t>
            </a:r>
            <a:r>
              <a:rPr lang="en-US" sz="1400" dirty="0" err="1">
                <a:solidFill>
                  <a:srgbClr val="000000"/>
                </a:solidFill>
              </a:rPr>
              <a:t>difieren</a:t>
            </a:r>
            <a:r>
              <a:rPr lang="en-US" sz="1400" dirty="0">
                <a:solidFill>
                  <a:srgbClr val="000000"/>
                </a:solidFill>
              </a:rPr>
              <a:t> de </a:t>
            </a:r>
            <a:r>
              <a:rPr lang="en-US" sz="1400" dirty="0" err="1">
                <a:solidFill>
                  <a:srgbClr val="000000"/>
                </a:solidFill>
              </a:rPr>
              <a:t>los</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jóvenes</a:t>
            </a:r>
            <a:r>
              <a:rPr lang="en-US" sz="1400" dirty="0">
                <a:solidFill>
                  <a:srgbClr val="000000"/>
                </a:solidFill>
              </a:rPr>
              <a:t> </a:t>
            </a:r>
            <a:r>
              <a:rPr lang="en-US" sz="1400" dirty="0" err="1">
                <a:solidFill>
                  <a:srgbClr val="000000"/>
                </a:solidFill>
              </a:rPr>
              <a:t>porque</a:t>
            </a:r>
            <a:r>
              <a:rPr lang="en-US" sz="1400" dirty="0">
                <a:solidFill>
                  <a:srgbClr val="000000"/>
                </a:solidFill>
              </a:rPr>
              <a:t> </a:t>
            </a:r>
            <a:r>
              <a:rPr lang="en-US" sz="1400" dirty="0" err="1">
                <a:solidFill>
                  <a:srgbClr val="000000"/>
                </a:solidFill>
              </a:rPr>
              <a:t>han</a:t>
            </a:r>
            <a:r>
              <a:rPr lang="en-US" sz="1400" dirty="0">
                <a:solidFill>
                  <a:srgbClr val="000000"/>
                </a:solidFill>
              </a:rPr>
              <a:t> </a:t>
            </a:r>
            <a:r>
              <a:rPr lang="en-US" sz="1400" dirty="0" err="1">
                <a:solidFill>
                  <a:srgbClr val="000000"/>
                </a:solidFill>
              </a:rPr>
              <a:t>tenido</a:t>
            </a:r>
            <a:r>
              <a:rPr lang="en-US" sz="1400" dirty="0">
                <a:solidFill>
                  <a:srgbClr val="000000"/>
                </a:solidFill>
              </a:rPr>
              <a:t> </a:t>
            </a:r>
            <a:r>
              <a:rPr lang="en-US" sz="1400" dirty="0" err="1">
                <a:solidFill>
                  <a:srgbClr val="000000"/>
                </a:solidFill>
              </a:rPr>
              <a:t>más</a:t>
            </a:r>
            <a:r>
              <a:rPr lang="en-US" sz="1400" dirty="0">
                <a:solidFill>
                  <a:srgbClr val="000000"/>
                </a:solidFill>
              </a:rPr>
              <a:t> </a:t>
            </a:r>
            <a:r>
              <a:rPr lang="en-US" sz="1400" dirty="0" err="1">
                <a:solidFill>
                  <a:srgbClr val="000000"/>
                </a:solidFill>
              </a:rPr>
              <a:t>tiempo</a:t>
            </a:r>
            <a:r>
              <a:rPr lang="en-US" sz="1400" dirty="0">
                <a:solidFill>
                  <a:srgbClr val="000000"/>
                </a:solidFill>
              </a:rPr>
              <a:t> para </a:t>
            </a:r>
            <a:r>
              <a:rPr lang="en-US" sz="1400" dirty="0" err="1">
                <a:solidFill>
                  <a:srgbClr val="000000"/>
                </a:solidFill>
              </a:rPr>
              <a:t>desarrollarse</a:t>
            </a:r>
            <a:r>
              <a:rPr lang="en-US" sz="1400" dirty="0">
                <a:solidFill>
                  <a:srgbClr val="000000"/>
                </a:solidFill>
              </a:rPr>
              <a:t>. A </a:t>
            </a:r>
            <a:r>
              <a:rPr lang="en-US" sz="1400" dirty="0" err="1">
                <a:solidFill>
                  <a:srgbClr val="000000"/>
                </a:solidFill>
              </a:rPr>
              <a:t>medida</a:t>
            </a:r>
            <a:r>
              <a:rPr lang="en-US" sz="1400" dirty="0">
                <a:solidFill>
                  <a:srgbClr val="000000"/>
                </a:solidFill>
              </a:rPr>
              <a:t> que </a:t>
            </a:r>
            <a:r>
              <a:rPr lang="en-US" sz="1400" dirty="0" err="1">
                <a:solidFill>
                  <a:srgbClr val="000000"/>
                </a:solidFill>
              </a:rPr>
              <a:t>el</a:t>
            </a:r>
            <a:r>
              <a:rPr lang="en-US" sz="1400" dirty="0">
                <a:solidFill>
                  <a:srgbClr val="000000"/>
                </a:solidFill>
              </a:rPr>
              <a:t> </a:t>
            </a:r>
            <a:r>
              <a:rPr lang="en-US" sz="1400" dirty="0" err="1">
                <a:solidFill>
                  <a:srgbClr val="000000"/>
                </a:solidFill>
              </a:rPr>
              <a:t>suelo</a:t>
            </a:r>
            <a:r>
              <a:rPr lang="en-US" sz="1400" dirty="0">
                <a:solidFill>
                  <a:srgbClr val="000000"/>
                </a:solidFill>
              </a:rPr>
              <a:t> </a:t>
            </a:r>
            <a:r>
              <a:rPr lang="en-US" sz="1400" dirty="0" err="1">
                <a:solidFill>
                  <a:srgbClr val="000000"/>
                </a:solidFill>
              </a:rPr>
              <a:t>envejece</a:t>
            </a:r>
            <a:r>
              <a:rPr lang="en-US" sz="1400" dirty="0">
                <a:solidFill>
                  <a:srgbClr val="000000"/>
                </a:solidFill>
              </a:rPr>
              <a:t>, </a:t>
            </a:r>
            <a:r>
              <a:rPr lang="en-US" sz="1400" dirty="0" err="1">
                <a:solidFill>
                  <a:srgbClr val="000000"/>
                </a:solidFill>
              </a:rPr>
              <a:t>comienza</a:t>
            </a:r>
            <a:r>
              <a:rPr lang="en-US" sz="1400" dirty="0">
                <a:solidFill>
                  <a:srgbClr val="000000"/>
                </a:solidFill>
              </a:rPr>
              <a:t> a </a:t>
            </a:r>
            <a:r>
              <a:rPr lang="en-US" sz="1400" dirty="0" err="1">
                <a:solidFill>
                  <a:srgbClr val="000000"/>
                </a:solidFill>
              </a:rPr>
              <a:t>lucir</a:t>
            </a:r>
            <a:r>
              <a:rPr lang="en-US" sz="1400" dirty="0">
                <a:solidFill>
                  <a:srgbClr val="000000"/>
                </a:solidFill>
              </a:rPr>
              <a:t> </a:t>
            </a:r>
            <a:r>
              <a:rPr lang="en-US" sz="1400" dirty="0" err="1">
                <a:solidFill>
                  <a:srgbClr val="000000"/>
                </a:solidFill>
              </a:rPr>
              <a:t>diferente</a:t>
            </a:r>
            <a:r>
              <a:rPr lang="en-US" sz="1400" dirty="0">
                <a:solidFill>
                  <a:srgbClr val="000000"/>
                </a:solidFill>
              </a:rPr>
              <a:t> a </a:t>
            </a:r>
            <a:r>
              <a:rPr lang="en-US" sz="1400" dirty="0" err="1">
                <a:solidFill>
                  <a:srgbClr val="000000"/>
                </a:solidFill>
              </a:rPr>
              <a:t>su</a:t>
            </a:r>
            <a:r>
              <a:rPr lang="en-US" sz="1400" dirty="0">
                <a:solidFill>
                  <a:srgbClr val="000000"/>
                </a:solidFill>
              </a:rPr>
              <a:t> material parental. </a:t>
            </a:r>
            <a:r>
              <a:rPr lang="en-US" sz="1400" dirty="0" err="1">
                <a:solidFill>
                  <a:srgbClr val="000000"/>
                </a:solidFill>
              </a:rPr>
              <a:t>Esto</a:t>
            </a:r>
            <a:r>
              <a:rPr lang="en-US" sz="1400" dirty="0">
                <a:solidFill>
                  <a:srgbClr val="000000"/>
                </a:solidFill>
              </a:rPr>
              <a:t> se </a:t>
            </a:r>
            <a:r>
              <a:rPr lang="en-US" sz="1400" dirty="0" err="1">
                <a:solidFill>
                  <a:srgbClr val="000000"/>
                </a:solidFill>
              </a:rPr>
              <a:t>debe</a:t>
            </a:r>
            <a:r>
              <a:rPr lang="en-US" sz="1400" dirty="0">
                <a:solidFill>
                  <a:srgbClr val="000000"/>
                </a:solidFill>
              </a:rPr>
              <a:t> a que </a:t>
            </a:r>
            <a:r>
              <a:rPr lang="en-US" sz="1400" dirty="0" err="1">
                <a:solidFill>
                  <a:srgbClr val="000000"/>
                </a:solidFill>
              </a:rPr>
              <a:t>el</a:t>
            </a:r>
            <a:r>
              <a:rPr lang="en-US" sz="1400" dirty="0">
                <a:solidFill>
                  <a:srgbClr val="000000"/>
                </a:solidFill>
              </a:rPr>
              <a:t> </a:t>
            </a:r>
            <a:r>
              <a:rPr lang="en-US" sz="1400" dirty="0" err="1">
                <a:solidFill>
                  <a:srgbClr val="000000"/>
                </a:solidFill>
              </a:rPr>
              <a:t>suelo</a:t>
            </a:r>
            <a:r>
              <a:rPr lang="en-US" sz="1400" dirty="0">
                <a:solidFill>
                  <a:srgbClr val="000000"/>
                </a:solidFill>
              </a:rPr>
              <a:t> es </a:t>
            </a:r>
            <a:r>
              <a:rPr lang="en-US" sz="1400" dirty="0" err="1">
                <a:solidFill>
                  <a:srgbClr val="000000"/>
                </a:solidFill>
              </a:rPr>
              <a:t>dinámico</a:t>
            </a:r>
            <a:r>
              <a:rPr lang="en-US" sz="1400" dirty="0">
                <a:solidFill>
                  <a:srgbClr val="000000"/>
                </a:solidFill>
              </a:rPr>
              <a:t>. Sus </a:t>
            </a:r>
            <a:r>
              <a:rPr lang="en-US" sz="1400" dirty="0" err="1">
                <a:solidFill>
                  <a:srgbClr val="000000"/>
                </a:solidFill>
              </a:rPr>
              <a:t>componentes</a:t>
            </a:r>
            <a:r>
              <a:rPr lang="en-US" sz="1400" dirty="0">
                <a:solidFill>
                  <a:srgbClr val="000000"/>
                </a:solidFill>
              </a:rPr>
              <a:t>, </a:t>
            </a:r>
            <a:r>
              <a:rPr lang="en-US" sz="1400" dirty="0" err="1">
                <a:solidFill>
                  <a:srgbClr val="000000"/>
                </a:solidFill>
              </a:rPr>
              <a:t>como</a:t>
            </a:r>
            <a:r>
              <a:rPr lang="en-US" sz="1400" dirty="0">
                <a:solidFill>
                  <a:srgbClr val="000000"/>
                </a:solidFill>
              </a:rPr>
              <a:t> </a:t>
            </a:r>
            <a:r>
              <a:rPr lang="en-US" sz="1400" dirty="0" err="1">
                <a:solidFill>
                  <a:srgbClr val="000000"/>
                </a:solidFill>
              </a:rPr>
              <a:t>minerales</a:t>
            </a:r>
            <a:r>
              <a:rPr lang="en-US" sz="1400" dirty="0">
                <a:solidFill>
                  <a:srgbClr val="000000"/>
                </a:solidFill>
              </a:rPr>
              <a:t>, </a:t>
            </a:r>
            <a:r>
              <a:rPr lang="en-US" sz="1400" dirty="0" err="1">
                <a:solidFill>
                  <a:srgbClr val="000000"/>
                </a:solidFill>
              </a:rPr>
              <a:t>agua</a:t>
            </a:r>
            <a:r>
              <a:rPr lang="en-US" sz="1400" dirty="0">
                <a:solidFill>
                  <a:srgbClr val="000000"/>
                </a:solidFill>
              </a:rPr>
              <a:t>, </a:t>
            </a:r>
            <a:r>
              <a:rPr lang="en-US" sz="1400" dirty="0" err="1">
                <a:solidFill>
                  <a:srgbClr val="000000"/>
                </a:solidFill>
              </a:rPr>
              <a:t>aire</a:t>
            </a:r>
            <a:r>
              <a:rPr lang="en-US" sz="1400" dirty="0">
                <a:solidFill>
                  <a:srgbClr val="000000"/>
                </a:solidFill>
              </a:rPr>
              <a:t>, </a:t>
            </a:r>
            <a:r>
              <a:rPr lang="en-US" sz="1400" dirty="0" err="1">
                <a:solidFill>
                  <a:srgbClr val="000000"/>
                </a:solidFill>
              </a:rPr>
              <a:t>materia</a:t>
            </a:r>
            <a:r>
              <a:rPr lang="en-US" sz="1400" dirty="0">
                <a:solidFill>
                  <a:srgbClr val="000000"/>
                </a:solidFill>
              </a:rPr>
              <a:t> </a:t>
            </a:r>
            <a:r>
              <a:rPr lang="en-US" sz="1400" dirty="0" err="1">
                <a:solidFill>
                  <a:srgbClr val="000000"/>
                </a:solidFill>
              </a:rPr>
              <a:t>orgánica</a:t>
            </a:r>
            <a:r>
              <a:rPr lang="en-US" sz="1400" dirty="0">
                <a:solidFill>
                  <a:srgbClr val="000000"/>
                </a:solidFill>
              </a:rPr>
              <a:t> y </a:t>
            </a:r>
            <a:r>
              <a:rPr lang="en-US" sz="1400" dirty="0" err="1">
                <a:solidFill>
                  <a:srgbClr val="000000"/>
                </a:solidFill>
              </a:rPr>
              <a:t>organismos</a:t>
            </a:r>
            <a:r>
              <a:rPr lang="en-US" sz="1400" dirty="0">
                <a:solidFill>
                  <a:srgbClr val="000000"/>
                </a:solidFill>
              </a:rPr>
              <a:t>, </a:t>
            </a:r>
            <a:r>
              <a:rPr lang="en-US" sz="1400" dirty="0" err="1">
                <a:solidFill>
                  <a:srgbClr val="000000"/>
                </a:solidFill>
              </a:rPr>
              <a:t>cambian</a:t>
            </a:r>
            <a:r>
              <a:rPr lang="en-US" sz="1400" dirty="0">
                <a:solidFill>
                  <a:srgbClr val="000000"/>
                </a:solidFill>
              </a:rPr>
              <a:t> </a:t>
            </a:r>
            <a:r>
              <a:rPr lang="en-US" sz="1400" dirty="0" err="1">
                <a:solidFill>
                  <a:srgbClr val="000000"/>
                </a:solidFill>
              </a:rPr>
              <a:t>constantemente</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El </a:t>
            </a:r>
            <a:r>
              <a:rPr lang="en-US" sz="1400" dirty="0" err="1">
                <a:solidFill>
                  <a:srgbClr val="000000"/>
                </a:solidFill>
              </a:rPr>
              <a:t>tiempo</a:t>
            </a:r>
            <a:r>
              <a:rPr lang="en-US" sz="1400" dirty="0">
                <a:solidFill>
                  <a:srgbClr val="000000"/>
                </a:solidFill>
              </a:rPr>
              <a:t> </a:t>
            </a:r>
            <a:r>
              <a:rPr lang="en-US" sz="1400" dirty="0" err="1">
                <a:solidFill>
                  <a:srgbClr val="000000"/>
                </a:solidFill>
              </a:rPr>
              <a:t>debe</a:t>
            </a:r>
            <a:r>
              <a:rPr lang="en-US" sz="1400" dirty="0">
                <a:solidFill>
                  <a:srgbClr val="000000"/>
                </a:solidFill>
              </a:rPr>
              <a:t> </a:t>
            </a:r>
            <a:r>
              <a:rPr lang="en-US" sz="1400" dirty="0" err="1">
                <a:solidFill>
                  <a:srgbClr val="000000"/>
                </a:solidFill>
              </a:rPr>
              <a:t>considerarse</a:t>
            </a:r>
            <a:r>
              <a:rPr lang="en-US" sz="1400" dirty="0">
                <a:solidFill>
                  <a:srgbClr val="000000"/>
                </a:solidFill>
              </a:rPr>
              <a:t> no </a:t>
            </a:r>
            <a:r>
              <a:rPr lang="en-US" sz="1400" dirty="0" err="1">
                <a:solidFill>
                  <a:srgbClr val="000000"/>
                </a:solidFill>
              </a:rPr>
              <a:t>sólo</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cuanto</a:t>
            </a:r>
            <a:r>
              <a:rPr lang="en-US" sz="1400" dirty="0">
                <a:solidFill>
                  <a:srgbClr val="000000"/>
                </a:solidFill>
              </a:rPr>
              <a:t> a la </a:t>
            </a:r>
            <a:r>
              <a:rPr lang="en-US" sz="1400" dirty="0" err="1">
                <a:solidFill>
                  <a:srgbClr val="000000"/>
                </a:solidFill>
              </a:rPr>
              <a:t>edad</a:t>
            </a:r>
            <a:r>
              <a:rPr lang="en-US" sz="1400" dirty="0">
                <a:solidFill>
                  <a:srgbClr val="000000"/>
                </a:solidFill>
              </a:rPr>
              <a:t> del </a:t>
            </a:r>
            <a:r>
              <a:rPr lang="en-US" sz="1400" dirty="0" err="1">
                <a:solidFill>
                  <a:srgbClr val="000000"/>
                </a:solidFill>
              </a:rPr>
              <a:t>suelo</a:t>
            </a:r>
            <a:r>
              <a:rPr lang="en-US" sz="1400" dirty="0">
                <a:solidFill>
                  <a:srgbClr val="000000"/>
                </a:solidFill>
              </a:rPr>
              <a:t>, </a:t>
            </a:r>
            <a:r>
              <a:rPr lang="en-US" sz="1400" dirty="0" err="1">
                <a:solidFill>
                  <a:srgbClr val="000000"/>
                </a:solidFill>
              </a:rPr>
              <a:t>sino</a:t>
            </a:r>
            <a:r>
              <a:rPr lang="en-US" sz="1400" dirty="0">
                <a:solidFill>
                  <a:srgbClr val="000000"/>
                </a:solidFill>
              </a:rPr>
              <a:t> </a:t>
            </a:r>
            <a:r>
              <a:rPr lang="en-US" sz="1400" dirty="0" err="1">
                <a:solidFill>
                  <a:srgbClr val="000000"/>
                </a:solidFill>
              </a:rPr>
              <a:t>también</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términos</a:t>
            </a:r>
            <a:r>
              <a:rPr lang="en-US" sz="1400" dirty="0">
                <a:solidFill>
                  <a:srgbClr val="000000"/>
                </a:solidFill>
              </a:rPr>
              <a:t> de </a:t>
            </a:r>
            <a:r>
              <a:rPr lang="en-US" sz="1400" dirty="0" err="1">
                <a:solidFill>
                  <a:srgbClr val="000000"/>
                </a:solidFill>
              </a:rPr>
              <a:t>cuánto</a:t>
            </a:r>
            <a:r>
              <a:rPr lang="en-US" sz="1400" dirty="0">
                <a:solidFill>
                  <a:srgbClr val="000000"/>
                </a:solidFill>
              </a:rPr>
              <a:t> </a:t>
            </a:r>
            <a:r>
              <a:rPr lang="en-US" sz="1400" dirty="0" err="1">
                <a:solidFill>
                  <a:srgbClr val="000000"/>
                </a:solidFill>
              </a:rPr>
              <a:t>tiempo</a:t>
            </a:r>
            <a:r>
              <a:rPr lang="en-US" sz="1400" dirty="0">
                <a:solidFill>
                  <a:srgbClr val="000000"/>
                </a:solidFill>
              </a:rPr>
              <a:t> </a:t>
            </a:r>
            <a:r>
              <a:rPr lang="en-US" sz="1400" dirty="0" err="1">
                <a:solidFill>
                  <a:srgbClr val="000000"/>
                </a:solidFill>
              </a:rPr>
              <a:t>llevará</a:t>
            </a:r>
            <a:r>
              <a:rPr lang="en-US" sz="1400" dirty="0">
                <a:solidFill>
                  <a:srgbClr val="000000"/>
                </a:solidFill>
              </a:rPr>
              <a:t> que </a:t>
            </a:r>
            <a:r>
              <a:rPr lang="en-US" sz="1400" dirty="0" err="1">
                <a:solidFill>
                  <a:srgbClr val="000000"/>
                </a:solidFill>
              </a:rPr>
              <a:t>ciertas</a:t>
            </a:r>
            <a:r>
              <a:rPr lang="en-US" sz="1400" dirty="0">
                <a:solidFill>
                  <a:srgbClr val="000000"/>
                </a:solidFill>
              </a:rPr>
              <a:t> </a:t>
            </a:r>
            <a:r>
              <a:rPr lang="en-US" sz="1400" dirty="0" err="1">
                <a:solidFill>
                  <a:srgbClr val="000000"/>
                </a:solidFill>
              </a:rPr>
              <a:t>propiedades</a:t>
            </a:r>
            <a:r>
              <a:rPr lang="en-US" sz="1400" dirty="0">
                <a:solidFill>
                  <a:srgbClr val="000000"/>
                </a:solidFill>
              </a:rPr>
              <a:t> del </a:t>
            </a:r>
            <a:r>
              <a:rPr lang="en-US" sz="1400" dirty="0" err="1">
                <a:solidFill>
                  <a:srgbClr val="000000"/>
                </a:solidFill>
              </a:rPr>
              <a:t>suelo</a:t>
            </a:r>
            <a:r>
              <a:rPr lang="en-US" sz="1400" dirty="0">
                <a:solidFill>
                  <a:srgbClr val="000000"/>
                </a:solidFill>
              </a:rPr>
              <a:t> se </a:t>
            </a:r>
            <a:r>
              <a:rPr lang="en-US" sz="1400" dirty="0" err="1">
                <a:solidFill>
                  <a:srgbClr val="000000"/>
                </a:solidFill>
              </a:rPr>
              <a:t>desarrollen</a:t>
            </a:r>
            <a:r>
              <a:rPr lang="en-US" sz="1400" dirty="0">
                <a:solidFill>
                  <a:srgbClr val="000000"/>
                </a:solidFill>
              </a:rPr>
              <a:t> o se </a:t>
            </a:r>
            <a:r>
              <a:rPr lang="en-US" sz="1400" dirty="0" err="1">
                <a:solidFill>
                  <a:srgbClr val="000000"/>
                </a:solidFill>
              </a:rPr>
              <a:t>vuelvan</a:t>
            </a:r>
            <a:r>
              <a:rPr lang="en-US" sz="1400" dirty="0">
                <a:solidFill>
                  <a:srgbClr val="000000"/>
                </a:solidFill>
              </a:rPr>
              <a:t> a </a:t>
            </a:r>
            <a:r>
              <a:rPr lang="en-US" sz="1400" dirty="0" err="1">
                <a:solidFill>
                  <a:srgbClr val="000000"/>
                </a:solidFill>
              </a:rPr>
              <a:t>desarrollar</a:t>
            </a:r>
            <a:r>
              <a:rPr lang="en-US" sz="1400" dirty="0">
                <a:solidFill>
                  <a:srgbClr val="000000"/>
                </a:solidFill>
              </a:rPr>
              <a:t> </a:t>
            </a:r>
            <a:r>
              <a:rPr lang="en-US" sz="1400" dirty="0" err="1">
                <a:solidFill>
                  <a:srgbClr val="000000"/>
                </a:solidFill>
              </a:rPr>
              <a:t>después</a:t>
            </a:r>
            <a:r>
              <a:rPr lang="en-US" sz="1400" dirty="0">
                <a:solidFill>
                  <a:srgbClr val="000000"/>
                </a:solidFill>
              </a:rPr>
              <a:t> de que </a:t>
            </a:r>
            <a:r>
              <a:rPr lang="en-US" sz="1400" dirty="0" err="1">
                <a:solidFill>
                  <a:srgbClr val="000000"/>
                </a:solidFill>
              </a:rPr>
              <a:t>el</a:t>
            </a:r>
            <a:r>
              <a:rPr lang="en-US" sz="1400" dirty="0">
                <a:solidFill>
                  <a:srgbClr val="000000"/>
                </a:solidFill>
              </a:rPr>
              <a:t> </a:t>
            </a:r>
            <a:r>
              <a:rPr lang="en-US" sz="1400" dirty="0" err="1">
                <a:solidFill>
                  <a:srgbClr val="000000"/>
                </a:solidFill>
              </a:rPr>
              <a:t>suelo</a:t>
            </a:r>
            <a:r>
              <a:rPr lang="en-US" sz="1400" dirty="0">
                <a:solidFill>
                  <a:srgbClr val="000000"/>
                </a:solidFill>
              </a:rPr>
              <a:t> sea </a:t>
            </a:r>
            <a:r>
              <a:rPr lang="en-US" sz="1400" dirty="0" err="1">
                <a:solidFill>
                  <a:srgbClr val="000000"/>
                </a:solidFill>
              </a:rPr>
              <a:t>perturbado</a:t>
            </a:r>
            <a:r>
              <a:rPr lang="en-US" sz="1400" dirty="0">
                <a:solidFill>
                  <a:srgbClr val="000000"/>
                </a:solidFill>
              </a:rPr>
              <a:t>.</a:t>
            </a: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Respuesta: </a:t>
            </a:r>
            <a:r>
              <a:rPr lang="en-US" sz="1400" dirty="0" err="1">
                <a:solidFill>
                  <a:srgbClr val="000000"/>
                </a:solidFill>
              </a:rPr>
              <a:t>cientos</a:t>
            </a:r>
            <a:r>
              <a:rPr lang="en-US" sz="1400" dirty="0">
                <a:solidFill>
                  <a:srgbClr val="000000"/>
                </a:solidFill>
              </a:rPr>
              <a:t> a miles de </a:t>
            </a:r>
            <a:r>
              <a:rPr lang="en-US" sz="1400" dirty="0" err="1">
                <a:solidFill>
                  <a:srgbClr val="000000"/>
                </a:solidFill>
              </a:rPr>
              <a:t>años</a:t>
            </a:r>
            <a:r>
              <a:rPr lang="en-US" sz="1400" dirty="0">
                <a:solidFill>
                  <a:srgbClr val="000000"/>
                </a:solidFill>
              </a:rPr>
              <a:t>, </a:t>
            </a:r>
            <a:r>
              <a:rPr lang="en-US" sz="1400" dirty="0" err="1">
                <a:solidFill>
                  <a:srgbClr val="000000"/>
                </a:solidFill>
              </a:rPr>
              <a:t>dependiendo</a:t>
            </a:r>
            <a:r>
              <a:rPr lang="en-US" sz="1400" dirty="0">
                <a:solidFill>
                  <a:srgbClr val="000000"/>
                </a:solidFill>
              </a:rPr>
              <a:t> de </a:t>
            </a:r>
            <a:r>
              <a:rPr lang="en-US" sz="1400" dirty="0" err="1">
                <a:solidFill>
                  <a:srgbClr val="000000"/>
                </a:solidFill>
              </a:rPr>
              <a:t>todos</a:t>
            </a:r>
            <a:r>
              <a:rPr lang="en-US" sz="1400" dirty="0">
                <a:solidFill>
                  <a:srgbClr val="000000"/>
                </a:solidFill>
              </a:rPr>
              <a:t> </a:t>
            </a:r>
            <a:r>
              <a:rPr lang="en-US" sz="1400" dirty="0" err="1">
                <a:solidFill>
                  <a:srgbClr val="000000"/>
                </a:solidFill>
              </a:rPr>
              <a:t>los</a:t>
            </a:r>
            <a:r>
              <a:rPr lang="en-US" sz="1400" dirty="0">
                <a:solidFill>
                  <a:srgbClr val="000000"/>
                </a:solidFill>
              </a:rPr>
              <a:t> </a:t>
            </a:r>
            <a:r>
              <a:rPr lang="en-US" sz="1400" dirty="0" err="1">
                <a:solidFill>
                  <a:srgbClr val="000000"/>
                </a:solidFill>
              </a:rPr>
              <a:t>factores</a:t>
            </a:r>
            <a:r>
              <a:rPr lang="en-US" sz="1400" dirty="0">
                <a:solidFill>
                  <a:srgbClr val="000000"/>
                </a:solidFill>
              </a:rPr>
              <a:t> CLORMT</a:t>
            </a:r>
          </a:p>
          <a:p>
            <a:pPr marL="457200" lvl="0" indent="0" algn="l" rtl="0">
              <a:lnSpc>
                <a:spcPct val="100000"/>
              </a:lnSpc>
              <a:spcBef>
                <a:spcPts val="0"/>
              </a:spcBef>
              <a:spcAft>
                <a:spcPts val="0"/>
              </a:spcAft>
              <a:buSzPts val="1400"/>
              <a:buNone/>
            </a:pPr>
            <a:r>
              <a:rPr lang="en-US" sz="1400" dirty="0">
                <a:solidFill>
                  <a:srgbClr val="000000"/>
                </a:solidFill>
              </a:rPr>
              <a:t>—</a:t>
            </a:r>
          </a:p>
          <a:p>
            <a:pPr marL="0" lvl="0" indent="0" algn="l" rtl="0">
              <a:lnSpc>
                <a:spcPct val="115000"/>
              </a:lnSpc>
              <a:spcBef>
                <a:spcPts val="0"/>
              </a:spcBef>
              <a:spcAft>
                <a:spcPts val="0"/>
              </a:spcAft>
              <a:buClr>
                <a:schemeClr val="dk1"/>
              </a:buClr>
              <a:buSzPts val="1100"/>
              <a:buFont typeface="Arial"/>
              <a:buNone/>
            </a:pPr>
            <a:r>
              <a:rPr lang="en-US" sz="1400" dirty="0"/>
              <a:t>–</a:t>
            </a:r>
            <a:endParaRPr lang="en-US" sz="1400" dirty="0">
              <a:solidFill>
                <a:srgbClr val="000000"/>
              </a:solidFill>
            </a:endParaRPr>
          </a:p>
          <a:p>
            <a:pPr marL="0" lvl="0" indent="0" algn="l" rtl="0">
              <a:lnSpc>
                <a:spcPct val="100000"/>
              </a:lnSpc>
              <a:spcBef>
                <a:spcPts val="0"/>
              </a:spcBef>
              <a:spcAft>
                <a:spcPts val="0"/>
              </a:spcAft>
              <a:buSzPts val="1400"/>
              <a:buNone/>
            </a:pPr>
            <a:r>
              <a:rPr lang="en-US" sz="1400" dirty="0">
                <a:solidFill>
                  <a:srgbClr val="000000"/>
                </a:solidFill>
              </a:rPr>
              <a:t>ENG: </a:t>
            </a:r>
            <a:r>
              <a:rPr lang="en-US" sz="1400" dirty="0"/>
              <a:t>Time is the length of time that a surface has been exposed to weathering and biotic forces.</a:t>
            </a:r>
          </a:p>
          <a:p>
            <a:pPr marL="457200" lvl="0" indent="-317500" algn="l" rtl="0">
              <a:lnSpc>
                <a:spcPct val="100000"/>
              </a:lnSpc>
              <a:spcBef>
                <a:spcPts val="0"/>
              </a:spcBef>
              <a:spcAft>
                <a:spcPts val="0"/>
              </a:spcAft>
              <a:buClr>
                <a:schemeClr val="dk1"/>
              </a:buClr>
              <a:buSzPts val="1400"/>
              <a:buChar char="•"/>
            </a:pPr>
            <a:r>
              <a:rPr lang="en-US" sz="1400" dirty="0"/>
              <a:t>All of these factors work together over time. Older soils differ from younger soils because they have had longer to develop. As soil ages, it starts to look different from its parent material. That is because soil is dynamic. Its components—minerals, water, air, organic matter, and organisms—constantly change. </a:t>
            </a:r>
          </a:p>
          <a:p>
            <a:pPr marL="457200" lvl="0" indent="-317500" algn="l" rtl="0">
              <a:lnSpc>
                <a:spcPct val="100000"/>
              </a:lnSpc>
              <a:spcBef>
                <a:spcPts val="0"/>
              </a:spcBef>
              <a:spcAft>
                <a:spcPts val="0"/>
              </a:spcAft>
              <a:buClr>
                <a:schemeClr val="dk1"/>
              </a:buClr>
              <a:buSzPts val="1400"/>
              <a:buChar char="•"/>
            </a:pPr>
            <a:r>
              <a:rPr lang="en-US" sz="1400" dirty="0"/>
              <a:t>Time should be considered not only for how old soil is but also in terms of long it will take for certain soil properties to develop or redevelop after soil is disturbed.</a:t>
            </a:r>
          </a:p>
          <a:p>
            <a:pPr marL="457200" lvl="0" indent="-317500" algn="l" rtl="0">
              <a:lnSpc>
                <a:spcPct val="100000"/>
              </a:lnSpc>
              <a:spcBef>
                <a:spcPts val="0"/>
              </a:spcBef>
              <a:spcAft>
                <a:spcPts val="0"/>
              </a:spcAft>
              <a:buClr>
                <a:schemeClr val="dk1"/>
              </a:buClr>
              <a:buSzPts val="1400"/>
              <a:buChar char="•"/>
            </a:pPr>
            <a:r>
              <a:rPr lang="en-US" sz="1400" dirty="0"/>
              <a:t>Answer:  hundreds to thousands of years – depending on all of the CLORPT factors!</a:t>
            </a:r>
            <a:endParaRPr lang="en-US" sz="1400" dirty="0">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lang="en-US" sz="1400" dirty="0"/>
          </a:p>
          <a:p>
            <a:pPr>
              <a:buClr>
                <a:schemeClr val="dk1"/>
              </a:buClr>
              <a:buSzPts val="1200"/>
            </a:pPr>
            <a:endParaRPr sz="1400" dirty="0"/>
          </a:p>
        </p:txBody>
      </p:sp>
      <p:sp>
        <p:nvSpPr>
          <p:cNvPr id="254" name="Google Shape;254;p17: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n-US" sz="1100" dirty="0" err="1">
                <a:solidFill>
                  <a:srgbClr val="000000"/>
                </a:solidFill>
              </a:rPr>
              <a:t>Existen</a:t>
            </a:r>
            <a:r>
              <a:rPr lang="en-US" sz="1100" dirty="0">
                <a:solidFill>
                  <a:srgbClr val="000000"/>
                </a:solidFill>
              </a:rPr>
              <a:t> </a:t>
            </a:r>
            <a:r>
              <a:rPr lang="en-US" sz="1100" dirty="0" err="1">
                <a:solidFill>
                  <a:srgbClr val="000000"/>
                </a:solidFill>
              </a:rPr>
              <a:t>diferentes</a:t>
            </a:r>
            <a:r>
              <a:rPr lang="en-US" sz="1100" dirty="0">
                <a:solidFill>
                  <a:srgbClr val="000000"/>
                </a:solidFill>
              </a:rPr>
              <a:t> </a:t>
            </a:r>
            <a:r>
              <a:rPr lang="en-US" sz="1100" dirty="0" err="1">
                <a:solidFill>
                  <a:srgbClr val="000000"/>
                </a:solidFill>
              </a:rPr>
              <a:t>tipos</a:t>
            </a:r>
            <a:r>
              <a:rPr lang="en-US" sz="1100" dirty="0">
                <a:solidFill>
                  <a:srgbClr val="000000"/>
                </a:solidFill>
              </a:rPr>
              <a:t> de </a:t>
            </a:r>
            <a:r>
              <a:rPr lang="en-US" sz="1100" dirty="0" err="1">
                <a:solidFill>
                  <a:srgbClr val="000000"/>
                </a:solidFill>
              </a:rPr>
              <a:t>suelo</a:t>
            </a:r>
            <a:r>
              <a:rPr lang="en-US" sz="1100" dirty="0">
                <a:solidFill>
                  <a:srgbClr val="000000"/>
                </a:solidFill>
              </a:rPr>
              <a:t>, </a:t>
            </a:r>
            <a:r>
              <a:rPr lang="en-US" sz="1100" dirty="0" err="1">
                <a:solidFill>
                  <a:srgbClr val="000000"/>
                </a:solidFill>
              </a:rPr>
              <a:t>cada</a:t>
            </a:r>
            <a:r>
              <a:rPr lang="en-US" sz="1100" dirty="0">
                <a:solidFill>
                  <a:srgbClr val="000000"/>
                </a:solidFill>
              </a:rPr>
              <a:t> uno con </a:t>
            </a:r>
            <a:r>
              <a:rPr lang="en-US" sz="1100" dirty="0" err="1">
                <a:solidFill>
                  <a:srgbClr val="000000"/>
                </a:solidFill>
              </a:rPr>
              <a:t>su</a:t>
            </a:r>
            <a:r>
              <a:rPr lang="en-US" sz="1100" dirty="0">
                <a:solidFill>
                  <a:srgbClr val="000000"/>
                </a:solidFill>
              </a:rPr>
              <a:t> </a:t>
            </a:r>
            <a:r>
              <a:rPr lang="en-US" sz="1100" dirty="0" err="1">
                <a:solidFill>
                  <a:srgbClr val="000000"/>
                </a:solidFill>
              </a:rPr>
              <a:t>propio</a:t>
            </a:r>
            <a:r>
              <a:rPr lang="en-US" sz="1100" dirty="0">
                <a:solidFill>
                  <a:srgbClr val="000000"/>
                </a:solidFill>
              </a:rPr>
              <a:t> conjunto de </a:t>
            </a:r>
            <a:r>
              <a:rPr lang="en-US" sz="1100" dirty="0" err="1">
                <a:solidFill>
                  <a:srgbClr val="000000"/>
                </a:solidFill>
              </a:rPr>
              <a:t>características</a:t>
            </a:r>
            <a:r>
              <a:rPr lang="en-US" sz="1100" dirty="0">
                <a:solidFill>
                  <a:srgbClr val="000000"/>
                </a:solidFill>
              </a:rPr>
              <a:t>. </a:t>
            </a:r>
            <a:r>
              <a:rPr lang="en-US" sz="1100" dirty="0" err="1">
                <a:solidFill>
                  <a:srgbClr val="000000"/>
                </a:solidFill>
              </a:rPr>
              <a:t>Excava</a:t>
            </a:r>
            <a:r>
              <a:rPr lang="en-US" sz="1100" dirty="0">
                <a:solidFill>
                  <a:srgbClr val="000000"/>
                </a:solidFill>
              </a:rPr>
              <a:t> </a:t>
            </a:r>
            <a:r>
              <a:rPr lang="en-US" sz="1100" dirty="0" err="1">
                <a:solidFill>
                  <a:srgbClr val="000000"/>
                </a:solidFill>
              </a:rPr>
              <a:t>profundamente</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cualquier</a:t>
            </a:r>
            <a:r>
              <a:rPr lang="en-US" sz="1100" dirty="0">
                <a:solidFill>
                  <a:srgbClr val="000000"/>
                </a:solidFill>
              </a:rPr>
              <a:t> </a:t>
            </a:r>
            <a:r>
              <a:rPr lang="en-US" sz="1100" dirty="0" err="1">
                <a:solidFill>
                  <a:srgbClr val="000000"/>
                </a:solidFill>
              </a:rPr>
              <a:t>suelo</a:t>
            </a:r>
            <a:r>
              <a:rPr lang="en-US" sz="1100" dirty="0">
                <a:solidFill>
                  <a:srgbClr val="000000"/>
                </a:solidFill>
              </a:rPr>
              <a:t>, y </a:t>
            </a:r>
            <a:r>
              <a:rPr lang="en-US" sz="1100" dirty="0" err="1">
                <a:solidFill>
                  <a:srgbClr val="000000"/>
                </a:solidFill>
              </a:rPr>
              <a:t>verás</a:t>
            </a:r>
            <a:r>
              <a:rPr lang="en-US" sz="1100" dirty="0">
                <a:solidFill>
                  <a:srgbClr val="000000"/>
                </a:solidFill>
              </a:rPr>
              <a:t> que </a:t>
            </a:r>
            <a:r>
              <a:rPr lang="en-US" sz="1100" dirty="0" err="1">
                <a:solidFill>
                  <a:srgbClr val="000000"/>
                </a:solidFill>
              </a:rPr>
              <a:t>está</a:t>
            </a:r>
            <a:r>
              <a:rPr lang="en-US" sz="1100" dirty="0">
                <a:solidFill>
                  <a:srgbClr val="000000"/>
                </a:solidFill>
              </a:rPr>
              <a:t> </a:t>
            </a:r>
            <a:r>
              <a:rPr lang="en-US" sz="1100" dirty="0" err="1">
                <a:solidFill>
                  <a:srgbClr val="000000"/>
                </a:solidFill>
              </a:rPr>
              <a:t>compuesto</a:t>
            </a:r>
            <a:r>
              <a:rPr lang="en-US" sz="1100" dirty="0">
                <a:solidFill>
                  <a:srgbClr val="000000"/>
                </a:solidFill>
              </a:rPr>
              <a:t> </a:t>
            </a:r>
            <a:r>
              <a:rPr lang="en-US" sz="1100" dirty="0" err="1">
                <a:solidFill>
                  <a:srgbClr val="000000"/>
                </a:solidFill>
              </a:rPr>
              <a:t>por</a:t>
            </a:r>
            <a:r>
              <a:rPr lang="en-US" sz="1100" dirty="0">
                <a:solidFill>
                  <a:srgbClr val="000000"/>
                </a:solidFill>
              </a:rPr>
              <a:t> </a:t>
            </a:r>
            <a:r>
              <a:rPr lang="en-US" sz="1100" dirty="0" err="1">
                <a:solidFill>
                  <a:srgbClr val="000000"/>
                </a:solidFill>
              </a:rPr>
              <a:t>capas</a:t>
            </a:r>
            <a:r>
              <a:rPr lang="en-US" sz="1100" dirty="0">
                <a:solidFill>
                  <a:srgbClr val="000000"/>
                </a:solidFill>
              </a:rPr>
              <a:t>, o </a:t>
            </a:r>
            <a:r>
              <a:rPr lang="en-US" sz="1100" dirty="0" err="1">
                <a:solidFill>
                  <a:srgbClr val="000000"/>
                </a:solidFill>
              </a:rPr>
              <a:t>horizontes</a:t>
            </a:r>
            <a:r>
              <a:rPr lang="en-US" sz="1100" dirty="0">
                <a:solidFill>
                  <a:srgbClr val="000000"/>
                </a:solidFill>
              </a:rPr>
              <a:t> (O, A, E, B, C, R). </a:t>
            </a:r>
            <a:r>
              <a:rPr lang="en-US" sz="1100" dirty="0" err="1">
                <a:solidFill>
                  <a:srgbClr val="000000"/>
                </a:solidFill>
              </a:rPr>
              <a:t>Todos</a:t>
            </a:r>
            <a:r>
              <a:rPr lang="en-US" sz="1100" dirty="0">
                <a:solidFill>
                  <a:srgbClr val="000000"/>
                </a:solidFill>
              </a:rPr>
              <a:t> </a:t>
            </a:r>
            <a:r>
              <a:rPr lang="en-US" sz="1100" dirty="0" err="1">
                <a:solidFill>
                  <a:srgbClr val="000000"/>
                </a:solidFill>
              </a:rPr>
              <a:t>los</a:t>
            </a:r>
            <a:r>
              <a:rPr lang="en-US" sz="1100" dirty="0">
                <a:solidFill>
                  <a:srgbClr val="000000"/>
                </a:solidFill>
              </a:rPr>
              <a:t> </a:t>
            </a:r>
            <a:r>
              <a:rPr lang="en-US" sz="1100" dirty="0" err="1">
                <a:solidFill>
                  <a:srgbClr val="000000"/>
                </a:solidFill>
              </a:rPr>
              <a:t>suelos</a:t>
            </a:r>
            <a:r>
              <a:rPr lang="en-US" sz="1100" dirty="0">
                <a:solidFill>
                  <a:srgbClr val="000000"/>
                </a:solidFill>
              </a:rPr>
              <a:t> </a:t>
            </a:r>
            <a:r>
              <a:rPr lang="en-US" sz="1100" dirty="0" err="1">
                <a:solidFill>
                  <a:srgbClr val="000000"/>
                </a:solidFill>
              </a:rPr>
              <a:t>tienen</a:t>
            </a:r>
            <a:r>
              <a:rPr lang="en-US" sz="1100" dirty="0">
                <a:solidFill>
                  <a:srgbClr val="000000"/>
                </a:solidFill>
              </a:rPr>
              <a:t> </a:t>
            </a:r>
            <a:r>
              <a:rPr lang="en-US" sz="1100" dirty="0" err="1">
                <a:solidFill>
                  <a:srgbClr val="000000"/>
                </a:solidFill>
              </a:rPr>
              <a:t>capas</a:t>
            </a:r>
            <a:r>
              <a:rPr lang="en-US" sz="1100" dirty="0">
                <a:solidFill>
                  <a:srgbClr val="000000"/>
                </a:solidFill>
              </a:rPr>
              <a:t> </a:t>
            </a:r>
            <a:r>
              <a:rPr lang="en-US" sz="1100" dirty="0" err="1">
                <a:solidFill>
                  <a:srgbClr val="000000"/>
                </a:solidFill>
              </a:rPr>
              <a:t>llamadas</a:t>
            </a:r>
            <a:r>
              <a:rPr lang="en-US" sz="1100" dirty="0">
                <a:solidFill>
                  <a:srgbClr val="000000"/>
                </a:solidFill>
              </a:rPr>
              <a:t> </a:t>
            </a:r>
            <a:r>
              <a:rPr lang="en-US" sz="1100" dirty="0" err="1">
                <a:solidFill>
                  <a:srgbClr val="000000"/>
                </a:solidFill>
              </a:rPr>
              <a:t>horizontes</a:t>
            </a:r>
            <a:r>
              <a:rPr lang="en-US" sz="1100" dirty="0">
                <a:solidFill>
                  <a:srgbClr val="000000"/>
                </a:solidFill>
              </a:rPr>
              <a:t>. </a:t>
            </a:r>
            <a:r>
              <a:rPr lang="en-US" sz="1100" dirty="0" err="1">
                <a:solidFill>
                  <a:srgbClr val="000000"/>
                </a:solidFill>
              </a:rPr>
              <a:t>Estos</a:t>
            </a:r>
            <a:r>
              <a:rPr lang="en-US" sz="1100" dirty="0">
                <a:solidFill>
                  <a:srgbClr val="000000"/>
                </a:solidFill>
              </a:rPr>
              <a:t> </a:t>
            </a:r>
            <a:r>
              <a:rPr lang="en-US" sz="1100" dirty="0" err="1">
                <a:solidFill>
                  <a:srgbClr val="000000"/>
                </a:solidFill>
              </a:rPr>
              <a:t>horizontes</a:t>
            </a:r>
            <a:r>
              <a:rPr lang="en-US" sz="1100" dirty="0">
                <a:solidFill>
                  <a:srgbClr val="000000"/>
                </a:solidFill>
              </a:rPr>
              <a:t> </a:t>
            </a:r>
            <a:r>
              <a:rPr lang="en-US" sz="1100" dirty="0" err="1">
                <a:solidFill>
                  <a:srgbClr val="000000"/>
                </a:solidFill>
              </a:rPr>
              <a:t>pueden</a:t>
            </a:r>
            <a:r>
              <a:rPr lang="en-US" sz="1100" dirty="0">
                <a:solidFill>
                  <a:srgbClr val="000000"/>
                </a:solidFill>
              </a:rPr>
              <a:t> verse </a:t>
            </a:r>
            <a:r>
              <a:rPr lang="en-US" sz="1100" dirty="0" err="1">
                <a:solidFill>
                  <a:srgbClr val="000000"/>
                </a:solidFill>
              </a:rPr>
              <a:t>diferentes</a:t>
            </a:r>
            <a:r>
              <a:rPr lang="en-US" sz="1100" dirty="0">
                <a:solidFill>
                  <a:srgbClr val="000000"/>
                </a:solidFill>
              </a:rPr>
              <a:t> y </a:t>
            </a:r>
            <a:r>
              <a:rPr lang="en-US" sz="1100" dirty="0" err="1">
                <a:solidFill>
                  <a:srgbClr val="000000"/>
                </a:solidFill>
              </a:rPr>
              <a:t>cuentan</a:t>
            </a:r>
            <a:r>
              <a:rPr lang="en-US" sz="1100" dirty="0">
                <a:solidFill>
                  <a:srgbClr val="000000"/>
                </a:solidFill>
              </a:rPr>
              <a:t> la </a:t>
            </a:r>
            <a:r>
              <a:rPr lang="en-US" sz="1100" dirty="0" err="1">
                <a:solidFill>
                  <a:srgbClr val="000000"/>
                </a:solidFill>
              </a:rPr>
              <a:t>historia</a:t>
            </a:r>
            <a:r>
              <a:rPr lang="en-US" sz="1100" dirty="0">
                <a:solidFill>
                  <a:srgbClr val="000000"/>
                </a:solidFill>
              </a:rPr>
              <a:t> de </a:t>
            </a:r>
            <a:r>
              <a:rPr lang="en-US" sz="1100" dirty="0" err="1">
                <a:solidFill>
                  <a:srgbClr val="000000"/>
                </a:solidFill>
              </a:rPr>
              <a:t>cómo</a:t>
            </a:r>
            <a:r>
              <a:rPr lang="en-US" sz="1100" dirty="0">
                <a:solidFill>
                  <a:srgbClr val="000000"/>
                </a:solidFill>
              </a:rPr>
              <a:t> se forma </a:t>
            </a:r>
            <a:r>
              <a:rPr lang="en-US" sz="1100" dirty="0" err="1">
                <a:solidFill>
                  <a:srgbClr val="000000"/>
                </a:solidFill>
              </a:rPr>
              <a:t>el</a:t>
            </a:r>
            <a:r>
              <a:rPr lang="en-US" sz="1100" dirty="0">
                <a:solidFill>
                  <a:srgbClr val="000000"/>
                </a:solidFill>
              </a:rPr>
              <a:t> </a:t>
            </a:r>
            <a:r>
              <a:rPr lang="en-US" sz="1100" dirty="0" err="1">
                <a:solidFill>
                  <a:srgbClr val="000000"/>
                </a:solidFill>
              </a:rPr>
              <a:t>suelo</a:t>
            </a:r>
            <a:r>
              <a:rPr lang="en-US" sz="1100" dirty="0">
                <a:solidFill>
                  <a:srgbClr val="000000"/>
                </a:solidFill>
              </a:rPr>
              <a:t> con </a:t>
            </a:r>
            <a:r>
              <a:rPr lang="en-US" sz="1100" dirty="0" err="1">
                <a:solidFill>
                  <a:srgbClr val="000000"/>
                </a:solidFill>
              </a:rPr>
              <a:t>el</a:t>
            </a:r>
            <a:r>
              <a:rPr lang="en-US" sz="1100" dirty="0">
                <a:solidFill>
                  <a:srgbClr val="000000"/>
                </a:solidFill>
              </a:rPr>
              <a:t> </a:t>
            </a:r>
            <a:r>
              <a:rPr lang="en-US" sz="1100" dirty="0" err="1">
                <a:solidFill>
                  <a:srgbClr val="000000"/>
                </a:solidFill>
              </a:rPr>
              <a:t>tiempo</a:t>
            </a:r>
            <a:r>
              <a:rPr lang="en-US" sz="1100" dirty="0">
                <a:solidFill>
                  <a:srgbClr val="000000"/>
                </a:solidFill>
              </a:rPr>
              <a:t>. Al </a:t>
            </a:r>
            <a:r>
              <a:rPr lang="en-US" sz="1100" dirty="0" err="1">
                <a:solidFill>
                  <a:srgbClr val="000000"/>
                </a:solidFill>
              </a:rPr>
              <a:t>unir</a:t>
            </a:r>
            <a:r>
              <a:rPr lang="en-US" sz="1100" dirty="0">
                <a:solidFill>
                  <a:srgbClr val="000000"/>
                </a:solidFill>
              </a:rPr>
              <a:t> </a:t>
            </a:r>
            <a:r>
              <a:rPr lang="en-US" sz="1100" dirty="0" err="1">
                <a:solidFill>
                  <a:srgbClr val="000000"/>
                </a:solidFill>
              </a:rPr>
              <a:t>los</a:t>
            </a:r>
            <a:r>
              <a:rPr lang="en-US" sz="1100" dirty="0">
                <a:solidFill>
                  <a:srgbClr val="000000"/>
                </a:solidFill>
              </a:rPr>
              <a:t> </a:t>
            </a:r>
            <a:r>
              <a:rPr lang="en-US" sz="1100" dirty="0" err="1">
                <a:solidFill>
                  <a:srgbClr val="000000"/>
                </a:solidFill>
              </a:rPr>
              <a:t>horizontes</a:t>
            </a:r>
            <a:r>
              <a:rPr lang="en-US" sz="1100" dirty="0">
                <a:solidFill>
                  <a:srgbClr val="000000"/>
                </a:solidFill>
              </a:rPr>
              <a:t>, </a:t>
            </a:r>
            <a:r>
              <a:rPr lang="en-US" sz="1100" dirty="0" err="1">
                <a:solidFill>
                  <a:srgbClr val="000000"/>
                </a:solidFill>
              </a:rPr>
              <a:t>forman</a:t>
            </a:r>
            <a:r>
              <a:rPr lang="en-US" sz="1100" dirty="0">
                <a:solidFill>
                  <a:srgbClr val="000000"/>
                </a:solidFill>
              </a:rPr>
              <a:t> un </a:t>
            </a:r>
            <a:r>
              <a:rPr lang="en-US" sz="1100" dirty="0" err="1">
                <a:solidFill>
                  <a:srgbClr val="000000"/>
                </a:solidFill>
              </a:rPr>
              <a:t>perfil</a:t>
            </a:r>
            <a:r>
              <a:rPr lang="en-US" sz="1100" dirty="0">
                <a:solidFill>
                  <a:srgbClr val="000000"/>
                </a:solidFill>
              </a:rPr>
              <a:t> del </a:t>
            </a:r>
            <a:r>
              <a:rPr lang="en-US" sz="1100" dirty="0" err="1">
                <a:solidFill>
                  <a:srgbClr val="000000"/>
                </a:solidFill>
              </a:rPr>
              <a:t>suelo</a:t>
            </a:r>
            <a:r>
              <a:rPr lang="en-US" sz="1100" dirty="0">
                <a:solidFill>
                  <a:srgbClr val="000000"/>
                </a:solidFill>
              </a:rPr>
              <a:t>. Como </a:t>
            </a:r>
            <a:r>
              <a:rPr lang="en-US" sz="1100" dirty="0" err="1">
                <a:solidFill>
                  <a:srgbClr val="000000"/>
                </a:solidFill>
              </a:rPr>
              <a:t>una</a:t>
            </a:r>
            <a:r>
              <a:rPr lang="en-US" sz="1100" dirty="0">
                <a:solidFill>
                  <a:srgbClr val="000000"/>
                </a:solidFill>
              </a:rPr>
              <a:t> </a:t>
            </a:r>
            <a:r>
              <a:rPr lang="en-US" sz="1100" dirty="0" err="1">
                <a:solidFill>
                  <a:srgbClr val="000000"/>
                </a:solidFill>
              </a:rPr>
              <a:t>biografía</a:t>
            </a:r>
            <a:r>
              <a:rPr lang="en-US" sz="1100" dirty="0">
                <a:solidFill>
                  <a:srgbClr val="000000"/>
                </a:solidFill>
              </a:rPr>
              <a:t>, </a:t>
            </a:r>
            <a:r>
              <a:rPr lang="en-US" sz="1100" dirty="0" err="1">
                <a:solidFill>
                  <a:srgbClr val="000000"/>
                </a:solidFill>
              </a:rPr>
              <a:t>cada</a:t>
            </a:r>
            <a:r>
              <a:rPr lang="en-US" sz="1100" dirty="0">
                <a:solidFill>
                  <a:srgbClr val="000000"/>
                </a:solidFill>
              </a:rPr>
              <a:t> </a:t>
            </a:r>
            <a:r>
              <a:rPr lang="en-US" sz="1100" dirty="0" err="1">
                <a:solidFill>
                  <a:srgbClr val="000000"/>
                </a:solidFill>
              </a:rPr>
              <a:t>perfil</a:t>
            </a:r>
            <a:r>
              <a:rPr lang="en-US" sz="1100" dirty="0">
                <a:solidFill>
                  <a:srgbClr val="000000"/>
                </a:solidFill>
              </a:rPr>
              <a:t> </a:t>
            </a:r>
            <a:r>
              <a:rPr lang="en-US" sz="1100" dirty="0" err="1">
                <a:solidFill>
                  <a:srgbClr val="000000"/>
                </a:solidFill>
              </a:rPr>
              <a:t>cuenta</a:t>
            </a:r>
            <a:r>
              <a:rPr lang="en-US" sz="1100" dirty="0">
                <a:solidFill>
                  <a:srgbClr val="000000"/>
                </a:solidFill>
              </a:rPr>
              <a:t> la </a:t>
            </a:r>
            <a:r>
              <a:rPr lang="en-US" sz="1100" dirty="0" err="1">
                <a:solidFill>
                  <a:srgbClr val="000000"/>
                </a:solidFill>
              </a:rPr>
              <a:t>historia</a:t>
            </a:r>
            <a:r>
              <a:rPr lang="en-US" sz="1100" dirty="0">
                <a:solidFill>
                  <a:srgbClr val="000000"/>
                </a:solidFill>
              </a:rPr>
              <a:t> de la </a:t>
            </a:r>
            <a:r>
              <a:rPr lang="en-US" sz="1100" dirty="0" err="1">
                <a:solidFill>
                  <a:srgbClr val="000000"/>
                </a:solidFill>
              </a:rPr>
              <a:t>vida</a:t>
            </a:r>
            <a:r>
              <a:rPr lang="en-US" sz="1100" dirty="0">
                <a:solidFill>
                  <a:srgbClr val="000000"/>
                </a:solidFill>
              </a:rPr>
              <a:t> de un </a:t>
            </a:r>
            <a:r>
              <a:rPr lang="en-US" sz="1100" dirty="0" err="1">
                <a:solidFill>
                  <a:srgbClr val="000000"/>
                </a:solidFill>
              </a:rPr>
              <a:t>suelo</a:t>
            </a:r>
            <a:r>
              <a:rPr lang="en-US" sz="1100" dirty="0">
                <a:solidFill>
                  <a:srgbClr val="000000"/>
                </a:solidFill>
              </a:rPr>
              <a:t>. La </a:t>
            </a:r>
            <a:r>
              <a:rPr lang="en-US" sz="1100" dirty="0" err="1">
                <a:solidFill>
                  <a:srgbClr val="000000"/>
                </a:solidFill>
              </a:rPr>
              <a:t>mayoría</a:t>
            </a:r>
            <a:r>
              <a:rPr lang="en-US" sz="1100" dirty="0">
                <a:solidFill>
                  <a:srgbClr val="000000"/>
                </a:solidFill>
              </a:rPr>
              <a:t> de </a:t>
            </a:r>
            <a:r>
              <a:rPr lang="en-US" sz="1100" dirty="0" err="1">
                <a:solidFill>
                  <a:srgbClr val="000000"/>
                </a:solidFill>
              </a:rPr>
              <a:t>los</a:t>
            </a:r>
            <a:r>
              <a:rPr lang="en-US" sz="1100" dirty="0">
                <a:solidFill>
                  <a:srgbClr val="000000"/>
                </a:solidFill>
              </a:rPr>
              <a:t> </a:t>
            </a:r>
            <a:r>
              <a:rPr lang="en-US" sz="1100" dirty="0" err="1">
                <a:solidFill>
                  <a:srgbClr val="000000"/>
                </a:solidFill>
              </a:rPr>
              <a:t>suelos</a:t>
            </a:r>
            <a:r>
              <a:rPr lang="en-US" sz="1100" dirty="0">
                <a:solidFill>
                  <a:srgbClr val="000000"/>
                </a:solidFill>
              </a:rPr>
              <a:t> </a:t>
            </a:r>
            <a:r>
              <a:rPr lang="en-US" sz="1100" dirty="0" err="1">
                <a:solidFill>
                  <a:srgbClr val="000000"/>
                </a:solidFill>
              </a:rPr>
              <a:t>tienen</a:t>
            </a:r>
            <a:r>
              <a:rPr lang="en-US" sz="1100" dirty="0">
                <a:solidFill>
                  <a:srgbClr val="000000"/>
                </a:solidFill>
              </a:rPr>
              <a:t> </a:t>
            </a:r>
            <a:r>
              <a:rPr lang="en-US" sz="1100" dirty="0" err="1">
                <a:solidFill>
                  <a:srgbClr val="000000"/>
                </a:solidFill>
              </a:rPr>
              <a:t>tres</a:t>
            </a:r>
            <a:r>
              <a:rPr lang="en-US" sz="1100" dirty="0">
                <a:solidFill>
                  <a:srgbClr val="000000"/>
                </a:solidFill>
              </a:rPr>
              <a:t> </a:t>
            </a:r>
            <a:r>
              <a:rPr lang="en-US" sz="1100" dirty="0" err="1">
                <a:solidFill>
                  <a:srgbClr val="000000"/>
                </a:solidFill>
              </a:rPr>
              <a:t>horizontes</a:t>
            </a:r>
            <a:r>
              <a:rPr lang="en-US" sz="1100" dirty="0">
                <a:solidFill>
                  <a:srgbClr val="000000"/>
                </a:solidFill>
              </a:rPr>
              <a:t> </a:t>
            </a:r>
            <a:r>
              <a:rPr lang="en-US" sz="1100" dirty="0" err="1">
                <a:solidFill>
                  <a:srgbClr val="000000"/>
                </a:solidFill>
              </a:rPr>
              <a:t>principales</a:t>
            </a:r>
            <a:r>
              <a:rPr lang="en-US" sz="1100" dirty="0">
                <a:solidFill>
                  <a:srgbClr val="000000"/>
                </a:solidFill>
              </a:rPr>
              <a:t> (A, B, C) y </a:t>
            </a:r>
            <a:r>
              <a:rPr lang="en-US" sz="1100" dirty="0" err="1">
                <a:solidFill>
                  <a:srgbClr val="000000"/>
                </a:solidFill>
              </a:rPr>
              <a:t>algunos</a:t>
            </a:r>
            <a:r>
              <a:rPr lang="en-US" sz="1100" dirty="0">
                <a:solidFill>
                  <a:srgbClr val="000000"/>
                </a:solidFill>
              </a:rPr>
              <a:t> </a:t>
            </a:r>
            <a:r>
              <a:rPr lang="en-US" sz="1100" dirty="0" err="1">
                <a:solidFill>
                  <a:srgbClr val="000000"/>
                </a:solidFill>
              </a:rPr>
              <a:t>tienen</a:t>
            </a:r>
            <a:r>
              <a:rPr lang="en-US" sz="1100" dirty="0">
                <a:solidFill>
                  <a:srgbClr val="000000"/>
                </a:solidFill>
              </a:rPr>
              <a:t> un </a:t>
            </a:r>
            <a:r>
              <a:rPr lang="en-US" sz="1100" dirty="0" err="1">
                <a:solidFill>
                  <a:srgbClr val="000000"/>
                </a:solidFill>
              </a:rPr>
              <a:t>horizonte</a:t>
            </a:r>
            <a:r>
              <a:rPr lang="en-US" sz="1100" dirty="0">
                <a:solidFill>
                  <a:srgbClr val="000000"/>
                </a:solidFill>
              </a:rPr>
              <a:t> </a:t>
            </a:r>
            <a:r>
              <a:rPr lang="en-US" sz="1100" dirty="0" err="1">
                <a:solidFill>
                  <a:srgbClr val="000000"/>
                </a:solidFill>
              </a:rPr>
              <a:t>orgánico</a:t>
            </a:r>
            <a:r>
              <a:rPr lang="en-US" sz="1100" dirty="0">
                <a:solidFill>
                  <a:srgbClr val="000000"/>
                </a:solidFill>
              </a:rPr>
              <a:t> (O).</a:t>
            </a:r>
          </a:p>
          <a:p>
            <a:pPr marL="0" lvl="0" indent="0" algn="l" rtl="0">
              <a:lnSpc>
                <a:spcPct val="100000"/>
              </a:lnSpc>
              <a:spcBef>
                <a:spcPts val="0"/>
              </a:spcBef>
              <a:spcAft>
                <a:spcPts val="0"/>
              </a:spcAft>
              <a:buSzPts val="1400"/>
              <a:buNone/>
            </a:pPr>
            <a:r>
              <a:rPr lang="en-US" sz="1100" dirty="0">
                <a:solidFill>
                  <a:srgbClr val="000000"/>
                </a:solidFill>
              </a:rPr>
              <a:t>O - (humus u </a:t>
            </a:r>
            <a:r>
              <a:rPr lang="en-US" sz="1100" dirty="0" err="1">
                <a:solidFill>
                  <a:srgbClr val="000000"/>
                </a:solidFill>
              </a:rPr>
              <a:t>orgánico</a:t>
            </a:r>
            <a:r>
              <a:rPr lang="en-US" sz="1100" dirty="0">
                <a:solidFill>
                  <a:srgbClr val="000000"/>
                </a:solidFill>
              </a:rPr>
              <a:t>) </a:t>
            </a:r>
            <a:r>
              <a:rPr lang="en-US" sz="1100" dirty="0" err="1">
                <a:solidFill>
                  <a:srgbClr val="000000"/>
                </a:solidFill>
              </a:rPr>
              <a:t>Principalmente</a:t>
            </a:r>
            <a:r>
              <a:rPr lang="en-US" sz="1100" dirty="0">
                <a:solidFill>
                  <a:srgbClr val="000000"/>
                </a:solidFill>
              </a:rPr>
              <a:t> </a:t>
            </a:r>
            <a:r>
              <a:rPr lang="en-US" sz="1100" dirty="0" err="1">
                <a:solidFill>
                  <a:srgbClr val="000000"/>
                </a:solidFill>
              </a:rPr>
              <a:t>materia</a:t>
            </a:r>
            <a:r>
              <a:rPr lang="en-US" sz="1100" dirty="0">
                <a:solidFill>
                  <a:srgbClr val="000000"/>
                </a:solidFill>
              </a:rPr>
              <a:t> </a:t>
            </a:r>
            <a:r>
              <a:rPr lang="en-US" sz="1100" dirty="0" err="1">
                <a:solidFill>
                  <a:srgbClr val="000000"/>
                </a:solidFill>
              </a:rPr>
              <a:t>orgánica</a:t>
            </a:r>
            <a:r>
              <a:rPr lang="en-US" sz="1100" dirty="0">
                <a:solidFill>
                  <a:srgbClr val="000000"/>
                </a:solidFill>
              </a:rPr>
              <a:t> </a:t>
            </a:r>
            <a:r>
              <a:rPr lang="en-US" sz="1100" dirty="0" err="1">
                <a:solidFill>
                  <a:srgbClr val="000000"/>
                </a:solidFill>
              </a:rPr>
              <a:t>como</a:t>
            </a:r>
            <a:r>
              <a:rPr lang="en-US" sz="1100" dirty="0">
                <a:solidFill>
                  <a:srgbClr val="000000"/>
                </a:solidFill>
              </a:rPr>
              <a:t> hojas </a:t>
            </a:r>
            <a:r>
              <a:rPr lang="en-US" sz="1100" dirty="0" err="1">
                <a:solidFill>
                  <a:srgbClr val="000000"/>
                </a:solidFill>
              </a:rPr>
              <a:t>en</a:t>
            </a:r>
            <a:r>
              <a:rPr lang="en-US" sz="1100" dirty="0">
                <a:solidFill>
                  <a:srgbClr val="000000"/>
                </a:solidFill>
              </a:rPr>
              <a:t> </a:t>
            </a:r>
            <a:r>
              <a:rPr lang="en-US" sz="1100" dirty="0" err="1">
                <a:solidFill>
                  <a:srgbClr val="000000"/>
                </a:solidFill>
              </a:rPr>
              <a:t>descomposición</a:t>
            </a:r>
            <a:r>
              <a:rPr lang="en-US" sz="1100" dirty="0">
                <a:solidFill>
                  <a:srgbClr val="000000"/>
                </a:solidFill>
              </a:rPr>
              <a:t>. El </a:t>
            </a:r>
            <a:r>
              <a:rPr lang="en-US" sz="1100" dirty="0" err="1">
                <a:solidFill>
                  <a:srgbClr val="000000"/>
                </a:solidFill>
              </a:rPr>
              <a:t>horizonte</a:t>
            </a:r>
            <a:r>
              <a:rPr lang="en-US" sz="1100" dirty="0">
                <a:solidFill>
                  <a:srgbClr val="000000"/>
                </a:solidFill>
              </a:rPr>
              <a:t> O es </a:t>
            </a:r>
            <a:r>
              <a:rPr lang="en-US" sz="1100" dirty="0" err="1">
                <a:solidFill>
                  <a:srgbClr val="000000"/>
                </a:solidFill>
              </a:rPr>
              <a:t>delgado</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algunos</a:t>
            </a:r>
            <a:r>
              <a:rPr lang="en-US" sz="1100" dirty="0">
                <a:solidFill>
                  <a:srgbClr val="000000"/>
                </a:solidFill>
              </a:rPr>
              <a:t> </a:t>
            </a:r>
            <a:r>
              <a:rPr lang="en-US" sz="1100" dirty="0" err="1">
                <a:solidFill>
                  <a:srgbClr val="000000"/>
                </a:solidFill>
              </a:rPr>
              <a:t>suelos</a:t>
            </a:r>
            <a:r>
              <a:rPr lang="en-US" sz="1100" dirty="0">
                <a:solidFill>
                  <a:srgbClr val="000000"/>
                </a:solidFill>
              </a:rPr>
              <a:t>, </a:t>
            </a:r>
            <a:r>
              <a:rPr lang="en-US" sz="1100" dirty="0" err="1">
                <a:solidFill>
                  <a:srgbClr val="000000"/>
                </a:solidFill>
              </a:rPr>
              <a:t>grueso</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otros</a:t>
            </a:r>
            <a:r>
              <a:rPr lang="en-US" sz="1100" dirty="0">
                <a:solidFill>
                  <a:srgbClr val="000000"/>
                </a:solidFill>
              </a:rPr>
              <a:t> y no </a:t>
            </a:r>
            <a:r>
              <a:rPr lang="en-US" sz="1100" dirty="0" err="1">
                <a:solidFill>
                  <a:srgbClr val="000000"/>
                </a:solidFill>
              </a:rPr>
              <a:t>está</a:t>
            </a:r>
            <a:r>
              <a:rPr lang="en-US" sz="1100" dirty="0">
                <a:solidFill>
                  <a:srgbClr val="000000"/>
                </a:solidFill>
              </a:rPr>
              <a:t> </a:t>
            </a:r>
            <a:r>
              <a:rPr lang="en-US" sz="1100" dirty="0" err="1">
                <a:solidFill>
                  <a:srgbClr val="000000"/>
                </a:solidFill>
              </a:rPr>
              <a:t>presente</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otros</a:t>
            </a:r>
            <a:r>
              <a:rPr lang="en-US" sz="1100" dirty="0">
                <a:solidFill>
                  <a:srgbClr val="000000"/>
                </a:solidFill>
              </a:rPr>
              <a:t>.</a:t>
            </a:r>
          </a:p>
          <a:p>
            <a:pPr marL="0" lvl="0" indent="0" algn="l" rtl="0">
              <a:lnSpc>
                <a:spcPct val="100000"/>
              </a:lnSpc>
              <a:spcBef>
                <a:spcPts val="0"/>
              </a:spcBef>
              <a:spcAft>
                <a:spcPts val="0"/>
              </a:spcAft>
              <a:buSzPts val="1400"/>
              <a:buNone/>
            </a:pPr>
            <a:r>
              <a:rPr lang="en-US" sz="1100" dirty="0">
                <a:solidFill>
                  <a:srgbClr val="000000"/>
                </a:solidFill>
              </a:rPr>
              <a:t>A - (</a:t>
            </a:r>
            <a:r>
              <a:rPr lang="en-US" sz="1100" dirty="0" err="1">
                <a:solidFill>
                  <a:srgbClr val="000000"/>
                </a:solidFill>
              </a:rPr>
              <a:t>capa</a:t>
            </a:r>
            <a:r>
              <a:rPr lang="en-US" sz="1100" dirty="0">
                <a:solidFill>
                  <a:srgbClr val="000000"/>
                </a:solidFill>
              </a:rPr>
              <a:t> superficial) </a:t>
            </a:r>
            <a:r>
              <a:rPr lang="en-US" sz="1100" dirty="0" err="1">
                <a:solidFill>
                  <a:srgbClr val="000000"/>
                </a:solidFill>
              </a:rPr>
              <a:t>Principalmente</a:t>
            </a:r>
            <a:r>
              <a:rPr lang="en-US" sz="1100" dirty="0">
                <a:solidFill>
                  <a:srgbClr val="000000"/>
                </a:solidFill>
              </a:rPr>
              <a:t> </a:t>
            </a:r>
            <a:r>
              <a:rPr lang="en-US" sz="1100" dirty="0" err="1">
                <a:solidFill>
                  <a:srgbClr val="000000"/>
                </a:solidFill>
              </a:rPr>
              <a:t>minerales</a:t>
            </a:r>
            <a:r>
              <a:rPr lang="en-US" sz="1100" dirty="0">
                <a:solidFill>
                  <a:srgbClr val="000000"/>
                </a:solidFill>
              </a:rPr>
              <a:t> del material parental con </a:t>
            </a:r>
            <a:r>
              <a:rPr lang="en-US" sz="1100" dirty="0" err="1">
                <a:solidFill>
                  <a:srgbClr val="000000"/>
                </a:solidFill>
              </a:rPr>
              <a:t>materia</a:t>
            </a:r>
            <a:r>
              <a:rPr lang="en-US" sz="1100" dirty="0">
                <a:solidFill>
                  <a:srgbClr val="000000"/>
                </a:solidFill>
              </a:rPr>
              <a:t> </a:t>
            </a:r>
            <a:r>
              <a:rPr lang="en-US" sz="1100" dirty="0" err="1">
                <a:solidFill>
                  <a:srgbClr val="000000"/>
                </a:solidFill>
              </a:rPr>
              <a:t>orgánica</a:t>
            </a:r>
            <a:r>
              <a:rPr lang="en-US" sz="1100" dirty="0">
                <a:solidFill>
                  <a:srgbClr val="000000"/>
                </a:solidFill>
              </a:rPr>
              <a:t> </a:t>
            </a:r>
            <a:r>
              <a:rPr lang="en-US" sz="1100" dirty="0" err="1">
                <a:solidFill>
                  <a:srgbClr val="000000"/>
                </a:solidFill>
              </a:rPr>
              <a:t>incorporada</a:t>
            </a:r>
            <a:r>
              <a:rPr lang="en-US" sz="1100" dirty="0">
                <a:solidFill>
                  <a:srgbClr val="000000"/>
                </a:solidFill>
              </a:rPr>
              <a:t>. Un </a:t>
            </a:r>
            <a:r>
              <a:rPr lang="en-US" sz="1100" dirty="0" err="1">
                <a:solidFill>
                  <a:srgbClr val="000000"/>
                </a:solidFill>
              </a:rPr>
              <a:t>buen</a:t>
            </a:r>
            <a:r>
              <a:rPr lang="en-US" sz="1100" dirty="0">
                <a:solidFill>
                  <a:srgbClr val="000000"/>
                </a:solidFill>
              </a:rPr>
              <a:t> material para que </a:t>
            </a:r>
            <a:r>
              <a:rPr lang="en-US" sz="1100" dirty="0" err="1">
                <a:solidFill>
                  <a:srgbClr val="000000"/>
                </a:solidFill>
              </a:rPr>
              <a:t>vivan</a:t>
            </a:r>
            <a:r>
              <a:rPr lang="en-US" sz="1100" dirty="0">
                <a:solidFill>
                  <a:srgbClr val="000000"/>
                </a:solidFill>
              </a:rPr>
              <a:t> las </a:t>
            </a:r>
            <a:r>
              <a:rPr lang="en-US" sz="1100" dirty="0" err="1">
                <a:solidFill>
                  <a:srgbClr val="000000"/>
                </a:solidFill>
              </a:rPr>
              <a:t>plantas</a:t>
            </a:r>
            <a:r>
              <a:rPr lang="en-US" sz="1100" dirty="0">
                <a:solidFill>
                  <a:srgbClr val="000000"/>
                </a:solidFill>
              </a:rPr>
              <a:t> y </a:t>
            </a:r>
            <a:r>
              <a:rPr lang="en-US" sz="1100" dirty="0" err="1">
                <a:solidFill>
                  <a:srgbClr val="000000"/>
                </a:solidFill>
              </a:rPr>
              <a:t>otros</a:t>
            </a:r>
            <a:r>
              <a:rPr lang="en-US" sz="1100" dirty="0">
                <a:solidFill>
                  <a:srgbClr val="000000"/>
                </a:solidFill>
              </a:rPr>
              <a:t> </a:t>
            </a:r>
            <a:r>
              <a:rPr lang="en-US" sz="1100" dirty="0" err="1">
                <a:solidFill>
                  <a:srgbClr val="000000"/>
                </a:solidFill>
              </a:rPr>
              <a:t>organismos</a:t>
            </a:r>
            <a:r>
              <a:rPr lang="en-US" sz="1100" dirty="0">
                <a:solidFill>
                  <a:srgbClr val="000000"/>
                </a:solidFill>
              </a:rPr>
              <a:t>.</a:t>
            </a:r>
          </a:p>
          <a:p>
            <a:pPr marL="0" lvl="0" indent="0" algn="l" rtl="0">
              <a:lnSpc>
                <a:spcPct val="100000"/>
              </a:lnSpc>
              <a:spcBef>
                <a:spcPts val="0"/>
              </a:spcBef>
              <a:spcAft>
                <a:spcPts val="0"/>
              </a:spcAft>
              <a:buSzPts val="1400"/>
              <a:buNone/>
            </a:pPr>
            <a:r>
              <a:rPr lang="en-US" sz="1100" dirty="0">
                <a:solidFill>
                  <a:srgbClr val="000000"/>
                </a:solidFill>
              </a:rPr>
              <a:t>E - (</a:t>
            </a:r>
            <a:r>
              <a:rPr lang="en-US" sz="1100" dirty="0" err="1">
                <a:solidFill>
                  <a:srgbClr val="000000"/>
                </a:solidFill>
              </a:rPr>
              <a:t>eluviado</a:t>
            </a:r>
            <a:r>
              <a:rPr lang="en-US" sz="1100" dirty="0">
                <a:solidFill>
                  <a:srgbClr val="000000"/>
                </a:solidFill>
              </a:rPr>
              <a:t>) </a:t>
            </a:r>
            <a:r>
              <a:rPr lang="en-US" sz="1100" dirty="0" err="1">
                <a:solidFill>
                  <a:srgbClr val="000000"/>
                </a:solidFill>
              </a:rPr>
              <a:t>Lixiviado</a:t>
            </a:r>
            <a:r>
              <a:rPr lang="en-US" sz="1100" dirty="0">
                <a:solidFill>
                  <a:srgbClr val="000000"/>
                </a:solidFill>
              </a:rPr>
              <a:t> de </a:t>
            </a:r>
            <a:r>
              <a:rPr lang="en-US" sz="1100" dirty="0" err="1">
                <a:solidFill>
                  <a:srgbClr val="000000"/>
                </a:solidFill>
              </a:rPr>
              <a:t>arcilla</a:t>
            </a:r>
            <a:r>
              <a:rPr lang="en-US" sz="1100" dirty="0">
                <a:solidFill>
                  <a:srgbClr val="000000"/>
                </a:solidFill>
              </a:rPr>
              <a:t>, </a:t>
            </a:r>
            <a:r>
              <a:rPr lang="en-US" sz="1100" dirty="0" err="1">
                <a:solidFill>
                  <a:srgbClr val="000000"/>
                </a:solidFill>
              </a:rPr>
              <a:t>minerales</a:t>
            </a:r>
            <a:r>
              <a:rPr lang="en-US" sz="1100" dirty="0">
                <a:solidFill>
                  <a:srgbClr val="000000"/>
                </a:solidFill>
              </a:rPr>
              <a:t> y </a:t>
            </a:r>
            <a:r>
              <a:rPr lang="en-US" sz="1100" dirty="0" err="1">
                <a:solidFill>
                  <a:srgbClr val="000000"/>
                </a:solidFill>
              </a:rPr>
              <a:t>materia</a:t>
            </a:r>
            <a:r>
              <a:rPr lang="en-US" sz="1100" dirty="0">
                <a:solidFill>
                  <a:srgbClr val="000000"/>
                </a:solidFill>
              </a:rPr>
              <a:t> </a:t>
            </a:r>
            <a:r>
              <a:rPr lang="en-US" sz="1100" dirty="0" err="1">
                <a:solidFill>
                  <a:srgbClr val="000000"/>
                </a:solidFill>
              </a:rPr>
              <a:t>orgánica</a:t>
            </a:r>
            <a:r>
              <a:rPr lang="en-US" sz="1100" dirty="0">
                <a:solidFill>
                  <a:srgbClr val="000000"/>
                </a:solidFill>
              </a:rPr>
              <a:t>, </a:t>
            </a:r>
            <a:r>
              <a:rPr lang="en-US" sz="1100" dirty="0" err="1">
                <a:solidFill>
                  <a:srgbClr val="000000"/>
                </a:solidFill>
              </a:rPr>
              <a:t>dejando</a:t>
            </a:r>
            <a:r>
              <a:rPr lang="en-US" sz="1100" dirty="0">
                <a:solidFill>
                  <a:srgbClr val="000000"/>
                </a:solidFill>
              </a:rPr>
              <a:t> </a:t>
            </a:r>
            <a:r>
              <a:rPr lang="en-US" sz="1100" dirty="0" err="1">
                <a:solidFill>
                  <a:srgbClr val="000000"/>
                </a:solidFill>
              </a:rPr>
              <a:t>una</a:t>
            </a:r>
            <a:r>
              <a:rPr lang="en-US" sz="1100" dirty="0">
                <a:solidFill>
                  <a:srgbClr val="000000"/>
                </a:solidFill>
              </a:rPr>
              <a:t> </a:t>
            </a:r>
            <a:r>
              <a:rPr lang="en-US" sz="1100" dirty="0" err="1">
                <a:solidFill>
                  <a:srgbClr val="000000"/>
                </a:solidFill>
              </a:rPr>
              <a:t>concentración</a:t>
            </a:r>
            <a:r>
              <a:rPr lang="en-US" sz="1100" dirty="0">
                <a:solidFill>
                  <a:srgbClr val="000000"/>
                </a:solidFill>
              </a:rPr>
              <a:t> de </a:t>
            </a:r>
            <a:r>
              <a:rPr lang="en-US" sz="1100" dirty="0" err="1">
                <a:solidFill>
                  <a:srgbClr val="000000"/>
                </a:solidFill>
              </a:rPr>
              <a:t>partículas</a:t>
            </a:r>
            <a:r>
              <a:rPr lang="en-US" sz="1100" dirty="0">
                <a:solidFill>
                  <a:srgbClr val="000000"/>
                </a:solidFill>
              </a:rPr>
              <a:t> de arena y limo de </a:t>
            </a:r>
            <a:r>
              <a:rPr lang="en-US" sz="1100" dirty="0" err="1">
                <a:solidFill>
                  <a:srgbClr val="000000"/>
                </a:solidFill>
              </a:rPr>
              <a:t>cuarzo</a:t>
            </a:r>
            <a:r>
              <a:rPr lang="en-US" sz="1100" dirty="0">
                <a:solidFill>
                  <a:srgbClr val="000000"/>
                </a:solidFill>
              </a:rPr>
              <a:t> u </a:t>
            </a:r>
            <a:r>
              <a:rPr lang="en-US" sz="1100" dirty="0" err="1">
                <a:solidFill>
                  <a:srgbClr val="000000"/>
                </a:solidFill>
              </a:rPr>
              <a:t>otros</a:t>
            </a:r>
            <a:r>
              <a:rPr lang="en-US" sz="1100" dirty="0">
                <a:solidFill>
                  <a:srgbClr val="000000"/>
                </a:solidFill>
              </a:rPr>
              <a:t> </a:t>
            </a:r>
            <a:r>
              <a:rPr lang="en-US" sz="1100" dirty="0" err="1">
                <a:solidFill>
                  <a:srgbClr val="000000"/>
                </a:solidFill>
              </a:rPr>
              <a:t>materiales</a:t>
            </a:r>
            <a:r>
              <a:rPr lang="en-US" sz="1100" dirty="0">
                <a:solidFill>
                  <a:srgbClr val="000000"/>
                </a:solidFill>
              </a:rPr>
              <a:t> </a:t>
            </a:r>
            <a:r>
              <a:rPr lang="en-US" sz="1100" dirty="0" err="1">
                <a:solidFill>
                  <a:srgbClr val="000000"/>
                </a:solidFill>
              </a:rPr>
              <a:t>resistentes</a:t>
            </a:r>
            <a:r>
              <a:rPr lang="en-US" sz="1100" dirty="0">
                <a:solidFill>
                  <a:srgbClr val="000000"/>
                </a:solidFill>
              </a:rPr>
              <a:t>; </a:t>
            </a:r>
            <a:r>
              <a:rPr lang="en-US" sz="1100" dirty="0" err="1">
                <a:solidFill>
                  <a:srgbClr val="000000"/>
                </a:solidFill>
              </a:rPr>
              <a:t>ausente</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algunos</a:t>
            </a:r>
            <a:r>
              <a:rPr lang="en-US" sz="1100" dirty="0">
                <a:solidFill>
                  <a:srgbClr val="000000"/>
                </a:solidFill>
              </a:rPr>
              <a:t> </a:t>
            </a:r>
            <a:r>
              <a:rPr lang="en-US" sz="1100" dirty="0" err="1">
                <a:solidFill>
                  <a:srgbClr val="000000"/>
                </a:solidFill>
              </a:rPr>
              <a:t>suelos</a:t>
            </a:r>
            <a:r>
              <a:rPr lang="en-US" sz="1100" dirty="0">
                <a:solidFill>
                  <a:srgbClr val="000000"/>
                </a:solidFill>
              </a:rPr>
              <a:t> </a:t>
            </a:r>
            <a:r>
              <a:rPr lang="en-US" sz="1100" dirty="0" err="1">
                <a:solidFill>
                  <a:srgbClr val="000000"/>
                </a:solidFill>
              </a:rPr>
              <a:t>pero</a:t>
            </a:r>
            <a:r>
              <a:rPr lang="en-US" sz="1100" dirty="0">
                <a:solidFill>
                  <a:srgbClr val="000000"/>
                </a:solidFill>
              </a:rPr>
              <a:t> a menudo se </a:t>
            </a:r>
            <a:r>
              <a:rPr lang="en-US" sz="1100" dirty="0" err="1">
                <a:solidFill>
                  <a:srgbClr val="000000"/>
                </a:solidFill>
              </a:rPr>
              <a:t>encuentra</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suelos</a:t>
            </a:r>
            <a:r>
              <a:rPr lang="en-US" sz="1100" dirty="0">
                <a:solidFill>
                  <a:srgbClr val="000000"/>
                </a:solidFill>
              </a:rPr>
              <a:t> </a:t>
            </a:r>
            <a:r>
              <a:rPr lang="en-US" sz="1100" dirty="0" err="1">
                <a:solidFill>
                  <a:srgbClr val="000000"/>
                </a:solidFill>
              </a:rPr>
              <a:t>más</a:t>
            </a:r>
            <a:r>
              <a:rPr lang="en-US" sz="1100" dirty="0">
                <a:solidFill>
                  <a:srgbClr val="000000"/>
                </a:solidFill>
              </a:rPr>
              <a:t> </a:t>
            </a:r>
            <a:r>
              <a:rPr lang="en-US" sz="1100" dirty="0" err="1">
                <a:solidFill>
                  <a:srgbClr val="000000"/>
                </a:solidFill>
              </a:rPr>
              <a:t>antiguos</a:t>
            </a:r>
            <a:r>
              <a:rPr lang="en-US" sz="1100" dirty="0">
                <a:solidFill>
                  <a:srgbClr val="000000"/>
                </a:solidFill>
              </a:rPr>
              <a:t> y </a:t>
            </a:r>
            <a:r>
              <a:rPr lang="en-US" sz="1100" dirty="0" err="1">
                <a:solidFill>
                  <a:srgbClr val="000000"/>
                </a:solidFill>
              </a:rPr>
              <a:t>boscosos</a:t>
            </a:r>
            <a:r>
              <a:rPr lang="en-US" sz="1100" dirty="0">
                <a:solidFill>
                  <a:srgbClr val="000000"/>
                </a:solidFill>
              </a:rPr>
              <a:t>.</a:t>
            </a:r>
          </a:p>
          <a:p>
            <a:pPr marL="0" lvl="0" indent="0" algn="l" rtl="0">
              <a:lnSpc>
                <a:spcPct val="100000"/>
              </a:lnSpc>
              <a:spcBef>
                <a:spcPts val="0"/>
              </a:spcBef>
              <a:spcAft>
                <a:spcPts val="0"/>
              </a:spcAft>
              <a:buSzPts val="1400"/>
              <a:buNone/>
            </a:pPr>
            <a:r>
              <a:rPr lang="en-US" sz="1100" dirty="0">
                <a:solidFill>
                  <a:srgbClr val="000000"/>
                </a:solidFill>
              </a:rPr>
              <a:t>B - (</a:t>
            </a:r>
            <a:r>
              <a:rPr lang="en-US" sz="1100" dirty="0" err="1">
                <a:solidFill>
                  <a:srgbClr val="000000"/>
                </a:solidFill>
              </a:rPr>
              <a:t>subsuperficial</a:t>
            </a:r>
            <a:r>
              <a:rPr lang="en-US" sz="1100" dirty="0">
                <a:solidFill>
                  <a:srgbClr val="000000"/>
                </a:solidFill>
              </a:rPr>
              <a:t>) Rico </a:t>
            </a:r>
            <a:r>
              <a:rPr lang="en-US" sz="1100" dirty="0" err="1">
                <a:solidFill>
                  <a:srgbClr val="000000"/>
                </a:solidFill>
              </a:rPr>
              <a:t>en</a:t>
            </a:r>
            <a:r>
              <a:rPr lang="en-US" sz="1100" dirty="0">
                <a:solidFill>
                  <a:srgbClr val="000000"/>
                </a:solidFill>
              </a:rPr>
              <a:t> </a:t>
            </a:r>
            <a:r>
              <a:rPr lang="en-US" sz="1100" dirty="0" err="1">
                <a:solidFill>
                  <a:srgbClr val="000000"/>
                </a:solidFill>
              </a:rPr>
              <a:t>minerales</a:t>
            </a:r>
            <a:r>
              <a:rPr lang="en-US" sz="1100" dirty="0">
                <a:solidFill>
                  <a:srgbClr val="000000"/>
                </a:solidFill>
              </a:rPr>
              <a:t> que </a:t>
            </a:r>
            <a:r>
              <a:rPr lang="en-US" sz="1100" dirty="0" err="1">
                <a:solidFill>
                  <a:srgbClr val="000000"/>
                </a:solidFill>
              </a:rPr>
              <a:t>lixivian</a:t>
            </a:r>
            <a:r>
              <a:rPr lang="en-US" sz="1100" dirty="0">
                <a:solidFill>
                  <a:srgbClr val="000000"/>
                </a:solidFill>
              </a:rPr>
              <a:t> (se </a:t>
            </a:r>
            <a:r>
              <a:rPr lang="en-US" sz="1100" dirty="0" err="1">
                <a:solidFill>
                  <a:srgbClr val="000000"/>
                </a:solidFill>
              </a:rPr>
              <a:t>mueven</a:t>
            </a:r>
            <a:r>
              <a:rPr lang="en-US" sz="1100" dirty="0">
                <a:solidFill>
                  <a:srgbClr val="000000"/>
                </a:solidFill>
              </a:rPr>
              <a:t> </a:t>
            </a:r>
            <a:r>
              <a:rPr lang="en-US" sz="1100" dirty="0" err="1">
                <a:solidFill>
                  <a:srgbClr val="000000"/>
                </a:solidFill>
              </a:rPr>
              <a:t>hacia</a:t>
            </a:r>
            <a:r>
              <a:rPr lang="en-US" sz="1100" dirty="0">
                <a:solidFill>
                  <a:srgbClr val="000000"/>
                </a:solidFill>
              </a:rPr>
              <a:t> </a:t>
            </a:r>
            <a:r>
              <a:rPr lang="en-US" sz="1100" dirty="0" err="1">
                <a:solidFill>
                  <a:srgbClr val="000000"/>
                </a:solidFill>
              </a:rPr>
              <a:t>abajo</a:t>
            </a:r>
            <a:r>
              <a:rPr lang="en-US" sz="1100" dirty="0">
                <a:solidFill>
                  <a:srgbClr val="000000"/>
                </a:solidFill>
              </a:rPr>
              <a:t>) </a:t>
            </a:r>
            <a:r>
              <a:rPr lang="en-US" sz="1100" dirty="0" err="1">
                <a:solidFill>
                  <a:srgbClr val="000000"/>
                </a:solidFill>
              </a:rPr>
              <a:t>desde</a:t>
            </a:r>
            <a:r>
              <a:rPr lang="en-US" sz="1100" dirty="0">
                <a:solidFill>
                  <a:srgbClr val="000000"/>
                </a:solidFill>
              </a:rPr>
              <a:t> </a:t>
            </a:r>
            <a:r>
              <a:rPr lang="en-US" sz="1100" dirty="0" err="1">
                <a:solidFill>
                  <a:srgbClr val="000000"/>
                </a:solidFill>
              </a:rPr>
              <a:t>los</a:t>
            </a:r>
            <a:r>
              <a:rPr lang="en-US" sz="1100" dirty="0">
                <a:solidFill>
                  <a:srgbClr val="000000"/>
                </a:solidFill>
              </a:rPr>
              <a:t> </a:t>
            </a:r>
            <a:r>
              <a:rPr lang="en-US" sz="1100" dirty="0" err="1">
                <a:solidFill>
                  <a:srgbClr val="000000"/>
                </a:solidFill>
              </a:rPr>
              <a:t>horizontes</a:t>
            </a:r>
            <a:r>
              <a:rPr lang="en-US" sz="1100" dirty="0">
                <a:solidFill>
                  <a:srgbClr val="000000"/>
                </a:solidFill>
              </a:rPr>
              <a:t> A o E y se </a:t>
            </a:r>
            <a:r>
              <a:rPr lang="en-US" sz="1100" dirty="0" err="1">
                <a:solidFill>
                  <a:srgbClr val="000000"/>
                </a:solidFill>
              </a:rPr>
              <a:t>acumulan</a:t>
            </a:r>
            <a:r>
              <a:rPr lang="en-US" sz="1100" dirty="0">
                <a:solidFill>
                  <a:srgbClr val="000000"/>
                </a:solidFill>
              </a:rPr>
              <a:t> </a:t>
            </a:r>
            <a:r>
              <a:rPr lang="en-US" sz="1100" dirty="0" err="1">
                <a:solidFill>
                  <a:srgbClr val="000000"/>
                </a:solidFill>
              </a:rPr>
              <a:t>aquí</a:t>
            </a:r>
            <a:r>
              <a:rPr lang="en-US" sz="1100" dirty="0">
                <a:solidFill>
                  <a:srgbClr val="000000"/>
                </a:solidFill>
              </a:rPr>
              <a:t>.</a:t>
            </a:r>
          </a:p>
          <a:p>
            <a:pPr marL="0" lvl="0" indent="0" algn="l" rtl="0">
              <a:lnSpc>
                <a:spcPct val="100000"/>
              </a:lnSpc>
              <a:spcBef>
                <a:spcPts val="0"/>
              </a:spcBef>
              <a:spcAft>
                <a:spcPts val="0"/>
              </a:spcAft>
              <a:buSzPts val="1400"/>
              <a:buNone/>
            </a:pPr>
            <a:r>
              <a:rPr lang="en-US" sz="1100" dirty="0">
                <a:solidFill>
                  <a:srgbClr val="000000"/>
                </a:solidFill>
              </a:rPr>
              <a:t>C - (material parental) El </a:t>
            </a:r>
            <a:r>
              <a:rPr lang="en-US" sz="1100" dirty="0" err="1">
                <a:solidFill>
                  <a:srgbClr val="000000"/>
                </a:solidFill>
              </a:rPr>
              <a:t>depósito</a:t>
            </a:r>
            <a:r>
              <a:rPr lang="en-US" sz="1100" dirty="0">
                <a:solidFill>
                  <a:srgbClr val="000000"/>
                </a:solidFill>
              </a:rPr>
              <a:t> </a:t>
            </a:r>
            <a:r>
              <a:rPr lang="en-US" sz="1100" dirty="0" err="1">
                <a:solidFill>
                  <a:srgbClr val="000000"/>
                </a:solidFill>
              </a:rPr>
              <a:t>en</a:t>
            </a:r>
            <a:r>
              <a:rPr lang="en-US" sz="1100" dirty="0">
                <a:solidFill>
                  <a:srgbClr val="000000"/>
                </a:solidFill>
              </a:rPr>
              <a:t> la </a:t>
            </a:r>
            <a:r>
              <a:rPr lang="en-US" sz="1100" dirty="0" err="1">
                <a:solidFill>
                  <a:srgbClr val="000000"/>
                </a:solidFill>
              </a:rPr>
              <a:t>superficie</a:t>
            </a:r>
            <a:r>
              <a:rPr lang="en-US" sz="1100" dirty="0">
                <a:solidFill>
                  <a:srgbClr val="000000"/>
                </a:solidFill>
              </a:rPr>
              <a:t> </a:t>
            </a:r>
            <a:r>
              <a:rPr lang="en-US" sz="1100" dirty="0" err="1">
                <a:solidFill>
                  <a:srgbClr val="000000"/>
                </a:solidFill>
              </a:rPr>
              <a:t>terrestre</a:t>
            </a:r>
            <a:r>
              <a:rPr lang="en-US" sz="1100" dirty="0">
                <a:solidFill>
                  <a:srgbClr val="000000"/>
                </a:solidFill>
              </a:rPr>
              <a:t> del </a:t>
            </a:r>
            <a:r>
              <a:rPr lang="en-US" sz="1100" dirty="0" err="1">
                <a:solidFill>
                  <a:srgbClr val="000000"/>
                </a:solidFill>
              </a:rPr>
              <a:t>cual</a:t>
            </a:r>
            <a:r>
              <a:rPr lang="en-US" sz="1100" dirty="0">
                <a:solidFill>
                  <a:srgbClr val="000000"/>
                </a:solidFill>
              </a:rPr>
              <a:t> se </a:t>
            </a:r>
            <a:r>
              <a:rPr lang="en-US" sz="1100" dirty="0" err="1">
                <a:solidFill>
                  <a:srgbClr val="000000"/>
                </a:solidFill>
              </a:rPr>
              <a:t>desarrolló</a:t>
            </a:r>
            <a:r>
              <a:rPr lang="en-US" sz="1100" dirty="0">
                <a:solidFill>
                  <a:srgbClr val="000000"/>
                </a:solidFill>
              </a:rPr>
              <a:t> </a:t>
            </a:r>
            <a:r>
              <a:rPr lang="en-US" sz="1100" dirty="0" err="1">
                <a:solidFill>
                  <a:srgbClr val="000000"/>
                </a:solidFill>
              </a:rPr>
              <a:t>el</a:t>
            </a:r>
            <a:r>
              <a:rPr lang="en-US" sz="1100" dirty="0">
                <a:solidFill>
                  <a:srgbClr val="000000"/>
                </a:solidFill>
              </a:rPr>
              <a:t> </a:t>
            </a:r>
            <a:r>
              <a:rPr lang="en-US" sz="1100" dirty="0" err="1">
                <a:solidFill>
                  <a:srgbClr val="000000"/>
                </a:solidFill>
              </a:rPr>
              <a:t>suelo</a:t>
            </a:r>
            <a:r>
              <a:rPr lang="en-US" sz="1100" dirty="0">
                <a:solidFill>
                  <a:srgbClr val="000000"/>
                </a:solidFill>
              </a:rPr>
              <a:t>.</a:t>
            </a:r>
          </a:p>
          <a:p>
            <a:pPr marL="0" lvl="0" indent="0" algn="l" rtl="0">
              <a:lnSpc>
                <a:spcPct val="100000"/>
              </a:lnSpc>
              <a:spcBef>
                <a:spcPts val="0"/>
              </a:spcBef>
              <a:spcAft>
                <a:spcPts val="0"/>
              </a:spcAft>
              <a:buSzPts val="1400"/>
              <a:buNone/>
            </a:pPr>
            <a:r>
              <a:rPr lang="en-US" sz="1100" dirty="0">
                <a:solidFill>
                  <a:srgbClr val="000000"/>
                </a:solidFill>
              </a:rPr>
              <a:t>R - (</a:t>
            </a:r>
            <a:r>
              <a:rPr lang="en-US" sz="1100" dirty="0" err="1">
                <a:solidFill>
                  <a:srgbClr val="000000"/>
                </a:solidFill>
              </a:rPr>
              <a:t>roca</a:t>
            </a:r>
            <a:r>
              <a:rPr lang="en-US" sz="1100" dirty="0">
                <a:solidFill>
                  <a:srgbClr val="000000"/>
                </a:solidFill>
              </a:rPr>
              <a:t> </a:t>
            </a:r>
            <a:r>
              <a:rPr lang="en-US" sz="1100" dirty="0" err="1">
                <a:solidFill>
                  <a:srgbClr val="000000"/>
                </a:solidFill>
              </a:rPr>
              <a:t>madre</a:t>
            </a:r>
            <a:r>
              <a:rPr lang="en-US" sz="1100" dirty="0">
                <a:solidFill>
                  <a:srgbClr val="000000"/>
                </a:solidFill>
              </a:rPr>
              <a:t>) Una masa de </a:t>
            </a:r>
            <a:r>
              <a:rPr lang="en-US" sz="1100" dirty="0" err="1">
                <a:solidFill>
                  <a:srgbClr val="000000"/>
                </a:solidFill>
              </a:rPr>
              <a:t>roca</a:t>
            </a:r>
            <a:r>
              <a:rPr lang="en-US" sz="1100" dirty="0">
                <a:solidFill>
                  <a:srgbClr val="000000"/>
                </a:solidFill>
              </a:rPr>
              <a:t> </a:t>
            </a:r>
            <a:r>
              <a:rPr lang="en-US" sz="1100" dirty="0" err="1">
                <a:solidFill>
                  <a:srgbClr val="000000"/>
                </a:solidFill>
              </a:rPr>
              <a:t>como</a:t>
            </a:r>
            <a:r>
              <a:rPr lang="en-US" sz="1100" dirty="0">
                <a:solidFill>
                  <a:srgbClr val="000000"/>
                </a:solidFill>
              </a:rPr>
              <a:t> </a:t>
            </a:r>
            <a:r>
              <a:rPr lang="en-US" sz="1100" dirty="0" err="1">
                <a:solidFill>
                  <a:srgbClr val="000000"/>
                </a:solidFill>
              </a:rPr>
              <a:t>granito</a:t>
            </a:r>
            <a:r>
              <a:rPr lang="en-US" sz="1100" dirty="0">
                <a:solidFill>
                  <a:srgbClr val="000000"/>
                </a:solidFill>
              </a:rPr>
              <a:t>, </a:t>
            </a:r>
            <a:r>
              <a:rPr lang="en-US" sz="1100" dirty="0" err="1">
                <a:solidFill>
                  <a:srgbClr val="000000"/>
                </a:solidFill>
              </a:rPr>
              <a:t>basalto</a:t>
            </a:r>
            <a:r>
              <a:rPr lang="en-US" sz="1100" dirty="0">
                <a:solidFill>
                  <a:srgbClr val="000000"/>
                </a:solidFill>
              </a:rPr>
              <a:t>, </a:t>
            </a:r>
            <a:r>
              <a:rPr lang="en-US" sz="1100" dirty="0" err="1">
                <a:solidFill>
                  <a:srgbClr val="000000"/>
                </a:solidFill>
              </a:rPr>
              <a:t>cuarcita</a:t>
            </a:r>
            <a:r>
              <a:rPr lang="en-US" sz="1100" dirty="0">
                <a:solidFill>
                  <a:srgbClr val="000000"/>
                </a:solidFill>
              </a:rPr>
              <a:t>, </a:t>
            </a:r>
            <a:r>
              <a:rPr lang="en-US" sz="1100" dirty="0" err="1">
                <a:solidFill>
                  <a:srgbClr val="000000"/>
                </a:solidFill>
              </a:rPr>
              <a:t>caliza</a:t>
            </a:r>
            <a:r>
              <a:rPr lang="en-US" sz="1100" dirty="0">
                <a:solidFill>
                  <a:srgbClr val="000000"/>
                </a:solidFill>
              </a:rPr>
              <a:t> o </a:t>
            </a:r>
            <a:r>
              <a:rPr lang="en-US" sz="1100" dirty="0" err="1">
                <a:solidFill>
                  <a:srgbClr val="000000"/>
                </a:solidFill>
              </a:rPr>
              <a:t>arenisca</a:t>
            </a:r>
            <a:r>
              <a:rPr lang="en-US" sz="1100" dirty="0">
                <a:solidFill>
                  <a:srgbClr val="000000"/>
                </a:solidFill>
              </a:rPr>
              <a:t> que forma </a:t>
            </a:r>
            <a:r>
              <a:rPr lang="en-US" sz="1100" dirty="0" err="1">
                <a:solidFill>
                  <a:srgbClr val="000000"/>
                </a:solidFill>
              </a:rPr>
              <a:t>el</a:t>
            </a:r>
            <a:r>
              <a:rPr lang="en-US" sz="1100" dirty="0">
                <a:solidFill>
                  <a:srgbClr val="000000"/>
                </a:solidFill>
              </a:rPr>
              <a:t> material parental para </a:t>
            </a:r>
            <a:r>
              <a:rPr lang="en-US" sz="1100" dirty="0" err="1">
                <a:solidFill>
                  <a:srgbClr val="000000"/>
                </a:solidFill>
              </a:rPr>
              <a:t>algunos</a:t>
            </a:r>
            <a:r>
              <a:rPr lang="en-US" sz="1100" dirty="0">
                <a:solidFill>
                  <a:srgbClr val="000000"/>
                </a:solidFill>
              </a:rPr>
              <a:t> </a:t>
            </a:r>
            <a:r>
              <a:rPr lang="en-US" sz="1100" dirty="0" err="1">
                <a:solidFill>
                  <a:srgbClr val="000000"/>
                </a:solidFill>
              </a:rPr>
              <a:t>suelos</a:t>
            </a:r>
            <a:r>
              <a:rPr lang="en-US" sz="1100" dirty="0">
                <a:solidFill>
                  <a:srgbClr val="000000"/>
                </a:solidFill>
              </a:rPr>
              <a:t>.</a:t>
            </a:r>
          </a:p>
          <a:p>
            <a:pPr marL="0" lvl="0" indent="0" algn="l" rtl="0">
              <a:lnSpc>
                <a:spcPct val="115000"/>
              </a:lnSpc>
              <a:spcBef>
                <a:spcPts val="0"/>
              </a:spcBef>
              <a:spcAft>
                <a:spcPts val="0"/>
              </a:spcAft>
              <a:buClr>
                <a:schemeClr val="dk1"/>
              </a:buClr>
              <a:buSzPts val="1100"/>
              <a:buFont typeface="Arial"/>
              <a:buNone/>
            </a:pPr>
            <a:r>
              <a:rPr lang="en-US" sz="1100" dirty="0"/>
              <a:t>–</a:t>
            </a:r>
            <a:endParaRPr lang="en-US" sz="1100" dirty="0">
              <a:solidFill>
                <a:srgbClr val="000000"/>
              </a:solidFill>
            </a:endParaRPr>
          </a:p>
          <a:p>
            <a:pPr marL="0" lvl="0" indent="0" algn="l" rtl="0">
              <a:lnSpc>
                <a:spcPct val="100000"/>
              </a:lnSpc>
              <a:spcBef>
                <a:spcPts val="0"/>
              </a:spcBef>
              <a:spcAft>
                <a:spcPts val="0"/>
              </a:spcAft>
              <a:buSzPts val="1400"/>
              <a:buNone/>
            </a:pPr>
            <a:r>
              <a:rPr lang="en-US" sz="1100" dirty="0">
                <a:solidFill>
                  <a:srgbClr val="000000"/>
                </a:solidFill>
              </a:rPr>
              <a:t>ENG: </a:t>
            </a:r>
            <a:r>
              <a:rPr lang="en-US" sz="1100" dirty="0"/>
              <a:t>There are different types of soil, each with its own set of characteristics. Dig down deep into any soil, and you’ll see that it is made of layers, or horizons (O, A, E, B, C, R). All soils have layers called horizons.  These horizons may look different and they tell the story of how soil is formed over time. Put the horizons together, and they form a soil profile. Like a biography, each profile tells a story about the life of a soil. Most soils have three major horizons (A, B, C) and some have an organic horizon (O). </a:t>
            </a:r>
          </a:p>
          <a:p>
            <a:pPr marL="0" lvl="0" indent="0" algn="l" rtl="0">
              <a:lnSpc>
                <a:spcPct val="100000"/>
              </a:lnSpc>
              <a:spcBef>
                <a:spcPts val="0"/>
              </a:spcBef>
              <a:spcAft>
                <a:spcPts val="0"/>
              </a:spcAft>
              <a:buClr>
                <a:schemeClr val="dk1"/>
              </a:buClr>
              <a:buSzPts val="1400"/>
              <a:buFont typeface="Arial"/>
              <a:buNone/>
            </a:pPr>
            <a:r>
              <a:rPr lang="en-US" sz="1100" dirty="0"/>
              <a:t>O – (humus or organic) Mostly organic matter such as decomposing leaves. The O horizon is thin in some soils, thick in others, and not present at all in others.</a:t>
            </a:r>
          </a:p>
          <a:p>
            <a:pPr marL="0" lvl="0" indent="0" algn="l" rtl="0">
              <a:lnSpc>
                <a:spcPct val="100000"/>
              </a:lnSpc>
              <a:spcBef>
                <a:spcPts val="0"/>
              </a:spcBef>
              <a:spcAft>
                <a:spcPts val="0"/>
              </a:spcAft>
              <a:buClr>
                <a:schemeClr val="dk1"/>
              </a:buClr>
              <a:buSzPts val="1400"/>
              <a:buFont typeface="Arial"/>
              <a:buNone/>
            </a:pPr>
            <a:r>
              <a:rPr lang="en-US" sz="1100" dirty="0"/>
              <a:t>A - (topsoil) Mostly minerals from parent material with organic matter incorporated. A good material for plants and other organisms to live. </a:t>
            </a:r>
          </a:p>
          <a:p>
            <a:pPr marL="0" lvl="0" indent="0" algn="l" rtl="0">
              <a:lnSpc>
                <a:spcPct val="100000"/>
              </a:lnSpc>
              <a:spcBef>
                <a:spcPts val="0"/>
              </a:spcBef>
              <a:spcAft>
                <a:spcPts val="0"/>
              </a:spcAft>
              <a:buClr>
                <a:schemeClr val="dk1"/>
              </a:buClr>
              <a:buSzPts val="1400"/>
              <a:buFont typeface="Arial"/>
              <a:buNone/>
            </a:pPr>
            <a:r>
              <a:rPr lang="en-US" sz="1100" dirty="0"/>
              <a:t>E – (eluviated) Leached of clay, minerals, and organic matter, leaving a concentration of sand and silt particles of quartz or other resistant materials – missing in some soils but often found in older soils and forest soils. </a:t>
            </a:r>
          </a:p>
          <a:p>
            <a:pPr marL="0" lvl="0" indent="0" algn="l" rtl="0">
              <a:lnSpc>
                <a:spcPct val="100000"/>
              </a:lnSpc>
              <a:spcBef>
                <a:spcPts val="0"/>
              </a:spcBef>
              <a:spcAft>
                <a:spcPts val="0"/>
              </a:spcAft>
              <a:buClr>
                <a:schemeClr val="dk1"/>
              </a:buClr>
              <a:buSzPts val="1400"/>
              <a:buFont typeface="Arial"/>
              <a:buNone/>
            </a:pPr>
            <a:r>
              <a:rPr lang="en-US" sz="1100" dirty="0"/>
              <a:t>B – (subsoil) Rich in minerals that leached (moved down) from the A or E horizons and accumulated here. </a:t>
            </a:r>
          </a:p>
          <a:p>
            <a:pPr marL="0" lvl="0" indent="0" algn="l" rtl="0">
              <a:lnSpc>
                <a:spcPct val="100000"/>
              </a:lnSpc>
              <a:spcBef>
                <a:spcPts val="0"/>
              </a:spcBef>
              <a:spcAft>
                <a:spcPts val="0"/>
              </a:spcAft>
              <a:buClr>
                <a:schemeClr val="dk1"/>
              </a:buClr>
              <a:buSzPts val="1400"/>
              <a:buFont typeface="Arial"/>
              <a:buNone/>
            </a:pPr>
            <a:r>
              <a:rPr lang="en-US" sz="1100" dirty="0"/>
              <a:t>C – (parent material) The deposit at Earth’s surface from which the soil developed. </a:t>
            </a:r>
          </a:p>
          <a:p>
            <a:pPr marL="0" lvl="0" indent="0" algn="l" rtl="0">
              <a:lnSpc>
                <a:spcPct val="100000"/>
              </a:lnSpc>
              <a:spcBef>
                <a:spcPts val="0"/>
              </a:spcBef>
              <a:spcAft>
                <a:spcPts val="0"/>
              </a:spcAft>
              <a:buClr>
                <a:schemeClr val="dk1"/>
              </a:buClr>
              <a:buSzPts val="1400"/>
              <a:buFont typeface="Arial"/>
              <a:buNone/>
            </a:pPr>
            <a:r>
              <a:rPr lang="en-US" sz="1100" dirty="0"/>
              <a:t>R – (bedrock) A mass of rock such as granite, basalt, quartzite, limestone or sandstone that forms the parent material for some soils.</a:t>
            </a:r>
            <a:endParaRPr lang="en-US" sz="1100" dirty="0">
              <a:solidFill>
                <a:srgbClr val="000000"/>
              </a:solidFill>
            </a:endParaRPr>
          </a:p>
          <a:p>
            <a:pPr algn="just">
              <a:lnSpc>
                <a:spcPct val="107000"/>
              </a:lnSpc>
            </a:pPr>
            <a:endParaRPr lang="es-PR" sz="1100" dirty="0">
              <a:solidFill>
                <a:srgbClr val="000000"/>
              </a:solidFill>
              <a:latin typeface="Times New Roman" panose="02020603050405020304" pitchFamily="18" charset="0"/>
              <a:cs typeface="Times New Roman" panose="02020603050405020304" pitchFamily="18" charset="0"/>
            </a:endParaRPr>
          </a:p>
        </p:txBody>
      </p:sp>
      <p:sp>
        <p:nvSpPr>
          <p:cNvPr id="268" name="Google Shape;268;p18: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58d8f218b_0_0:notes"/>
          <p:cNvSpPr txBox="1">
            <a:spLocks noGrp="1"/>
          </p:cNvSpPr>
          <p:nvPr>
            <p:ph type="body" idx="1"/>
          </p:nvPr>
        </p:nvSpPr>
        <p:spPr>
          <a:xfrm>
            <a:off x="719217" y="4560893"/>
            <a:ext cx="5753740" cy="3731796"/>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400" dirty="0"/>
              <a:t>Se recogerá alguna muestra de suelo utilizando los materiales proporcionados, y se utilizará en la clase de suelo de hoy.</a:t>
            </a:r>
          </a:p>
          <a:p>
            <a:pPr marL="0" lvl="0" indent="0" algn="l" rtl="0">
              <a:lnSpc>
                <a:spcPct val="115000"/>
              </a:lnSpc>
              <a:spcBef>
                <a:spcPts val="0"/>
              </a:spcBef>
              <a:spcAft>
                <a:spcPts val="0"/>
              </a:spcAft>
              <a:buClr>
                <a:schemeClr val="dk1"/>
              </a:buClr>
              <a:buSzPts val="1100"/>
              <a:buFont typeface="Arial"/>
              <a:buNone/>
            </a:pPr>
            <a:r>
              <a:rPr lang="es-ES" sz="1400" dirty="0"/>
              <a:t>–</a:t>
            </a:r>
          </a:p>
          <a:p>
            <a:pPr marL="0" lvl="0" indent="0" algn="l" rtl="0">
              <a:lnSpc>
                <a:spcPct val="115000"/>
              </a:lnSpc>
              <a:spcBef>
                <a:spcPts val="0"/>
              </a:spcBef>
              <a:spcAft>
                <a:spcPts val="0"/>
              </a:spcAft>
              <a:buClr>
                <a:schemeClr val="dk1"/>
              </a:buClr>
              <a:buSzPts val="1100"/>
              <a:buFont typeface="Arial"/>
              <a:buNone/>
            </a:pPr>
            <a:r>
              <a:rPr lang="es-ES" sz="1400" dirty="0"/>
              <a:t>ENG: Will </a:t>
            </a:r>
            <a:r>
              <a:rPr lang="es-ES" sz="1400" dirty="0" err="1"/>
              <a:t>collect</a:t>
            </a:r>
            <a:r>
              <a:rPr lang="es-ES" sz="1400" dirty="0"/>
              <a:t> </a:t>
            </a:r>
            <a:r>
              <a:rPr lang="es-ES" sz="1400" dirty="0" err="1"/>
              <a:t>some</a:t>
            </a:r>
            <a:r>
              <a:rPr lang="es-ES" sz="1400" dirty="0"/>
              <a:t> </a:t>
            </a:r>
            <a:r>
              <a:rPr lang="es-ES" sz="1400" dirty="0" err="1"/>
              <a:t>soil</a:t>
            </a:r>
            <a:r>
              <a:rPr lang="es-ES" sz="1400" dirty="0"/>
              <a:t> </a:t>
            </a:r>
            <a:r>
              <a:rPr lang="es-ES" sz="1400" dirty="0" err="1"/>
              <a:t>sample</a:t>
            </a:r>
            <a:r>
              <a:rPr lang="es-ES" sz="1400" dirty="0"/>
              <a:t> </a:t>
            </a:r>
            <a:r>
              <a:rPr lang="es-ES" sz="1400" dirty="0" err="1"/>
              <a:t>using</a:t>
            </a:r>
            <a:r>
              <a:rPr lang="es-ES" sz="1400" dirty="0"/>
              <a:t> </a:t>
            </a:r>
            <a:r>
              <a:rPr lang="es-ES" sz="1400" dirty="0" err="1"/>
              <a:t>the</a:t>
            </a:r>
            <a:r>
              <a:rPr lang="es-ES" sz="1400" dirty="0"/>
              <a:t> </a:t>
            </a:r>
            <a:r>
              <a:rPr lang="es-ES" sz="1400" dirty="0" err="1"/>
              <a:t>materials</a:t>
            </a:r>
            <a:r>
              <a:rPr lang="es-ES" sz="1400" dirty="0"/>
              <a:t> </a:t>
            </a:r>
            <a:r>
              <a:rPr lang="es-ES" sz="1400" dirty="0" err="1"/>
              <a:t>provided</a:t>
            </a:r>
            <a:r>
              <a:rPr lang="es-ES" sz="1400" dirty="0"/>
              <a:t> and use in </a:t>
            </a:r>
            <a:r>
              <a:rPr lang="es-ES" sz="1400" dirty="0" err="1"/>
              <a:t>the</a:t>
            </a:r>
            <a:r>
              <a:rPr lang="es-ES" sz="1400" dirty="0"/>
              <a:t> </a:t>
            </a:r>
            <a:r>
              <a:rPr lang="es-ES" sz="1400" dirty="0" err="1"/>
              <a:t>soil</a:t>
            </a:r>
            <a:r>
              <a:rPr lang="es-ES" sz="1400" dirty="0"/>
              <a:t> </a:t>
            </a:r>
            <a:r>
              <a:rPr lang="es-ES" sz="1400" dirty="0" err="1"/>
              <a:t>class</a:t>
            </a:r>
            <a:r>
              <a:rPr lang="es-ES" sz="1400" dirty="0"/>
              <a:t> </a:t>
            </a:r>
            <a:r>
              <a:rPr lang="es-ES" sz="1400" dirty="0" err="1"/>
              <a:t>today</a:t>
            </a:r>
            <a:r>
              <a:rPr lang="es-ES" sz="1400" dirty="0"/>
              <a:t>.</a:t>
            </a:r>
          </a:p>
          <a:p>
            <a:pPr>
              <a:lnSpc>
                <a:spcPct val="115000"/>
              </a:lnSpc>
              <a:buClr>
                <a:schemeClr val="dk1"/>
              </a:buClr>
              <a:buSzPts val="1100"/>
            </a:pPr>
            <a:endParaRPr sz="1400" dirty="0"/>
          </a:p>
        </p:txBody>
      </p:sp>
      <p:sp>
        <p:nvSpPr>
          <p:cNvPr id="102" name="Google Shape;102;g1358d8f218b_0_0: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9: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s-ES" sz="1400" dirty="0">
                <a:solidFill>
                  <a:srgbClr val="000000"/>
                </a:solidFill>
              </a:rPr>
              <a:t>Existen muchas propiedades del suelo que nos ayudan a describir y gestionar los suelos. La física del suelo es el estudio del flujo de calor, agua y gas dentro, a través y fuera del suelo. Algunas de las propiedades físicas importantes se describen a continuación.</a:t>
            </a:r>
          </a:p>
          <a:p>
            <a:pPr marL="457200" lvl="0" indent="-317500" algn="l" rtl="0">
              <a:lnSpc>
                <a:spcPct val="100000"/>
              </a:lnSpc>
              <a:spcBef>
                <a:spcPts val="0"/>
              </a:spcBef>
              <a:spcAft>
                <a:spcPts val="0"/>
              </a:spcAft>
              <a:buClr>
                <a:srgbClr val="000000"/>
              </a:buClr>
              <a:buSzPts val="1400"/>
              <a:buChar char="●"/>
            </a:pPr>
            <a:r>
              <a:rPr lang="es-ES" sz="1400" dirty="0">
                <a:solidFill>
                  <a:srgbClr val="000000"/>
                </a:solidFill>
              </a:rPr>
              <a:t>El color del suelo está influenciado principalmente por la mineralogía del suelo, lo que nos dice qué hay en un suelo específico.</a:t>
            </a:r>
          </a:p>
          <a:p>
            <a:pPr marL="457200" lvl="0" indent="-317500" algn="l" rtl="0">
              <a:lnSpc>
                <a:spcPct val="100000"/>
              </a:lnSpc>
              <a:spcBef>
                <a:spcPts val="0"/>
              </a:spcBef>
              <a:spcAft>
                <a:spcPts val="0"/>
              </a:spcAft>
              <a:buClr>
                <a:srgbClr val="000000"/>
              </a:buClr>
              <a:buSzPts val="1400"/>
              <a:buChar char="●"/>
            </a:pPr>
            <a:r>
              <a:rPr lang="es-ES" sz="1400" dirty="0">
                <a:solidFill>
                  <a:srgbClr val="000000"/>
                </a:solidFill>
              </a:rPr>
              <a:t>La textura del suelo es la proporción de partículas de arena, limo y arcilla.</a:t>
            </a:r>
          </a:p>
          <a:p>
            <a:pPr marL="457200" lvl="0" indent="-317500" algn="l" rtl="0">
              <a:lnSpc>
                <a:spcPct val="100000"/>
              </a:lnSpc>
              <a:spcBef>
                <a:spcPts val="0"/>
              </a:spcBef>
              <a:spcAft>
                <a:spcPts val="0"/>
              </a:spcAft>
              <a:buClr>
                <a:srgbClr val="000000"/>
              </a:buClr>
              <a:buSzPts val="1400"/>
              <a:buChar char="●"/>
            </a:pPr>
            <a:r>
              <a:rPr lang="es-ES" sz="1400" dirty="0">
                <a:solidFill>
                  <a:srgbClr val="000000"/>
                </a:solidFill>
              </a:rPr>
              <a:t>La permeabilidad es la capacidad del suelo para permitir que el agua lo atraviese.</a:t>
            </a:r>
          </a:p>
          <a:p>
            <a:pPr marL="0" lvl="0" indent="0" algn="l" rtl="0">
              <a:lnSpc>
                <a:spcPct val="115000"/>
              </a:lnSpc>
              <a:spcBef>
                <a:spcPts val="0"/>
              </a:spcBef>
              <a:spcAft>
                <a:spcPts val="0"/>
              </a:spcAft>
              <a:buSzPts val="1400"/>
              <a:buNone/>
            </a:pPr>
            <a:r>
              <a:rPr lang="es-ES" sz="1400" dirty="0"/>
              <a:t>–</a:t>
            </a:r>
            <a:endParaRPr lang="es-ES" sz="1400" dirty="0">
              <a:solidFill>
                <a:srgbClr val="000000"/>
              </a:solidFill>
            </a:endParaRPr>
          </a:p>
          <a:p>
            <a:pPr marL="0" lvl="0" indent="0" algn="l" rtl="0">
              <a:lnSpc>
                <a:spcPct val="100000"/>
              </a:lnSpc>
              <a:spcBef>
                <a:spcPts val="0"/>
              </a:spcBef>
              <a:spcAft>
                <a:spcPts val="0"/>
              </a:spcAft>
              <a:buSzPts val="1400"/>
              <a:buNone/>
            </a:pPr>
            <a:r>
              <a:rPr lang="es-ES" sz="1400" dirty="0">
                <a:solidFill>
                  <a:srgbClr val="000000"/>
                </a:solidFill>
              </a:rPr>
              <a:t>ENG: </a:t>
            </a:r>
            <a:r>
              <a:rPr lang="es-ES" sz="1400" dirty="0" err="1"/>
              <a:t>There</a:t>
            </a:r>
            <a:r>
              <a:rPr lang="es-ES" sz="1400" dirty="0"/>
              <a:t> are </a:t>
            </a:r>
            <a:r>
              <a:rPr lang="es-ES" sz="1400" dirty="0" err="1"/>
              <a:t>many</a:t>
            </a:r>
            <a:r>
              <a:rPr lang="es-ES" sz="1400" dirty="0"/>
              <a:t> </a:t>
            </a:r>
            <a:r>
              <a:rPr lang="es-ES" sz="1400" dirty="0" err="1"/>
              <a:t>soil</a:t>
            </a:r>
            <a:r>
              <a:rPr lang="es-ES" sz="1400" dirty="0"/>
              <a:t> </a:t>
            </a:r>
            <a:r>
              <a:rPr lang="es-ES" sz="1400" dirty="0" err="1"/>
              <a:t>properties</a:t>
            </a:r>
            <a:r>
              <a:rPr lang="es-ES" sz="1400" dirty="0"/>
              <a:t> </a:t>
            </a:r>
            <a:r>
              <a:rPr lang="es-ES" sz="1400" dirty="0" err="1"/>
              <a:t>that</a:t>
            </a:r>
            <a:r>
              <a:rPr lang="es-ES" sz="1400" dirty="0"/>
              <a:t> </a:t>
            </a:r>
            <a:r>
              <a:rPr lang="es-ES" sz="1400" dirty="0" err="1"/>
              <a:t>help</a:t>
            </a:r>
            <a:r>
              <a:rPr lang="es-ES" sz="1400" dirty="0"/>
              <a:t> </a:t>
            </a:r>
            <a:r>
              <a:rPr lang="es-ES" sz="1400" dirty="0" err="1"/>
              <a:t>us</a:t>
            </a:r>
            <a:r>
              <a:rPr lang="es-ES" sz="1400" dirty="0"/>
              <a:t> describe and </a:t>
            </a:r>
            <a:r>
              <a:rPr lang="es-ES" sz="1400" dirty="0" err="1"/>
              <a:t>manage</a:t>
            </a:r>
            <a:r>
              <a:rPr lang="es-ES" sz="1400" dirty="0"/>
              <a:t> </a:t>
            </a:r>
            <a:r>
              <a:rPr lang="es-ES" sz="1400" dirty="0" err="1"/>
              <a:t>soils</a:t>
            </a:r>
            <a:r>
              <a:rPr lang="es-ES" sz="1400" dirty="0"/>
              <a:t>. </a:t>
            </a:r>
            <a:r>
              <a:rPr lang="es-ES" sz="1400" dirty="0" err="1"/>
              <a:t>Soil</a:t>
            </a:r>
            <a:r>
              <a:rPr lang="es-ES" sz="1400" dirty="0"/>
              <a:t> </a:t>
            </a:r>
            <a:r>
              <a:rPr lang="es-ES" sz="1400" dirty="0" err="1"/>
              <a:t>physics</a:t>
            </a:r>
            <a:r>
              <a:rPr lang="es-ES" sz="1400" dirty="0"/>
              <a:t> </a:t>
            </a:r>
            <a:r>
              <a:rPr lang="es-ES" sz="1400" dirty="0" err="1"/>
              <a:t>is</a:t>
            </a:r>
            <a:r>
              <a:rPr lang="es-ES" sz="1400" dirty="0"/>
              <a:t> </a:t>
            </a:r>
            <a:r>
              <a:rPr lang="es-ES" sz="1400" dirty="0" err="1"/>
              <a:t>the</a:t>
            </a:r>
            <a:r>
              <a:rPr lang="es-ES" sz="1400" dirty="0"/>
              <a:t> </a:t>
            </a:r>
            <a:r>
              <a:rPr lang="es-ES" sz="1400" dirty="0" err="1"/>
              <a:t>study</a:t>
            </a:r>
            <a:r>
              <a:rPr lang="es-ES" sz="1400" dirty="0"/>
              <a:t> </a:t>
            </a:r>
            <a:r>
              <a:rPr lang="es-ES" sz="1400" dirty="0" err="1"/>
              <a:t>of</a:t>
            </a:r>
            <a:r>
              <a:rPr lang="es-ES" sz="1400" dirty="0"/>
              <a:t> </a:t>
            </a:r>
            <a:r>
              <a:rPr lang="es-ES" sz="1400" dirty="0" err="1"/>
              <a:t>heat</a:t>
            </a:r>
            <a:r>
              <a:rPr lang="es-ES" sz="1400" dirty="0"/>
              <a:t>, </a:t>
            </a:r>
            <a:r>
              <a:rPr lang="es-ES" sz="1400" dirty="0" err="1"/>
              <a:t>water</a:t>
            </a:r>
            <a:r>
              <a:rPr lang="es-ES" sz="1400" dirty="0"/>
              <a:t>, and gas </a:t>
            </a:r>
            <a:r>
              <a:rPr lang="es-ES" sz="1400" dirty="0" err="1"/>
              <a:t>flow</a:t>
            </a:r>
            <a:r>
              <a:rPr lang="es-ES" sz="1400" dirty="0"/>
              <a:t> </a:t>
            </a:r>
            <a:r>
              <a:rPr lang="es-ES" sz="1400" dirty="0" err="1"/>
              <a:t>into</a:t>
            </a:r>
            <a:r>
              <a:rPr lang="es-ES" sz="1400" dirty="0"/>
              <a:t>, </a:t>
            </a:r>
            <a:r>
              <a:rPr lang="es-ES" sz="1400" dirty="0" err="1"/>
              <a:t>through</a:t>
            </a:r>
            <a:r>
              <a:rPr lang="es-ES" sz="1400" dirty="0"/>
              <a:t>, and </a:t>
            </a:r>
            <a:r>
              <a:rPr lang="es-ES" sz="1400" dirty="0" err="1"/>
              <a:t>out</a:t>
            </a:r>
            <a:r>
              <a:rPr lang="es-ES" sz="1400" dirty="0"/>
              <a:t> </a:t>
            </a:r>
            <a:r>
              <a:rPr lang="es-ES" sz="1400" dirty="0" err="1"/>
              <a:t>of</a:t>
            </a:r>
            <a:r>
              <a:rPr lang="es-ES" sz="1400" dirty="0"/>
              <a:t> </a:t>
            </a:r>
            <a:r>
              <a:rPr lang="es-ES" sz="1400" dirty="0" err="1"/>
              <a:t>the</a:t>
            </a:r>
            <a:r>
              <a:rPr lang="es-ES" sz="1400" dirty="0"/>
              <a:t> </a:t>
            </a:r>
            <a:r>
              <a:rPr lang="es-ES" sz="1400" dirty="0" err="1"/>
              <a:t>soil</a:t>
            </a:r>
            <a:r>
              <a:rPr lang="es-ES" sz="1400" dirty="0"/>
              <a:t>. </a:t>
            </a:r>
            <a:r>
              <a:rPr lang="es-ES" sz="1400" dirty="0" err="1"/>
              <a:t>Some</a:t>
            </a:r>
            <a:r>
              <a:rPr lang="es-ES" sz="1400" dirty="0"/>
              <a:t> </a:t>
            </a:r>
            <a:r>
              <a:rPr lang="es-ES" sz="1400" dirty="0" err="1"/>
              <a:t>of</a:t>
            </a:r>
            <a:r>
              <a:rPr lang="es-ES" sz="1400" dirty="0"/>
              <a:t> </a:t>
            </a:r>
            <a:r>
              <a:rPr lang="es-ES" sz="1400" dirty="0" err="1"/>
              <a:t>the</a:t>
            </a:r>
            <a:r>
              <a:rPr lang="es-ES" sz="1400" dirty="0"/>
              <a:t> </a:t>
            </a:r>
            <a:r>
              <a:rPr lang="es-ES" sz="1400" dirty="0" err="1"/>
              <a:t>important</a:t>
            </a:r>
            <a:r>
              <a:rPr lang="es-ES" sz="1400" dirty="0"/>
              <a:t> </a:t>
            </a:r>
            <a:r>
              <a:rPr lang="es-ES" sz="1400" dirty="0" err="1"/>
              <a:t>physical</a:t>
            </a:r>
            <a:r>
              <a:rPr lang="es-ES" sz="1400" dirty="0"/>
              <a:t> </a:t>
            </a:r>
            <a:r>
              <a:rPr lang="es-ES" sz="1400" dirty="0" err="1"/>
              <a:t>properties</a:t>
            </a:r>
            <a:r>
              <a:rPr lang="es-ES" sz="1400" dirty="0"/>
              <a:t> are </a:t>
            </a:r>
            <a:r>
              <a:rPr lang="es-ES" sz="1400" dirty="0" err="1"/>
              <a:t>described</a:t>
            </a:r>
            <a:r>
              <a:rPr lang="es-ES" sz="1400" dirty="0"/>
              <a:t> </a:t>
            </a:r>
            <a:r>
              <a:rPr lang="es-ES" sz="1400" dirty="0" err="1"/>
              <a:t>below</a:t>
            </a:r>
            <a:r>
              <a:rPr lang="es-ES" sz="1400" dirty="0"/>
              <a:t>.</a:t>
            </a:r>
          </a:p>
          <a:p>
            <a:pPr marL="228600" lvl="0" indent="-228600" algn="l" rtl="0">
              <a:lnSpc>
                <a:spcPct val="100000"/>
              </a:lnSpc>
              <a:spcBef>
                <a:spcPts val="0"/>
              </a:spcBef>
              <a:spcAft>
                <a:spcPts val="0"/>
              </a:spcAft>
              <a:buClr>
                <a:schemeClr val="dk1"/>
              </a:buClr>
              <a:buSzPts val="1400"/>
              <a:buFont typeface="Arial"/>
              <a:buNone/>
            </a:pPr>
            <a:r>
              <a:rPr lang="es-ES" sz="1400" dirty="0" err="1"/>
              <a:t>Soil</a:t>
            </a:r>
            <a:r>
              <a:rPr lang="es-ES" sz="1400" dirty="0"/>
              <a:t> color </a:t>
            </a:r>
            <a:r>
              <a:rPr lang="es-ES" sz="1400" dirty="0" err="1"/>
              <a:t>is</a:t>
            </a:r>
            <a:r>
              <a:rPr lang="es-ES" sz="1400" dirty="0"/>
              <a:t> </a:t>
            </a:r>
            <a:r>
              <a:rPr lang="es-ES" sz="1400" dirty="0" err="1"/>
              <a:t>influenced</a:t>
            </a:r>
            <a:r>
              <a:rPr lang="es-ES" sz="1400" dirty="0"/>
              <a:t> </a:t>
            </a:r>
            <a:r>
              <a:rPr lang="es-ES" sz="1400" dirty="0" err="1"/>
              <a:t>primarily</a:t>
            </a:r>
            <a:r>
              <a:rPr lang="es-ES" sz="1400" dirty="0"/>
              <a:t> </a:t>
            </a:r>
            <a:r>
              <a:rPr lang="es-ES" sz="1400" dirty="0" err="1"/>
              <a:t>by</a:t>
            </a:r>
            <a:r>
              <a:rPr lang="es-ES" sz="1400" dirty="0"/>
              <a:t> </a:t>
            </a:r>
            <a:r>
              <a:rPr lang="es-ES" sz="1400" dirty="0" err="1"/>
              <a:t>soil</a:t>
            </a:r>
            <a:r>
              <a:rPr lang="es-ES" sz="1400" dirty="0"/>
              <a:t> </a:t>
            </a:r>
            <a:r>
              <a:rPr lang="es-ES" sz="1400" dirty="0" err="1"/>
              <a:t>mineralogy</a:t>
            </a:r>
            <a:r>
              <a:rPr lang="es-ES" sz="1400" dirty="0"/>
              <a:t> – </a:t>
            </a:r>
            <a:r>
              <a:rPr lang="es-ES" sz="1400" dirty="0" err="1"/>
              <a:t>telling</a:t>
            </a:r>
            <a:r>
              <a:rPr lang="es-ES" sz="1400" dirty="0"/>
              <a:t> </a:t>
            </a:r>
            <a:r>
              <a:rPr lang="es-ES" sz="1400" dirty="0" err="1"/>
              <a:t>us</a:t>
            </a:r>
            <a:r>
              <a:rPr lang="es-ES" sz="1400" dirty="0"/>
              <a:t> </a:t>
            </a:r>
            <a:r>
              <a:rPr lang="es-ES" sz="1400" dirty="0" err="1"/>
              <a:t>what</a:t>
            </a:r>
            <a:r>
              <a:rPr lang="es-ES" sz="1400" dirty="0"/>
              <a:t> </a:t>
            </a:r>
            <a:r>
              <a:rPr lang="es-ES" sz="1400" dirty="0" err="1"/>
              <a:t>is</a:t>
            </a:r>
            <a:r>
              <a:rPr lang="es-ES" sz="1400" dirty="0"/>
              <a:t> in a </a:t>
            </a:r>
            <a:r>
              <a:rPr lang="es-ES" sz="1400" dirty="0" err="1"/>
              <a:t>specific</a:t>
            </a:r>
            <a:r>
              <a:rPr lang="es-ES" sz="1400" dirty="0"/>
              <a:t> </a:t>
            </a:r>
            <a:r>
              <a:rPr lang="es-ES" sz="1400" dirty="0" err="1"/>
              <a:t>soil</a:t>
            </a:r>
            <a:r>
              <a:rPr lang="es-ES" sz="1400" dirty="0"/>
              <a:t>. </a:t>
            </a:r>
          </a:p>
          <a:p>
            <a:pPr marL="228600" lvl="0" indent="-228600" algn="l" rtl="0">
              <a:lnSpc>
                <a:spcPct val="100000"/>
              </a:lnSpc>
              <a:spcBef>
                <a:spcPts val="0"/>
              </a:spcBef>
              <a:spcAft>
                <a:spcPts val="0"/>
              </a:spcAft>
              <a:buClr>
                <a:schemeClr val="dk1"/>
              </a:buClr>
              <a:buSzPts val="1400"/>
              <a:buFont typeface="Arial"/>
              <a:buNone/>
            </a:pPr>
            <a:r>
              <a:rPr lang="es-ES" sz="1400" dirty="0" err="1"/>
              <a:t>Soil</a:t>
            </a:r>
            <a:r>
              <a:rPr lang="es-ES" sz="1400" dirty="0"/>
              <a:t> </a:t>
            </a:r>
            <a:r>
              <a:rPr lang="es-ES" sz="1400" dirty="0" err="1"/>
              <a:t>texture</a:t>
            </a:r>
            <a:r>
              <a:rPr lang="es-ES" sz="1400" dirty="0"/>
              <a:t> </a:t>
            </a:r>
            <a:r>
              <a:rPr lang="es-ES" sz="1400" dirty="0" err="1"/>
              <a:t>is</a:t>
            </a:r>
            <a:r>
              <a:rPr lang="es-ES" sz="1400" dirty="0"/>
              <a:t> </a:t>
            </a:r>
            <a:r>
              <a:rPr lang="es-ES" sz="1400" dirty="0" err="1"/>
              <a:t>the</a:t>
            </a:r>
            <a:r>
              <a:rPr lang="es-ES" sz="1400" dirty="0"/>
              <a:t> </a:t>
            </a:r>
            <a:r>
              <a:rPr lang="es-ES" sz="1400" dirty="0" err="1"/>
              <a:t>proportion</a:t>
            </a:r>
            <a:r>
              <a:rPr lang="es-ES" sz="1400" dirty="0"/>
              <a:t> </a:t>
            </a:r>
            <a:r>
              <a:rPr lang="es-ES" sz="1400" dirty="0" err="1"/>
              <a:t>of</a:t>
            </a:r>
            <a:r>
              <a:rPr lang="es-ES" sz="1400" dirty="0"/>
              <a:t> </a:t>
            </a:r>
            <a:r>
              <a:rPr lang="es-ES" sz="1400" dirty="0" err="1"/>
              <a:t>sand</a:t>
            </a:r>
            <a:r>
              <a:rPr lang="es-ES" sz="1400" dirty="0"/>
              <a:t>, </a:t>
            </a:r>
            <a:r>
              <a:rPr lang="es-ES" sz="1400" dirty="0" err="1"/>
              <a:t>silt</a:t>
            </a:r>
            <a:r>
              <a:rPr lang="es-ES" sz="1400" dirty="0"/>
              <a:t> and </a:t>
            </a:r>
            <a:r>
              <a:rPr lang="es-ES" sz="1400" dirty="0" err="1"/>
              <a:t>clay</a:t>
            </a:r>
            <a:r>
              <a:rPr lang="es-ES" sz="1400" dirty="0"/>
              <a:t> </a:t>
            </a:r>
            <a:r>
              <a:rPr lang="es-ES" sz="1400" dirty="0" err="1"/>
              <a:t>particles</a:t>
            </a:r>
            <a:r>
              <a:rPr lang="es-ES" sz="1400" dirty="0"/>
              <a:t>.</a:t>
            </a:r>
          </a:p>
          <a:p>
            <a:pPr marL="228600" lvl="0" indent="-228600" algn="l" rtl="0">
              <a:lnSpc>
                <a:spcPct val="100000"/>
              </a:lnSpc>
              <a:spcBef>
                <a:spcPts val="0"/>
              </a:spcBef>
              <a:spcAft>
                <a:spcPts val="0"/>
              </a:spcAft>
              <a:buClr>
                <a:schemeClr val="dk1"/>
              </a:buClr>
              <a:buSzPts val="1400"/>
              <a:buFont typeface="Arial"/>
              <a:buNone/>
            </a:pPr>
            <a:r>
              <a:rPr lang="es-ES" sz="1400" dirty="0" err="1"/>
              <a:t>Permeability</a:t>
            </a:r>
            <a:r>
              <a:rPr lang="es-ES" sz="1400" dirty="0"/>
              <a:t> </a:t>
            </a:r>
            <a:r>
              <a:rPr lang="es-ES" sz="1400" dirty="0" err="1"/>
              <a:t>is</a:t>
            </a:r>
            <a:r>
              <a:rPr lang="es-ES" sz="1400" dirty="0"/>
              <a:t> </a:t>
            </a:r>
            <a:r>
              <a:rPr lang="es-ES" sz="1400" dirty="0" err="1"/>
              <a:t>the</a:t>
            </a:r>
            <a:r>
              <a:rPr lang="es-ES" sz="1400" dirty="0"/>
              <a:t> </a:t>
            </a:r>
            <a:r>
              <a:rPr lang="es-ES" sz="1400" dirty="0" err="1"/>
              <a:t>soils</a:t>
            </a:r>
            <a:r>
              <a:rPr lang="es-ES" sz="1400" dirty="0"/>
              <a:t> </a:t>
            </a:r>
            <a:r>
              <a:rPr lang="es-ES" sz="1400" dirty="0" err="1"/>
              <a:t>ability</a:t>
            </a:r>
            <a:r>
              <a:rPr lang="es-ES" sz="1400" dirty="0"/>
              <a:t> </a:t>
            </a:r>
            <a:r>
              <a:rPr lang="es-ES" sz="1400" dirty="0" err="1"/>
              <a:t>to</a:t>
            </a:r>
            <a:r>
              <a:rPr lang="es-ES" sz="1400" dirty="0"/>
              <a:t> </a:t>
            </a:r>
            <a:r>
              <a:rPr lang="es-ES" sz="1400" dirty="0" err="1"/>
              <a:t>allow</a:t>
            </a:r>
            <a:r>
              <a:rPr lang="es-ES" sz="1400" dirty="0"/>
              <a:t> </a:t>
            </a:r>
            <a:r>
              <a:rPr lang="es-ES" sz="1400" dirty="0" err="1"/>
              <a:t>water</a:t>
            </a:r>
            <a:r>
              <a:rPr lang="es-ES" sz="1400" dirty="0"/>
              <a:t> </a:t>
            </a:r>
            <a:r>
              <a:rPr lang="es-ES" sz="1400" dirty="0" err="1"/>
              <a:t>to</a:t>
            </a:r>
            <a:r>
              <a:rPr lang="es-ES" sz="1400" dirty="0"/>
              <a:t> </a:t>
            </a:r>
            <a:r>
              <a:rPr lang="es-ES" sz="1400" dirty="0" err="1"/>
              <a:t>pass</a:t>
            </a:r>
            <a:r>
              <a:rPr lang="es-ES" sz="1400" dirty="0"/>
              <a:t> </a:t>
            </a:r>
            <a:r>
              <a:rPr lang="es-ES" sz="1400" dirty="0" err="1"/>
              <a:t>through</a:t>
            </a:r>
            <a:r>
              <a:rPr lang="es-ES" sz="1400" dirty="0"/>
              <a:t> </a:t>
            </a:r>
            <a:r>
              <a:rPr lang="es-ES" sz="1400" dirty="0" err="1"/>
              <a:t>it</a:t>
            </a:r>
            <a:r>
              <a:rPr lang="es-ES" sz="1400" dirty="0"/>
              <a:t>.</a:t>
            </a:r>
          </a:p>
          <a:p>
            <a:pPr marL="0" lvl="0" indent="0" algn="l" rtl="0">
              <a:lnSpc>
                <a:spcPct val="100000"/>
              </a:lnSpc>
              <a:spcBef>
                <a:spcPts val="0"/>
              </a:spcBef>
              <a:spcAft>
                <a:spcPts val="0"/>
              </a:spcAft>
              <a:buSzPts val="1400"/>
              <a:buNone/>
            </a:pPr>
            <a:endParaRPr lang="es-ES" sz="1400" dirty="0">
              <a:solidFill>
                <a:srgbClr val="000000"/>
              </a:solidFill>
            </a:endParaRPr>
          </a:p>
          <a:p>
            <a:pPr marL="0" lvl="0" indent="0" algn="l" rtl="0">
              <a:lnSpc>
                <a:spcPct val="100000"/>
              </a:lnSpc>
              <a:spcBef>
                <a:spcPts val="0"/>
              </a:spcBef>
              <a:spcAft>
                <a:spcPts val="0"/>
              </a:spcAft>
              <a:buSzPts val="1400"/>
              <a:buNone/>
            </a:pPr>
            <a:endParaRPr lang="es-ES" sz="1400" dirty="0">
              <a:solidFill>
                <a:srgbClr val="000000"/>
              </a:solidFill>
            </a:endParaRPr>
          </a:p>
          <a:p>
            <a:pPr marL="0" lvl="0" indent="0" algn="l" rtl="0">
              <a:lnSpc>
                <a:spcPct val="100000"/>
              </a:lnSpc>
              <a:spcBef>
                <a:spcPts val="0"/>
              </a:spcBef>
              <a:spcAft>
                <a:spcPts val="0"/>
              </a:spcAft>
              <a:buSzPts val="1400"/>
              <a:buNone/>
            </a:pPr>
            <a:endParaRPr lang="es-ES" sz="1400" dirty="0">
              <a:solidFill>
                <a:srgbClr val="000000"/>
              </a:solidFill>
            </a:endParaRPr>
          </a:p>
          <a:p>
            <a:pPr marL="0" lvl="0" indent="0" algn="l" rtl="0">
              <a:lnSpc>
                <a:spcPct val="100000"/>
              </a:lnSpc>
              <a:spcBef>
                <a:spcPts val="0"/>
              </a:spcBef>
              <a:spcAft>
                <a:spcPts val="0"/>
              </a:spcAft>
              <a:buSzPts val="1400"/>
              <a:buNone/>
            </a:pPr>
            <a:endParaRPr lang="es-ES" sz="1400" dirty="0">
              <a:solidFill>
                <a:srgbClr val="000000"/>
              </a:solidFill>
            </a:endParaRPr>
          </a:p>
          <a:p>
            <a:pPr marL="0" lvl="0" indent="0" algn="l" rtl="0">
              <a:lnSpc>
                <a:spcPct val="100000"/>
              </a:lnSpc>
              <a:spcBef>
                <a:spcPts val="0"/>
              </a:spcBef>
              <a:spcAft>
                <a:spcPts val="0"/>
              </a:spcAft>
              <a:buSzPts val="1400"/>
              <a:buNone/>
            </a:pPr>
            <a:endParaRPr lang="es-ES" sz="1400" dirty="0">
              <a:solidFill>
                <a:srgbClr val="000000"/>
              </a:solidFill>
            </a:endParaRPr>
          </a:p>
          <a:p>
            <a:endParaRPr sz="1400" dirty="0">
              <a:solidFill>
                <a:srgbClr val="000000"/>
              </a:solidFill>
            </a:endParaRPr>
          </a:p>
        </p:txBody>
      </p:sp>
      <p:sp>
        <p:nvSpPr>
          <p:cNvPr id="277" name="Google Shape;277;p19: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n-US" sz="1400" dirty="0">
                <a:solidFill>
                  <a:srgbClr val="000000"/>
                </a:solidFill>
              </a:rPr>
              <a:t>El color del </a:t>
            </a:r>
            <a:r>
              <a:rPr lang="en-US" sz="1400" dirty="0" err="1">
                <a:solidFill>
                  <a:srgbClr val="000000"/>
                </a:solidFill>
              </a:rPr>
              <a:t>suelo</a:t>
            </a:r>
            <a:r>
              <a:rPr lang="en-US" sz="1400" dirty="0">
                <a:solidFill>
                  <a:srgbClr val="000000"/>
                </a:solidFill>
              </a:rPr>
              <a:t> </a:t>
            </a:r>
            <a:r>
              <a:rPr lang="en-US" sz="1400" dirty="0" err="1">
                <a:solidFill>
                  <a:srgbClr val="000000"/>
                </a:solidFill>
              </a:rPr>
              <a:t>está</a:t>
            </a:r>
            <a:r>
              <a:rPr lang="en-US" sz="1400" dirty="0">
                <a:solidFill>
                  <a:srgbClr val="000000"/>
                </a:solidFill>
              </a:rPr>
              <a:t> </a:t>
            </a:r>
            <a:r>
              <a:rPr lang="en-US" sz="1400" dirty="0" err="1">
                <a:solidFill>
                  <a:srgbClr val="000000"/>
                </a:solidFill>
              </a:rPr>
              <a:t>influenciado</a:t>
            </a:r>
            <a:r>
              <a:rPr lang="en-US" sz="1400" dirty="0">
                <a:solidFill>
                  <a:srgbClr val="000000"/>
                </a:solidFill>
              </a:rPr>
              <a:t> </a:t>
            </a:r>
            <a:r>
              <a:rPr lang="en-US" sz="1400" dirty="0" err="1">
                <a:solidFill>
                  <a:srgbClr val="000000"/>
                </a:solidFill>
              </a:rPr>
              <a:t>principalmente</a:t>
            </a:r>
            <a:r>
              <a:rPr lang="en-US" sz="1400" dirty="0">
                <a:solidFill>
                  <a:srgbClr val="000000"/>
                </a:solidFill>
              </a:rPr>
              <a:t> </a:t>
            </a:r>
            <a:r>
              <a:rPr lang="en-US" sz="1400" dirty="0" err="1">
                <a:solidFill>
                  <a:srgbClr val="000000"/>
                </a:solidFill>
              </a:rPr>
              <a:t>por</a:t>
            </a:r>
            <a:r>
              <a:rPr lang="en-US" sz="1400" dirty="0">
                <a:solidFill>
                  <a:srgbClr val="000000"/>
                </a:solidFill>
              </a:rPr>
              <a:t> la </a:t>
            </a:r>
            <a:r>
              <a:rPr lang="en-US" sz="1400" dirty="0" err="1">
                <a:solidFill>
                  <a:srgbClr val="000000"/>
                </a:solidFill>
              </a:rPr>
              <a:t>mineralogía</a:t>
            </a:r>
            <a:r>
              <a:rPr lang="en-US" sz="1400" dirty="0">
                <a:solidFill>
                  <a:srgbClr val="000000"/>
                </a:solidFill>
              </a:rPr>
              <a:t> del </a:t>
            </a:r>
            <a:r>
              <a:rPr lang="en-US" sz="1400" dirty="0" err="1">
                <a:solidFill>
                  <a:srgbClr val="000000"/>
                </a:solidFill>
              </a:rPr>
              <a:t>suelo</a:t>
            </a:r>
            <a:r>
              <a:rPr lang="en-US" sz="1400" dirty="0">
                <a:solidFill>
                  <a:srgbClr val="000000"/>
                </a:solidFill>
              </a:rPr>
              <a:t>, lo que </a:t>
            </a:r>
            <a:r>
              <a:rPr lang="en-US" sz="1400" dirty="0" err="1">
                <a:solidFill>
                  <a:srgbClr val="000000"/>
                </a:solidFill>
              </a:rPr>
              <a:t>nos</a:t>
            </a:r>
            <a:r>
              <a:rPr lang="en-US" sz="1400" dirty="0">
                <a:solidFill>
                  <a:srgbClr val="000000"/>
                </a:solidFill>
              </a:rPr>
              <a:t> dice </a:t>
            </a:r>
            <a:r>
              <a:rPr lang="en-US" sz="1400" dirty="0" err="1">
                <a:solidFill>
                  <a:srgbClr val="000000"/>
                </a:solidFill>
              </a:rPr>
              <a:t>qué</a:t>
            </a:r>
            <a:r>
              <a:rPr lang="en-US" sz="1400" dirty="0">
                <a:solidFill>
                  <a:srgbClr val="000000"/>
                </a:solidFill>
              </a:rPr>
              <a:t> </a:t>
            </a:r>
            <a:r>
              <a:rPr lang="en-US" sz="1400" dirty="0" err="1">
                <a:solidFill>
                  <a:srgbClr val="000000"/>
                </a:solidFill>
              </a:rPr>
              <a:t>contiene</a:t>
            </a:r>
            <a:r>
              <a:rPr lang="en-US" sz="1400" dirty="0">
                <a:solidFill>
                  <a:srgbClr val="000000"/>
                </a:solidFill>
              </a:rPr>
              <a:t> un </a:t>
            </a:r>
            <a:r>
              <a:rPr lang="en-US" sz="1400" dirty="0" err="1">
                <a:solidFill>
                  <a:srgbClr val="000000"/>
                </a:solidFill>
              </a:rPr>
              <a:t>suelo</a:t>
            </a:r>
            <a:r>
              <a:rPr lang="en-US" sz="1400" dirty="0">
                <a:solidFill>
                  <a:srgbClr val="000000"/>
                </a:solidFill>
              </a:rPr>
              <a:t> </a:t>
            </a:r>
            <a:r>
              <a:rPr lang="en-US" sz="1400" dirty="0" err="1">
                <a:solidFill>
                  <a:srgbClr val="000000"/>
                </a:solidFill>
              </a:rPr>
              <a:t>específico</a:t>
            </a:r>
            <a:r>
              <a:rPr lang="en-US" sz="1400" dirty="0">
                <a:solidFill>
                  <a:srgbClr val="000000"/>
                </a:solidFill>
              </a:rPr>
              <a:t>. Los </a:t>
            </a:r>
            <a:r>
              <a:rPr lang="en-US" sz="1400" dirty="0" err="1">
                <a:solidFill>
                  <a:srgbClr val="000000"/>
                </a:solidFill>
              </a:rPr>
              <a:t>suelos</a:t>
            </a:r>
            <a:r>
              <a:rPr lang="en-US" sz="1400" dirty="0">
                <a:solidFill>
                  <a:srgbClr val="000000"/>
                </a:solidFill>
              </a:rPr>
              <a:t> </a:t>
            </a:r>
            <a:r>
              <a:rPr lang="en-US" sz="1400" dirty="0" err="1">
                <a:solidFill>
                  <a:srgbClr val="000000"/>
                </a:solidFill>
              </a:rPr>
              <a:t>ricos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hierro</a:t>
            </a:r>
            <a:r>
              <a:rPr lang="en-US" sz="1400" dirty="0">
                <a:solidFill>
                  <a:srgbClr val="000000"/>
                </a:solidFill>
              </a:rPr>
              <a:t> son de color </a:t>
            </a:r>
            <a:r>
              <a:rPr lang="en-US" sz="1400" dirty="0" err="1">
                <a:solidFill>
                  <a:srgbClr val="000000"/>
                </a:solidFill>
              </a:rPr>
              <a:t>anaranjado-marrón</a:t>
            </a:r>
            <a:r>
              <a:rPr lang="en-US" sz="1400" dirty="0">
                <a:solidFill>
                  <a:srgbClr val="000000"/>
                </a:solidFill>
              </a:rPr>
              <a:t> a </a:t>
            </a:r>
            <a:r>
              <a:rPr lang="en-US" sz="1400" dirty="0" err="1">
                <a:solidFill>
                  <a:srgbClr val="000000"/>
                </a:solidFill>
              </a:rPr>
              <a:t>marrón-amarillento</a:t>
            </a:r>
            <a:r>
              <a:rPr lang="en-US" sz="1400" dirty="0">
                <a:solidFill>
                  <a:srgbClr val="000000"/>
                </a:solidFill>
              </a:rPr>
              <a:t>. Los </a:t>
            </a:r>
            <a:r>
              <a:rPr lang="en-US" sz="1400" dirty="0" err="1">
                <a:solidFill>
                  <a:srgbClr val="000000"/>
                </a:solidFill>
              </a:rPr>
              <a:t>suelos</a:t>
            </a:r>
            <a:r>
              <a:rPr lang="en-US" sz="1400" dirty="0">
                <a:solidFill>
                  <a:srgbClr val="000000"/>
                </a:solidFill>
              </a:rPr>
              <a:t> </a:t>
            </a:r>
            <a:r>
              <a:rPr lang="en-US" sz="1400" dirty="0" err="1">
                <a:solidFill>
                  <a:srgbClr val="000000"/>
                </a:solidFill>
              </a:rPr>
              <a:t>ricos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materia</a:t>
            </a:r>
            <a:r>
              <a:rPr lang="en-US" sz="1400" dirty="0">
                <a:solidFill>
                  <a:srgbClr val="000000"/>
                </a:solidFill>
              </a:rPr>
              <a:t> </a:t>
            </a:r>
            <a:r>
              <a:rPr lang="en-US" sz="1400" dirty="0" err="1">
                <a:solidFill>
                  <a:srgbClr val="000000"/>
                </a:solidFill>
              </a:rPr>
              <a:t>orgánica</a:t>
            </a:r>
            <a:r>
              <a:rPr lang="en-US" sz="1400" dirty="0">
                <a:solidFill>
                  <a:srgbClr val="000000"/>
                </a:solidFill>
              </a:rPr>
              <a:t> son de color </a:t>
            </a:r>
            <a:r>
              <a:rPr lang="en-US" sz="1400" dirty="0" err="1">
                <a:solidFill>
                  <a:srgbClr val="000000"/>
                </a:solidFill>
              </a:rPr>
              <a:t>marrón</a:t>
            </a:r>
            <a:r>
              <a:rPr lang="en-US" sz="1400" dirty="0">
                <a:solidFill>
                  <a:srgbClr val="000000"/>
                </a:solidFill>
              </a:rPr>
              <a:t> </a:t>
            </a:r>
            <a:r>
              <a:rPr lang="en-US" sz="1400" dirty="0" err="1">
                <a:solidFill>
                  <a:srgbClr val="000000"/>
                </a:solidFill>
              </a:rPr>
              <a:t>oscuro</a:t>
            </a:r>
            <a:r>
              <a:rPr lang="en-US" sz="1400" dirty="0">
                <a:solidFill>
                  <a:srgbClr val="000000"/>
                </a:solidFill>
              </a:rPr>
              <a:t> a negro. El color del </a:t>
            </a:r>
            <a:r>
              <a:rPr lang="en-US" sz="1400" dirty="0" err="1">
                <a:solidFill>
                  <a:srgbClr val="000000"/>
                </a:solidFill>
              </a:rPr>
              <a:t>suelo</a:t>
            </a:r>
            <a:r>
              <a:rPr lang="en-US" sz="1400" dirty="0">
                <a:solidFill>
                  <a:srgbClr val="000000"/>
                </a:solidFill>
              </a:rPr>
              <a:t> </a:t>
            </a:r>
            <a:r>
              <a:rPr lang="en-US" sz="1400" dirty="0" err="1">
                <a:solidFill>
                  <a:srgbClr val="000000"/>
                </a:solidFill>
              </a:rPr>
              <a:t>también</a:t>
            </a:r>
            <a:r>
              <a:rPr lang="en-US" sz="1400" dirty="0">
                <a:solidFill>
                  <a:srgbClr val="000000"/>
                </a:solidFill>
              </a:rPr>
              <a:t> </a:t>
            </a:r>
            <a:r>
              <a:rPr lang="en-US" sz="1400" dirty="0" err="1">
                <a:solidFill>
                  <a:srgbClr val="000000"/>
                </a:solidFill>
              </a:rPr>
              <a:t>puede</a:t>
            </a:r>
            <a:r>
              <a:rPr lang="en-US" sz="1400" dirty="0">
                <a:solidFill>
                  <a:srgbClr val="000000"/>
                </a:solidFill>
              </a:rPr>
              <a:t> </a:t>
            </a:r>
            <a:r>
              <a:rPr lang="en-US" sz="1400" dirty="0" err="1">
                <a:solidFill>
                  <a:srgbClr val="000000"/>
                </a:solidFill>
              </a:rPr>
              <a:t>decirnos</a:t>
            </a:r>
            <a:r>
              <a:rPr lang="en-US" sz="1400" dirty="0">
                <a:solidFill>
                  <a:srgbClr val="000000"/>
                </a:solidFill>
              </a:rPr>
              <a:t> </a:t>
            </a:r>
            <a:r>
              <a:rPr lang="en-US" sz="1400" dirty="0" err="1">
                <a:solidFill>
                  <a:srgbClr val="000000"/>
                </a:solidFill>
              </a:rPr>
              <a:t>cómo</a:t>
            </a:r>
            <a:r>
              <a:rPr lang="en-US" sz="1400" dirty="0">
                <a:solidFill>
                  <a:srgbClr val="000000"/>
                </a:solidFill>
              </a:rPr>
              <a:t> se "</a:t>
            </a:r>
            <a:r>
              <a:rPr lang="en-US" sz="1400" dirty="0" err="1">
                <a:solidFill>
                  <a:srgbClr val="000000"/>
                </a:solidFill>
              </a:rPr>
              <a:t>comporta</a:t>
            </a:r>
            <a:r>
              <a:rPr lang="en-US" sz="1400" dirty="0">
                <a:solidFill>
                  <a:srgbClr val="000000"/>
                </a:solidFill>
              </a:rPr>
              <a:t>" un </a:t>
            </a:r>
            <a:r>
              <a:rPr lang="en-US" sz="1400" dirty="0" err="1">
                <a:solidFill>
                  <a:srgbClr val="000000"/>
                </a:solidFill>
              </a:rPr>
              <a:t>suelo</a:t>
            </a:r>
            <a:r>
              <a:rPr lang="en-US" sz="1400" dirty="0">
                <a:solidFill>
                  <a:srgbClr val="000000"/>
                </a:solidFill>
              </a:rPr>
              <a:t>: </a:t>
            </a:r>
            <a:r>
              <a:rPr lang="en-US" sz="1400" dirty="0" err="1">
                <a:solidFill>
                  <a:srgbClr val="000000"/>
                </a:solidFill>
              </a:rPr>
              <a:t>los</a:t>
            </a:r>
            <a:r>
              <a:rPr lang="en-US" sz="1400" dirty="0">
                <a:solidFill>
                  <a:srgbClr val="000000"/>
                </a:solidFill>
              </a:rPr>
              <a:t> </a:t>
            </a:r>
            <a:r>
              <a:rPr lang="en-US" sz="1400" dirty="0" err="1">
                <a:solidFill>
                  <a:srgbClr val="000000"/>
                </a:solidFill>
              </a:rPr>
              <a:t>suelos</a:t>
            </a:r>
            <a:r>
              <a:rPr lang="en-US" sz="1400" dirty="0">
                <a:solidFill>
                  <a:srgbClr val="000000"/>
                </a:solidFill>
              </a:rPr>
              <a:t> que </a:t>
            </a:r>
            <a:r>
              <a:rPr lang="en-US" sz="1400" dirty="0" err="1">
                <a:solidFill>
                  <a:srgbClr val="000000"/>
                </a:solidFill>
              </a:rPr>
              <a:t>drenan</a:t>
            </a:r>
            <a:r>
              <a:rPr lang="en-US" sz="1400" dirty="0">
                <a:solidFill>
                  <a:srgbClr val="000000"/>
                </a:solidFill>
              </a:rPr>
              <a:t> bien </a:t>
            </a:r>
            <a:r>
              <a:rPr lang="en-US" sz="1400" dirty="0" err="1">
                <a:solidFill>
                  <a:srgbClr val="000000"/>
                </a:solidFill>
              </a:rPr>
              <a:t>tienen</a:t>
            </a:r>
            <a:r>
              <a:rPr lang="en-US" sz="1400" dirty="0">
                <a:solidFill>
                  <a:srgbClr val="000000"/>
                </a:solidFill>
              </a:rPr>
              <a:t> </a:t>
            </a:r>
            <a:r>
              <a:rPr lang="en-US" sz="1400" dirty="0" err="1">
                <a:solidFill>
                  <a:srgbClr val="000000"/>
                </a:solidFill>
              </a:rPr>
              <a:t>colores</a:t>
            </a:r>
            <a:r>
              <a:rPr lang="en-US" sz="1400" dirty="0">
                <a:solidFill>
                  <a:srgbClr val="000000"/>
                </a:solidFill>
              </a:rPr>
              <a:t> </a:t>
            </a:r>
            <a:r>
              <a:rPr lang="en-US" sz="1400" dirty="0" err="1">
                <a:solidFill>
                  <a:srgbClr val="000000"/>
                </a:solidFill>
              </a:rPr>
              <a:t>brillantes</a:t>
            </a:r>
            <a:r>
              <a:rPr lang="en-US" sz="1400" dirty="0">
                <a:solidFill>
                  <a:srgbClr val="000000"/>
                </a:solidFill>
              </a:rPr>
              <a:t> y </a:t>
            </a:r>
            <a:r>
              <a:rPr lang="en-US" sz="1400" dirty="0" err="1">
                <a:solidFill>
                  <a:srgbClr val="000000"/>
                </a:solidFill>
              </a:rPr>
              <a:t>los</a:t>
            </a:r>
            <a:r>
              <a:rPr lang="en-US" sz="1400" dirty="0">
                <a:solidFill>
                  <a:srgbClr val="000000"/>
                </a:solidFill>
              </a:rPr>
              <a:t> </a:t>
            </a:r>
            <a:r>
              <a:rPr lang="en-US" sz="1400" dirty="0" err="1">
                <a:solidFill>
                  <a:srgbClr val="000000"/>
                </a:solidFill>
              </a:rPr>
              <a:t>suelos</a:t>
            </a:r>
            <a:r>
              <a:rPr lang="en-US" sz="1400" dirty="0">
                <a:solidFill>
                  <a:srgbClr val="000000"/>
                </a:solidFill>
              </a:rPr>
              <a:t> que </a:t>
            </a:r>
            <a:r>
              <a:rPr lang="en-US" sz="1400" dirty="0" err="1">
                <a:solidFill>
                  <a:srgbClr val="000000"/>
                </a:solidFill>
              </a:rPr>
              <a:t>están</a:t>
            </a:r>
            <a:r>
              <a:rPr lang="en-US" sz="1400" dirty="0">
                <a:solidFill>
                  <a:srgbClr val="000000"/>
                </a:solidFill>
              </a:rPr>
              <a:t> </a:t>
            </a:r>
            <a:r>
              <a:rPr lang="en-US" sz="1400" dirty="0" err="1">
                <a:solidFill>
                  <a:srgbClr val="000000"/>
                </a:solidFill>
              </a:rPr>
              <a:t>húmedos</a:t>
            </a:r>
            <a:r>
              <a:rPr lang="en-US" sz="1400" dirty="0">
                <a:solidFill>
                  <a:srgbClr val="000000"/>
                </a:solidFill>
              </a:rPr>
              <a:t> y </a:t>
            </a:r>
            <a:r>
              <a:rPr lang="en-US" sz="1400" dirty="0" err="1">
                <a:solidFill>
                  <a:srgbClr val="000000"/>
                </a:solidFill>
              </a:rPr>
              <a:t>encharcados</a:t>
            </a:r>
            <a:r>
              <a:rPr lang="en-US" sz="1400" dirty="0">
                <a:solidFill>
                  <a:srgbClr val="000000"/>
                </a:solidFill>
              </a:rPr>
              <a:t> </a:t>
            </a:r>
            <a:r>
              <a:rPr lang="en-US" sz="1400" dirty="0" err="1">
                <a:solidFill>
                  <a:srgbClr val="000000"/>
                </a:solidFill>
              </a:rPr>
              <a:t>tendrán</a:t>
            </a:r>
            <a:r>
              <a:rPr lang="en-US" sz="1400" dirty="0">
                <a:solidFill>
                  <a:srgbClr val="000000"/>
                </a:solidFill>
              </a:rPr>
              <a:t> </a:t>
            </a:r>
            <a:r>
              <a:rPr lang="en-US" sz="1400" dirty="0" err="1">
                <a:solidFill>
                  <a:srgbClr val="000000"/>
                </a:solidFill>
              </a:rPr>
              <a:t>patrones</a:t>
            </a:r>
            <a:r>
              <a:rPr lang="en-US" sz="1400" dirty="0">
                <a:solidFill>
                  <a:srgbClr val="000000"/>
                </a:solidFill>
              </a:rPr>
              <a:t> </a:t>
            </a:r>
            <a:r>
              <a:rPr lang="en-US" sz="1400" dirty="0" err="1">
                <a:solidFill>
                  <a:srgbClr val="000000"/>
                </a:solidFill>
              </a:rPr>
              <a:t>moteados</a:t>
            </a:r>
            <a:r>
              <a:rPr lang="en-US" sz="1400" dirty="0">
                <a:solidFill>
                  <a:srgbClr val="000000"/>
                </a:solidFill>
              </a:rPr>
              <a:t> de </a:t>
            </a:r>
            <a:r>
              <a:rPr lang="en-US" sz="1400" dirty="0" err="1">
                <a:solidFill>
                  <a:srgbClr val="000000"/>
                </a:solidFill>
              </a:rPr>
              <a:t>grises</a:t>
            </a:r>
            <a:r>
              <a:rPr lang="en-US" sz="1400" dirty="0">
                <a:solidFill>
                  <a:srgbClr val="000000"/>
                </a:solidFill>
              </a:rPr>
              <a:t>.</a:t>
            </a:r>
          </a:p>
          <a:p>
            <a:pPr marL="0" lvl="0" indent="0" algn="l" rtl="0">
              <a:lnSpc>
                <a:spcPct val="100000"/>
              </a:lnSpc>
              <a:spcBef>
                <a:spcPts val="0"/>
              </a:spcBef>
              <a:spcAft>
                <a:spcPts val="0"/>
              </a:spcAft>
              <a:buSzPts val="1400"/>
              <a:buNone/>
            </a:pPr>
            <a:endParaRPr lang="en-US" sz="1400" dirty="0">
              <a:solidFill>
                <a:srgbClr val="000000"/>
              </a:solidFill>
            </a:endParaRPr>
          </a:p>
          <a:p>
            <a:pPr marL="0" lvl="0" indent="0" algn="l" rtl="0">
              <a:lnSpc>
                <a:spcPct val="100000"/>
              </a:lnSpc>
              <a:spcBef>
                <a:spcPts val="0"/>
              </a:spcBef>
              <a:spcAft>
                <a:spcPts val="0"/>
              </a:spcAft>
              <a:buSzPts val="1400"/>
              <a:buNone/>
            </a:pPr>
            <a:r>
              <a:rPr lang="en-US" sz="1400" dirty="0">
                <a:solidFill>
                  <a:srgbClr val="000000"/>
                </a:solidFill>
              </a:rPr>
              <a:t>Los </a:t>
            </a:r>
            <a:r>
              <a:rPr lang="en-US" sz="1400" dirty="0" err="1">
                <a:solidFill>
                  <a:srgbClr val="000000"/>
                </a:solidFill>
              </a:rPr>
              <a:t>Oxisoles</a:t>
            </a:r>
            <a:r>
              <a:rPr lang="en-US" sz="1400" dirty="0">
                <a:solidFill>
                  <a:srgbClr val="000000"/>
                </a:solidFill>
              </a:rPr>
              <a:t> (del </a:t>
            </a:r>
            <a:r>
              <a:rPr lang="en-US" sz="1400" dirty="0" err="1">
                <a:solidFill>
                  <a:srgbClr val="000000"/>
                </a:solidFill>
              </a:rPr>
              <a:t>francés</a:t>
            </a:r>
            <a:r>
              <a:rPr lang="en-US" sz="1400" dirty="0">
                <a:solidFill>
                  <a:srgbClr val="000000"/>
                </a:solidFill>
              </a:rPr>
              <a:t> </a:t>
            </a:r>
            <a:r>
              <a:rPr lang="en-US" sz="1400" dirty="0" err="1">
                <a:solidFill>
                  <a:srgbClr val="000000"/>
                </a:solidFill>
              </a:rPr>
              <a:t>óxido</a:t>
            </a:r>
            <a:r>
              <a:rPr lang="en-US" sz="1400" dirty="0">
                <a:solidFill>
                  <a:srgbClr val="000000"/>
                </a:solidFill>
              </a:rPr>
              <a:t>, "</a:t>
            </a:r>
            <a:r>
              <a:rPr lang="en-US" sz="1400" dirty="0" err="1">
                <a:solidFill>
                  <a:srgbClr val="000000"/>
                </a:solidFill>
              </a:rPr>
              <a:t>óxido</a:t>
            </a:r>
            <a:r>
              <a:rPr lang="en-US" sz="1400" dirty="0">
                <a:solidFill>
                  <a:srgbClr val="000000"/>
                </a:solidFill>
              </a:rPr>
              <a:t>") son </a:t>
            </a:r>
            <a:r>
              <a:rPr lang="en-US" sz="1400" dirty="0" err="1">
                <a:solidFill>
                  <a:srgbClr val="000000"/>
                </a:solidFill>
              </a:rPr>
              <a:t>suelos</a:t>
            </a:r>
            <a:r>
              <a:rPr lang="en-US" sz="1400" dirty="0">
                <a:solidFill>
                  <a:srgbClr val="000000"/>
                </a:solidFill>
              </a:rPr>
              <a:t> </a:t>
            </a:r>
            <a:r>
              <a:rPr lang="en-US" sz="1400" dirty="0" err="1">
                <a:solidFill>
                  <a:srgbClr val="000000"/>
                </a:solidFill>
              </a:rPr>
              <a:t>muy</a:t>
            </a:r>
            <a:r>
              <a:rPr lang="en-US" sz="1400" dirty="0">
                <a:solidFill>
                  <a:srgbClr val="000000"/>
                </a:solidFill>
              </a:rPr>
              <a:t> </a:t>
            </a:r>
            <a:r>
              <a:rPr lang="en-US" sz="1400" dirty="0" err="1">
                <a:solidFill>
                  <a:srgbClr val="000000"/>
                </a:solidFill>
              </a:rPr>
              <a:t>intemperizados</a:t>
            </a:r>
            <a:r>
              <a:rPr lang="en-US" sz="1400" dirty="0">
                <a:solidFill>
                  <a:srgbClr val="000000"/>
                </a:solidFill>
              </a:rPr>
              <a:t> que se </a:t>
            </a:r>
            <a:r>
              <a:rPr lang="en-US" sz="1400" dirty="0" err="1">
                <a:solidFill>
                  <a:srgbClr val="000000"/>
                </a:solidFill>
              </a:rPr>
              <a:t>encuentran</a:t>
            </a:r>
            <a:r>
              <a:rPr lang="en-US" sz="1400" dirty="0">
                <a:solidFill>
                  <a:srgbClr val="000000"/>
                </a:solidFill>
              </a:rPr>
              <a:t> </a:t>
            </a:r>
            <a:r>
              <a:rPr lang="en-US" sz="1400" dirty="0" err="1">
                <a:solidFill>
                  <a:srgbClr val="000000"/>
                </a:solidFill>
              </a:rPr>
              <a:t>principalmente</a:t>
            </a:r>
            <a:r>
              <a:rPr lang="en-US" sz="1400" dirty="0">
                <a:solidFill>
                  <a:srgbClr val="000000"/>
                </a:solidFill>
              </a:rPr>
              <a:t> </a:t>
            </a:r>
            <a:r>
              <a:rPr lang="en-US" sz="1400" dirty="0" err="1">
                <a:solidFill>
                  <a:srgbClr val="000000"/>
                </a:solidFill>
              </a:rPr>
              <a:t>en</a:t>
            </a:r>
            <a:r>
              <a:rPr lang="en-US" sz="1400" dirty="0">
                <a:solidFill>
                  <a:srgbClr val="000000"/>
                </a:solidFill>
              </a:rPr>
              <a:t> las regiones </a:t>
            </a:r>
            <a:r>
              <a:rPr lang="en-US" sz="1400" dirty="0" err="1">
                <a:solidFill>
                  <a:srgbClr val="000000"/>
                </a:solidFill>
              </a:rPr>
              <a:t>tropicales</a:t>
            </a:r>
            <a:r>
              <a:rPr lang="en-US" sz="1400" dirty="0">
                <a:solidFill>
                  <a:srgbClr val="000000"/>
                </a:solidFill>
              </a:rPr>
              <a:t> y </a:t>
            </a:r>
            <a:r>
              <a:rPr lang="en-US" sz="1400" dirty="0" err="1">
                <a:solidFill>
                  <a:srgbClr val="000000"/>
                </a:solidFill>
              </a:rPr>
              <a:t>subtropicales</a:t>
            </a:r>
            <a:r>
              <a:rPr lang="en-US" sz="1400" dirty="0">
                <a:solidFill>
                  <a:srgbClr val="000000"/>
                </a:solidFill>
              </a:rPr>
              <a:t> del </a:t>
            </a:r>
            <a:r>
              <a:rPr lang="en-US" sz="1400" dirty="0" err="1">
                <a:solidFill>
                  <a:srgbClr val="000000"/>
                </a:solidFill>
              </a:rPr>
              <a:t>mundo</a:t>
            </a:r>
            <a:r>
              <a:rPr lang="en-US" sz="1400" dirty="0">
                <a:solidFill>
                  <a:srgbClr val="000000"/>
                </a:solidFill>
              </a:rPr>
              <a:t>. </a:t>
            </a:r>
            <a:r>
              <a:rPr lang="en-US" sz="1400" dirty="0" err="1">
                <a:solidFill>
                  <a:srgbClr val="000000"/>
                </a:solidFill>
              </a:rPr>
              <a:t>Estos</a:t>
            </a:r>
            <a:r>
              <a:rPr lang="en-US" sz="1400" dirty="0">
                <a:solidFill>
                  <a:srgbClr val="000000"/>
                </a:solidFill>
              </a:rPr>
              <a:t> </a:t>
            </a:r>
            <a:r>
              <a:rPr lang="en-US" sz="1400" dirty="0" err="1">
                <a:solidFill>
                  <a:srgbClr val="000000"/>
                </a:solidFill>
              </a:rPr>
              <a:t>suelos</a:t>
            </a:r>
            <a:r>
              <a:rPr lang="en-US" sz="1400" dirty="0">
                <a:solidFill>
                  <a:srgbClr val="000000"/>
                </a:solidFill>
              </a:rPr>
              <a:t> </a:t>
            </a:r>
            <a:r>
              <a:rPr lang="en-US" sz="1400" dirty="0" err="1">
                <a:solidFill>
                  <a:srgbClr val="000000"/>
                </a:solidFill>
              </a:rPr>
              <a:t>contienen</a:t>
            </a:r>
            <a:r>
              <a:rPr lang="en-US" sz="1400" dirty="0">
                <a:solidFill>
                  <a:srgbClr val="000000"/>
                </a:solidFill>
              </a:rPr>
              <a:t> </a:t>
            </a:r>
            <a:r>
              <a:rPr lang="en-US" sz="1400" dirty="0" err="1">
                <a:solidFill>
                  <a:srgbClr val="000000"/>
                </a:solidFill>
              </a:rPr>
              <a:t>pocos</a:t>
            </a:r>
            <a:r>
              <a:rPr lang="en-US" sz="1400" dirty="0">
                <a:solidFill>
                  <a:srgbClr val="000000"/>
                </a:solidFill>
              </a:rPr>
              <a:t> </a:t>
            </a:r>
            <a:r>
              <a:rPr lang="en-US" sz="1400" dirty="0" err="1">
                <a:solidFill>
                  <a:srgbClr val="000000"/>
                </a:solidFill>
              </a:rPr>
              <a:t>minerales</a:t>
            </a:r>
            <a:r>
              <a:rPr lang="en-US" sz="1400" dirty="0">
                <a:solidFill>
                  <a:srgbClr val="000000"/>
                </a:solidFill>
              </a:rPr>
              <a:t> que se </a:t>
            </a:r>
            <a:r>
              <a:rPr lang="en-US" sz="1400" dirty="0" err="1">
                <a:solidFill>
                  <a:srgbClr val="000000"/>
                </a:solidFill>
              </a:rPr>
              <a:t>puedan</a:t>
            </a:r>
            <a:r>
              <a:rPr lang="en-US" sz="1400" dirty="0">
                <a:solidFill>
                  <a:srgbClr val="000000"/>
                </a:solidFill>
              </a:rPr>
              <a:t> </a:t>
            </a:r>
            <a:r>
              <a:rPr lang="en-US" sz="1400" dirty="0" err="1">
                <a:solidFill>
                  <a:srgbClr val="000000"/>
                </a:solidFill>
              </a:rPr>
              <a:t>intemperizar</a:t>
            </a:r>
            <a:r>
              <a:rPr lang="en-US" sz="1400" dirty="0">
                <a:solidFill>
                  <a:srgbClr val="000000"/>
                </a:solidFill>
              </a:rPr>
              <a:t> y a menudo son </a:t>
            </a:r>
            <a:r>
              <a:rPr lang="en-US" sz="1400" dirty="0" err="1">
                <a:solidFill>
                  <a:srgbClr val="000000"/>
                </a:solidFill>
              </a:rPr>
              <a:t>ricos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minerales</a:t>
            </a:r>
            <a:r>
              <a:rPr lang="en-US" sz="1400" dirty="0">
                <a:solidFill>
                  <a:srgbClr val="000000"/>
                </a:solidFill>
              </a:rPr>
              <a:t> de </a:t>
            </a:r>
            <a:r>
              <a:rPr lang="en-US" sz="1400" dirty="0" err="1">
                <a:solidFill>
                  <a:srgbClr val="000000"/>
                </a:solidFill>
              </a:rPr>
              <a:t>óxido</a:t>
            </a:r>
            <a:r>
              <a:rPr lang="en-US" sz="1400" dirty="0">
                <a:solidFill>
                  <a:srgbClr val="000000"/>
                </a:solidFill>
              </a:rPr>
              <a:t> de </a:t>
            </a:r>
            <a:r>
              <a:rPr lang="en-US" sz="1400" dirty="0" err="1">
                <a:solidFill>
                  <a:srgbClr val="000000"/>
                </a:solidFill>
              </a:rPr>
              <a:t>hierro</a:t>
            </a:r>
            <a:r>
              <a:rPr lang="en-US" sz="1400" dirty="0">
                <a:solidFill>
                  <a:srgbClr val="000000"/>
                </a:solidFill>
              </a:rPr>
              <a:t> y </a:t>
            </a:r>
            <a:r>
              <a:rPr lang="en-US" sz="1400" dirty="0" err="1">
                <a:solidFill>
                  <a:srgbClr val="000000"/>
                </a:solidFill>
              </a:rPr>
              <a:t>aluminio</a:t>
            </a:r>
            <a:r>
              <a:rPr lang="en-US" sz="1400" dirty="0">
                <a:solidFill>
                  <a:srgbClr val="000000"/>
                </a:solidFill>
              </a:rPr>
              <a:t>.</a:t>
            </a:r>
          </a:p>
          <a:p>
            <a:pPr marL="0" lvl="0" indent="0" algn="l" rtl="0">
              <a:lnSpc>
                <a:spcPct val="100000"/>
              </a:lnSpc>
              <a:spcBef>
                <a:spcPts val="0"/>
              </a:spcBef>
              <a:spcAft>
                <a:spcPts val="0"/>
              </a:spcAft>
              <a:buSzPts val="1400"/>
              <a:buNone/>
            </a:pPr>
            <a:endParaRPr lang="en-US" sz="1400" dirty="0">
              <a:solidFill>
                <a:srgbClr val="000000"/>
              </a:solidFill>
            </a:endParaRPr>
          </a:p>
          <a:p>
            <a:pPr marL="0" lvl="0" indent="0" algn="l" rtl="0">
              <a:lnSpc>
                <a:spcPct val="100000"/>
              </a:lnSpc>
              <a:spcBef>
                <a:spcPts val="0"/>
              </a:spcBef>
              <a:spcAft>
                <a:spcPts val="0"/>
              </a:spcAft>
              <a:buSzPts val="1400"/>
              <a:buNone/>
            </a:pPr>
            <a:r>
              <a:rPr lang="en-US" sz="1400" dirty="0">
                <a:solidFill>
                  <a:srgbClr val="000000"/>
                </a:solidFill>
              </a:rPr>
              <a:t>Los </a:t>
            </a:r>
            <a:r>
              <a:rPr lang="en-US" sz="1400" dirty="0" err="1">
                <a:solidFill>
                  <a:srgbClr val="000000"/>
                </a:solidFill>
              </a:rPr>
              <a:t>Histosoles</a:t>
            </a:r>
            <a:r>
              <a:rPr lang="en-US" sz="1400" dirty="0">
                <a:solidFill>
                  <a:srgbClr val="000000"/>
                </a:solidFill>
              </a:rPr>
              <a:t> son </a:t>
            </a:r>
            <a:r>
              <a:rPr lang="en-US" sz="1400" dirty="0" err="1">
                <a:solidFill>
                  <a:srgbClr val="000000"/>
                </a:solidFill>
              </a:rPr>
              <a:t>suelos</a:t>
            </a:r>
            <a:r>
              <a:rPr lang="en-US" sz="1400" dirty="0">
                <a:solidFill>
                  <a:srgbClr val="000000"/>
                </a:solidFill>
              </a:rPr>
              <a:t> </a:t>
            </a:r>
            <a:r>
              <a:rPr lang="en-US" sz="1400" dirty="0" err="1">
                <a:solidFill>
                  <a:srgbClr val="000000"/>
                </a:solidFill>
              </a:rPr>
              <a:t>compuestos</a:t>
            </a:r>
            <a:r>
              <a:rPr lang="en-US" sz="1400" dirty="0">
                <a:solidFill>
                  <a:srgbClr val="000000"/>
                </a:solidFill>
              </a:rPr>
              <a:t> </a:t>
            </a:r>
            <a:r>
              <a:rPr lang="en-US" sz="1400" dirty="0" err="1">
                <a:solidFill>
                  <a:srgbClr val="000000"/>
                </a:solidFill>
              </a:rPr>
              <a:t>principalmente</a:t>
            </a:r>
            <a:r>
              <a:rPr lang="en-US" sz="1400" dirty="0">
                <a:solidFill>
                  <a:srgbClr val="000000"/>
                </a:solidFill>
              </a:rPr>
              <a:t> de </a:t>
            </a:r>
            <a:r>
              <a:rPr lang="en-US" sz="1400" dirty="0" err="1">
                <a:solidFill>
                  <a:srgbClr val="000000"/>
                </a:solidFill>
              </a:rPr>
              <a:t>materiales</a:t>
            </a:r>
            <a:r>
              <a:rPr lang="en-US" sz="1400" dirty="0">
                <a:solidFill>
                  <a:srgbClr val="000000"/>
                </a:solidFill>
              </a:rPr>
              <a:t> </a:t>
            </a:r>
            <a:r>
              <a:rPr lang="en-US" sz="1400" dirty="0" err="1">
                <a:solidFill>
                  <a:srgbClr val="000000"/>
                </a:solidFill>
              </a:rPr>
              <a:t>orgánicos</a:t>
            </a:r>
            <a:r>
              <a:rPr lang="en-US" sz="1400" dirty="0">
                <a:solidFill>
                  <a:srgbClr val="000000"/>
                </a:solidFill>
              </a:rPr>
              <a:t>. </a:t>
            </a:r>
            <a:r>
              <a:rPr lang="en-US" sz="1400" dirty="0" err="1">
                <a:solidFill>
                  <a:srgbClr val="000000"/>
                </a:solidFill>
              </a:rPr>
              <a:t>Contienen</a:t>
            </a:r>
            <a:r>
              <a:rPr lang="en-US" sz="1400" dirty="0">
                <a:solidFill>
                  <a:srgbClr val="000000"/>
                </a:solidFill>
              </a:rPr>
              <a:t> al </a:t>
            </a:r>
            <a:r>
              <a:rPr lang="en-US" sz="1400" dirty="0" err="1">
                <a:solidFill>
                  <a:srgbClr val="000000"/>
                </a:solidFill>
              </a:rPr>
              <a:t>menos</a:t>
            </a:r>
            <a:r>
              <a:rPr lang="en-US" sz="1400" dirty="0">
                <a:solidFill>
                  <a:srgbClr val="000000"/>
                </a:solidFill>
              </a:rPr>
              <a:t> un 20-30% de </a:t>
            </a:r>
            <a:r>
              <a:rPr lang="en-US" sz="1400" dirty="0" err="1">
                <a:solidFill>
                  <a:srgbClr val="000000"/>
                </a:solidFill>
              </a:rPr>
              <a:t>materia</a:t>
            </a:r>
            <a:r>
              <a:rPr lang="en-US" sz="1400" dirty="0">
                <a:solidFill>
                  <a:srgbClr val="000000"/>
                </a:solidFill>
              </a:rPr>
              <a:t> </a:t>
            </a:r>
            <a:r>
              <a:rPr lang="en-US" sz="1400" dirty="0" err="1">
                <a:solidFill>
                  <a:srgbClr val="000000"/>
                </a:solidFill>
              </a:rPr>
              <a:t>orgánica</a:t>
            </a:r>
            <a:r>
              <a:rPr lang="en-US" sz="1400" dirty="0">
                <a:solidFill>
                  <a:srgbClr val="000000"/>
                </a:solidFill>
              </a:rPr>
              <a:t> </a:t>
            </a:r>
            <a:r>
              <a:rPr lang="en-US" sz="1400" dirty="0" err="1">
                <a:solidFill>
                  <a:srgbClr val="000000"/>
                </a:solidFill>
              </a:rPr>
              <a:t>en</a:t>
            </a:r>
            <a:r>
              <a:rPr lang="en-US" sz="1400" dirty="0">
                <a:solidFill>
                  <a:srgbClr val="000000"/>
                </a:solidFill>
              </a:rPr>
              <a:t> peso. Los </a:t>
            </a:r>
            <a:r>
              <a:rPr lang="en-US" sz="1400" dirty="0" err="1">
                <a:solidFill>
                  <a:srgbClr val="000000"/>
                </a:solidFill>
              </a:rPr>
              <a:t>Histosoles</a:t>
            </a:r>
            <a:r>
              <a:rPr lang="en-US" sz="1400" dirty="0">
                <a:solidFill>
                  <a:srgbClr val="000000"/>
                </a:solidFill>
              </a:rPr>
              <a:t> </a:t>
            </a:r>
            <a:r>
              <a:rPr lang="en-US" sz="1400" dirty="0" err="1">
                <a:solidFill>
                  <a:srgbClr val="000000"/>
                </a:solidFill>
              </a:rPr>
              <a:t>típicamente</a:t>
            </a:r>
            <a:r>
              <a:rPr lang="en-US" sz="1400" dirty="0">
                <a:solidFill>
                  <a:srgbClr val="000000"/>
                </a:solidFill>
              </a:rPr>
              <a:t> se </a:t>
            </a:r>
            <a:r>
              <a:rPr lang="en-US" sz="1400" dirty="0" err="1">
                <a:solidFill>
                  <a:srgbClr val="000000"/>
                </a:solidFill>
              </a:rPr>
              <a:t>forman</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lugares</a:t>
            </a:r>
            <a:r>
              <a:rPr lang="en-US" sz="1400" dirty="0">
                <a:solidFill>
                  <a:srgbClr val="000000"/>
                </a:solidFill>
              </a:rPr>
              <a:t> </a:t>
            </a:r>
            <a:r>
              <a:rPr lang="en-US" sz="1400" dirty="0" err="1">
                <a:solidFill>
                  <a:srgbClr val="000000"/>
                </a:solidFill>
              </a:rPr>
              <a:t>donde</a:t>
            </a:r>
            <a:r>
              <a:rPr lang="en-US" sz="1400" dirty="0">
                <a:solidFill>
                  <a:srgbClr val="000000"/>
                </a:solidFill>
              </a:rPr>
              <a:t> </a:t>
            </a:r>
            <a:r>
              <a:rPr lang="en-US" sz="1400" dirty="0" err="1">
                <a:solidFill>
                  <a:srgbClr val="000000"/>
                </a:solidFill>
              </a:rPr>
              <a:t>el</a:t>
            </a:r>
            <a:r>
              <a:rPr lang="en-US" sz="1400" dirty="0">
                <a:solidFill>
                  <a:srgbClr val="000000"/>
                </a:solidFill>
              </a:rPr>
              <a:t> mal </a:t>
            </a:r>
            <a:r>
              <a:rPr lang="en-US" sz="1400" dirty="0" err="1">
                <a:solidFill>
                  <a:srgbClr val="000000"/>
                </a:solidFill>
              </a:rPr>
              <a:t>drenaje</a:t>
            </a:r>
            <a:r>
              <a:rPr lang="en-US" sz="1400" dirty="0">
                <a:solidFill>
                  <a:srgbClr val="000000"/>
                </a:solidFill>
              </a:rPr>
              <a:t> </a:t>
            </a:r>
            <a:r>
              <a:rPr lang="en-US" sz="1400" dirty="0" err="1">
                <a:solidFill>
                  <a:srgbClr val="000000"/>
                </a:solidFill>
              </a:rPr>
              <a:t>inhibe</a:t>
            </a:r>
            <a:r>
              <a:rPr lang="en-US" sz="1400" dirty="0">
                <a:solidFill>
                  <a:srgbClr val="000000"/>
                </a:solidFill>
              </a:rPr>
              <a:t> la </a:t>
            </a:r>
            <a:r>
              <a:rPr lang="en-US" sz="1400" dirty="0" err="1">
                <a:solidFill>
                  <a:srgbClr val="000000"/>
                </a:solidFill>
              </a:rPr>
              <a:t>descomposición</a:t>
            </a:r>
            <a:r>
              <a:rPr lang="en-US" sz="1400" dirty="0">
                <a:solidFill>
                  <a:srgbClr val="000000"/>
                </a:solidFill>
              </a:rPr>
              <a:t> de </a:t>
            </a:r>
            <a:r>
              <a:rPr lang="en-US" sz="1400" dirty="0" err="1">
                <a:solidFill>
                  <a:srgbClr val="000000"/>
                </a:solidFill>
              </a:rPr>
              <a:t>restos</a:t>
            </a:r>
            <a:r>
              <a:rPr lang="en-US" sz="1400" dirty="0">
                <a:solidFill>
                  <a:srgbClr val="000000"/>
                </a:solidFill>
              </a:rPr>
              <a:t> de </a:t>
            </a:r>
            <a:r>
              <a:rPr lang="en-US" sz="1400" dirty="0" err="1">
                <a:solidFill>
                  <a:srgbClr val="000000"/>
                </a:solidFill>
              </a:rPr>
              <a:t>plantas</a:t>
            </a:r>
            <a:r>
              <a:rPr lang="en-US" sz="1400" dirty="0">
                <a:solidFill>
                  <a:srgbClr val="000000"/>
                </a:solidFill>
              </a:rPr>
              <a:t> y </a:t>
            </a:r>
            <a:r>
              <a:rPr lang="en-US" sz="1400" dirty="0" err="1">
                <a:solidFill>
                  <a:srgbClr val="000000"/>
                </a:solidFill>
              </a:rPr>
              <a:t>animales</a:t>
            </a:r>
            <a:r>
              <a:rPr lang="en-US" sz="1400" dirty="0">
                <a:solidFill>
                  <a:srgbClr val="000000"/>
                </a:solidFill>
              </a:rPr>
              <a:t>, </a:t>
            </a:r>
            <a:r>
              <a:rPr lang="en-US" sz="1400" dirty="0" err="1">
                <a:solidFill>
                  <a:srgbClr val="000000"/>
                </a:solidFill>
              </a:rPr>
              <a:t>permitiendo</a:t>
            </a:r>
            <a:r>
              <a:rPr lang="en-US" sz="1400" dirty="0">
                <a:solidFill>
                  <a:srgbClr val="000000"/>
                </a:solidFill>
              </a:rPr>
              <a:t> que </a:t>
            </a:r>
            <a:r>
              <a:rPr lang="en-US" sz="1400" dirty="0" err="1">
                <a:solidFill>
                  <a:srgbClr val="000000"/>
                </a:solidFill>
              </a:rPr>
              <a:t>estos</a:t>
            </a:r>
            <a:r>
              <a:rPr lang="en-US" sz="1400" dirty="0">
                <a:solidFill>
                  <a:srgbClr val="000000"/>
                </a:solidFill>
              </a:rPr>
              <a:t> </a:t>
            </a:r>
            <a:r>
              <a:rPr lang="en-US" sz="1400" dirty="0" err="1">
                <a:solidFill>
                  <a:srgbClr val="000000"/>
                </a:solidFill>
              </a:rPr>
              <a:t>materiales</a:t>
            </a:r>
            <a:r>
              <a:rPr lang="en-US" sz="1400" dirty="0">
                <a:solidFill>
                  <a:srgbClr val="000000"/>
                </a:solidFill>
              </a:rPr>
              <a:t> </a:t>
            </a:r>
            <a:r>
              <a:rPr lang="en-US" sz="1400" dirty="0" err="1">
                <a:solidFill>
                  <a:srgbClr val="000000"/>
                </a:solidFill>
              </a:rPr>
              <a:t>orgánicos</a:t>
            </a:r>
            <a:r>
              <a:rPr lang="en-US" sz="1400" dirty="0">
                <a:solidFill>
                  <a:srgbClr val="000000"/>
                </a:solidFill>
              </a:rPr>
              <a:t> se </a:t>
            </a:r>
            <a:r>
              <a:rPr lang="en-US" sz="1400" dirty="0" err="1">
                <a:solidFill>
                  <a:srgbClr val="000000"/>
                </a:solidFill>
              </a:rPr>
              <a:t>acumulen</a:t>
            </a:r>
            <a:r>
              <a:rPr lang="en-US" sz="1400" dirty="0">
                <a:solidFill>
                  <a:srgbClr val="000000"/>
                </a:solidFill>
              </a:rPr>
              <a:t> con </a:t>
            </a:r>
            <a:r>
              <a:rPr lang="en-US" sz="1400" dirty="0" err="1">
                <a:solidFill>
                  <a:srgbClr val="000000"/>
                </a:solidFill>
              </a:rPr>
              <a:t>el</a:t>
            </a:r>
            <a:r>
              <a:rPr lang="en-US" sz="1400" dirty="0">
                <a:solidFill>
                  <a:srgbClr val="000000"/>
                </a:solidFill>
              </a:rPr>
              <a:t> </a:t>
            </a:r>
            <a:r>
              <a:rPr lang="en-US" sz="1400" dirty="0" err="1">
                <a:solidFill>
                  <a:srgbClr val="000000"/>
                </a:solidFill>
              </a:rPr>
              <a:t>tiempo</a:t>
            </a:r>
            <a:r>
              <a:rPr lang="en-US" sz="1400" dirty="0">
                <a:solidFill>
                  <a:srgbClr val="000000"/>
                </a:solidFill>
              </a:rPr>
              <a:t>. A menudo se </a:t>
            </a:r>
            <a:r>
              <a:rPr lang="en-US" sz="1400" dirty="0" err="1">
                <a:solidFill>
                  <a:srgbClr val="000000"/>
                </a:solidFill>
              </a:rPr>
              <a:t>refieren</a:t>
            </a:r>
            <a:r>
              <a:rPr lang="en-US" sz="1400" dirty="0">
                <a:solidFill>
                  <a:srgbClr val="000000"/>
                </a:solidFill>
              </a:rPr>
              <a:t> a </a:t>
            </a:r>
            <a:r>
              <a:rPr lang="en-US" sz="1400" dirty="0" err="1">
                <a:solidFill>
                  <a:srgbClr val="000000"/>
                </a:solidFill>
              </a:rPr>
              <a:t>los</a:t>
            </a:r>
            <a:r>
              <a:rPr lang="en-US" sz="1400" dirty="0">
                <a:solidFill>
                  <a:srgbClr val="000000"/>
                </a:solidFill>
              </a:rPr>
              <a:t> </a:t>
            </a:r>
            <a:r>
              <a:rPr lang="en-US" sz="1400" dirty="0" err="1">
                <a:solidFill>
                  <a:srgbClr val="000000"/>
                </a:solidFill>
              </a:rPr>
              <a:t>Histosoles</a:t>
            </a:r>
            <a:r>
              <a:rPr lang="en-US" sz="1400" dirty="0">
                <a:solidFill>
                  <a:srgbClr val="000000"/>
                </a:solidFill>
              </a:rPr>
              <a:t> </a:t>
            </a:r>
            <a:r>
              <a:rPr lang="en-US" sz="1400" dirty="0" err="1">
                <a:solidFill>
                  <a:srgbClr val="000000"/>
                </a:solidFill>
              </a:rPr>
              <a:t>como</a:t>
            </a:r>
            <a:r>
              <a:rPr lang="en-US" sz="1400" dirty="0">
                <a:solidFill>
                  <a:srgbClr val="000000"/>
                </a:solidFill>
              </a:rPr>
              <a:t> </a:t>
            </a:r>
            <a:r>
              <a:rPr lang="en-US" sz="1400" dirty="0" err="1">
                <a:solidFill>
                  <a:srgbClr val="000000"/>
                </a:solidFill>
              </a:rPr>
              <a:t>turba</a:t>
            </a:r>
            <a:r>
              <a:rPr lang="en-US" sz="1400" dirty="0">
                <a:solidFill>
                  <a:srgbClr val="000000"/>
                </a:solidFill>
              </a:rPr>
              <a:t> y </a:t>
            </a:r>
            <a:r>
              <a:rPr lang="en-US" sz="1400" dirty="0" err="1">
                <a:solidFill>
                  <a:srgbClr val="000000"/>
                </a:solidFill>
              </a:rPr>
              <a:t>lodos</a:t>
            </a:r>
            <a:r>
              <a:rPr lang="en-US" sz="1400" dirty="0">
                <a:solidFill>
                  <a:srgbClr val="000000"/>
                </a:solidFill>
              </a:rPr>
              <a:t>. </a:t>
            </a:r>
          </a:p>
          <a:p>
            <a:pPr marL="0" lvl="0" indent="0" algn="l" rtl="0">
              <a:lnSpc>
                <a:spcPct val="115000"/>
              </a:lnSpc>
              <a:spcBef>
                <a:spcPts val="0"/>
              </a:spcBef>
              <a:spcAft>
                <a:spcPts val="0"/>
              </a:spcAft>
              <a:buClr>
                <a:schemeClr val="dk1"/>
              </a:buClr>
              <a:buSzPts val="1100"/>
              <a:buFont typeface="Arial"/>
              <a:buNone/>
            </a:pPr>
            <a:r>
              <a:rPr lang="en-US" sz="1400" dirty="0"/>
              <a:t>–</a:t>
            </a:r>
          </a:p>
          <a:p>
            <a:pPr marL="0" lvl="0" indent="0" algn="l" rtl="0">
              <a:lnSpc>
                <a:spcPct val="100000"/>
              </a:lnSpc>
              <a:spcBef>
                <a:spcPts val="0"/>
              </a:spcBef>
              <a:spcAft>
                <a:spcPts val="0"/>
              </a:spcAft>
              <a:buClr>
                <a:schemeClr val="dk1"/>
              </a:buClr>
              <a:buSzPts val="1200"/>
              <a:buFont typeface="Calibri"/>
              <a:buNone/>
            </a:pPr>
            <a:r>
              <a:rPr lang="en-US" sz="1400" dirty="0"/>
              <a:t>ENG: Soil color is influenced primarily by soil mineralogy – telling us what is in a specific soil. Soils high in iron are deep orange-brown to yellowish-brown. Soils high in organic matter are dark brown to black. Soil color can also tell us how a soil “behaves” – soils that drain well are brightly colored and soils that are wet and soggy will have mottled patterns of grays.  </a:t>
            </a:r>
          </a:p>
          <a:p>
            <a:pPr marL="0" lvl="0" indent="0" algn="l" rtl="0">
              <a:lnSpc>
                <a:spcPct val="100000"/>
              </a:lnSpc>
              <a:spcBef>
                <a:spcPts val="0"/>
              </a:spcBef>
              <a:spcAft>
                <a:spcPts val="0"/>
              </a:spcAft>
              <a:buClr>
                <a:schemeClr val="dk1"/>
              </a:buClr>
              <a:buSzPts val="1400"/>
              <a:buFont typeface="Arial"/>
              <a:buNone/>
            </a:pPr>
            <a:r>
              <a:rPr lang="en-US" sz="1400" dirty="0" err="1"/>
              <a:t>Oxisols</a:t>
            </a:r>
            <a:r>
              <a:rPr lang="en-US" sz="1400" dirty="0"/>
              <a:t> (from French oxide, "oxide") are very highly weathered soils that are found primarily in the tropical and subtropical regions of the world. These soils contain few weatherable minerals and are often rich in Fe and Al oxide minerals. </a:t>
            </a:r>
          </a:p>
          <a:p>
            <a:pPr marL="0" lvl="0" indent="0" algn="l" rtl="0">
              <a:lnSpc>
                <a:spcPct val="100000"/>
              </a:lnSpc>
              <a:spcBef>
                <a:spcPts val="0"/>
              </a:spcBef>
              <a:spcAft>
                <a:spcPts val="0"/>
              </a:spcAft>
              <a:buClr>
                <a:schemeClr val="dk1"/>
              </a:buClr>
              <a:buSzPts val="1400"/>
              <a:buFont typeface="Arial"/>
              <a:buNone/>
            </a:pPr>
            <a:r>
              <a:rPr lang="en-US" sz="1400" dirty="0"/>
              <a:t>Histosols are soils that are composed mainly of organic materials. They contain at least 20-30% organic matter by weight. Histosols typically form in settings where poor drainage inhibits the decomposition of plant and animal remains, allowing these organic materials to accumulate over time. Histosols are often referred to as peats and mucks. </a:t>
            </a:r>
          </a:p>
          <a:p>
            <a:pPr marL="0" lvl="0" indent="0" algn="l" rtl="0">
              <a:lnSpc>
                <a:spcPct val="100000"/>
              </a:lnSpc>
              <a:spcBef>
                <a:spcPts val="0"/>
              </a:spcBef>
              <a:spcAft>
                <a:spcPts val="0"/>
              </a:spcAft>
              <a:buClr>
                <a:schemeClr val="dk1"/>
              </a:buClr>
              <a:buSzPts val="1200"/>
              <a:buFont typeface="Calibri"/>
              <a:buNone/>
            </a:pPr>
            <a:endParaRPr lang="en-US" sz="1400" dirty="0"/>
          </a:p>
          <a:p>
            <a:pPr algn="just">
              <a:lnSpc>
                <a:spcPct val="107000"/>
              </a:lnSpc>
            </a:pPr>
            <a:endParaRPr lang="es-PR" sz="1400" dirty="0"/>
          </a:p>
        </p:txBody>
      </p:sp>
      <p:sp>
        <p:nvSpPr>
          <p:cNvPr id="287" name="Google Shape;287;p20: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228600" lvl="0" indent="-228600" algn="l" rtl="0">
              <a:lnSpc>
                <a:spcPct val="100000"/>
              </a:lnSpc>
              <a:spcBef>
                <a:spcPts val="0"/>
              </a:spcBef>
              <a:spcAft>
                <a:spcPts val="0"/>
              </a:spcAft>
              <a:buSzPts val="1400"/>
              <a:buNone/>
            </a:pPr>
            <a:r>
              <a:rPr lang="en-US" sz="1400" dirty="0">
                <a:solidFill>
                  <a:srgbClr val="000000"/>
                </a:solidFill>
              </a:rPr>
              <a:t>La arena, </a:t>
            </a:r>
            <a:r>
              <a:rPr lang="en-US" sz="1400" dirty="0" err="1">
                <a:solidFill>
                  <a:srgbClr val="000000"/>
                </a:solidFill>
              </a:rPr>
              <a:t>el</a:t>
            </a:r>
            <a:r>
              <a:rPr lang="en-US" sz="1400" dirty="0">
                <a:solidFill>
                  <a:srgbClr val="000000"/>
                </a:solidFill>
              </a:rPr>
              <a:t> limo y la </a:t>
            </a:r>
            <a:r>
              <a:rPr lang="en-US" sz="1400" dirty="0" err="1">
                <a:solidFill>
                  <a:srgbClr val="000000"/>
                </a:solidFill>
              </a:rPr>
              <a:t>arcilla</a:t>
            </a:r>
            <a:r>
              <a:rPr lang="en-US" sz="1400" dirty="0">
                <a:solidFill>
                  <a:srgbClr val="000000"/>
                </a:solidFill>
              </a:rPr>
              <a:t> son </a:t>
            </a:r>
            <a:r>
              <a:rPr lang="en-US" sz="1400" dirty="0" err="1">
                <a:solidFill>
                  <a:srgbClr val="000000"/>
                </a:solidFill>
              </a:rPr>
              <a:t>los</a:t>
            </a:r>
            <a:r>
              <a:rPr lang="en-US" sz="1400" dirty="0">
                <a:solidFill>
                  <a:srgbClr val="000000"/>
                </a:solidFill>
              </a:rPr>
              <a:t> </a:t>
            </a:r>
            <a:r>
              <a:rPr lang="en-US" sz="1400" dirty="0" err="1">
                <a:solidFill>
                  <a:srgbClr val="000000"/>
                </a:solidFill>
              </a:rPr>
              <a:t>componentes</a:t>
            </a:r>
            <a:r>
              <a:rPr lang="en-US" sz="1400" dirty="0">
                <a:solidFill>
                  <a:srgbClr val="000000"/>
                </a:solidFill>
              </a:rPr>
              <a:t> </a:t>
            </a:r>
            <a:r>
              <a:rPr lang="en-US" sz="1400" dirty="0" err="1">
                <a:solidFill>
                  <a:srgbClr val="000000"/>
                </a:solidFill>
              </a:rPr>
              <a:t>inorgánicos</a:t>
            </a:r>
            <a:r>
              <a:rPr lang="en-US" sz="1400" dirty="0">
                <a:solidFill>
                  <a:srgbClr val="000000"/>
                </a:solidFill>
              </a:rPr>
              <a:t> y </a:t>
            </a:r>
            <a:r>
              <a:rPr lang="en-US" sz="1400" dirty="0" err="1">
                <a:solidFill>
                  <a:srgbClr val="000000"/>
                </a:solidFill>
              </a:rPr>
              <a:t>minerales</a:t>
            </a:r>
            <a:r>
              <a:rPr lang="en-US" sz="1400" dirty="0">
                <a:solidFill>
                  <a:srgbClr val="000000"/>
                </a:solidFill>
              </a:rPr>
              <a:t> del </a:t>
            </a:r>
            <a:r>
              <a:rPr lang="en-US" sz="1400" dirty="0" err="1">
                <a:solidFill>
                  <a:srgbClr val="000000"/>
                </a:solidFill>
              </a:rPr>
              <a:t>suelo</a:t>
            </a:r>
            <a:r>
              <a:rPr lang="en-US" sz="1400" dirty="0">
                <a:solidFill>
                  <a:srgbClr val="000000"/>
                </a:solidFill>
              </a:rPr>
              <a:t>. </a:t>
            </a:r>
            <a:r>
              <a:rPr lang="en-US" sz="1400" dirty="0" err="1">
                <a:solidFill>
                  <a:srgbClr val="000000"/>
                </a:solidFill>
              </a:rPr>
              <a:t>Cada</a:t>
            </a:r>
            <a:r>
              <a:rPr lang="en-US" sz="1400" dirty="0">
                <a:solidFill>
                  <a:srgbClr val="000000"/>
                </a:solidFill>
              </a:rPr>
              <a:t> </a:t>
            </a:r>
            <a:r>
              <a:rPr lang="en-US" sz="1400" dirty="0" err="1">
                <a:solidFill>
                  <a:srgbClr val="000000"/>
                </a:solidFill>
              </a:rPr>
              <a:t>suelo</a:t>
            </a:r>
            <a:r>
              <a:rPr lang="en-US" sz="1400" dirty="0">
                <a:solidFill>
                  <a:srgbClr val="000000"/>
                </a:solidFill>
              </a:rPr>
              <a:t> se </a:t>
            </a:r>
            <a:r>
              <a:rPr lang="en-US" sz="1400" dirty="0" err="1">
                <a:solidFill>
                  <a:srgbClr val="000000"/>
                </a:solidFill>
              </a:rPr>
              <a:t>puede</a:t>
            </a:r>
            <a:r>
              <a:rPr lang="en-US" sz="1400" dirty="0">
                <a:solidFill>
                  <a:srgbClr val="000000"/>
                </a:solidFill>
              </a:rPr>
              <a:t> </a:t>
            </a:r>
            <a:r>
              <a:rPr lang="en-US" sz="1400" dirty="0" err="1">
                <a:solidFill>
                  <a:srgbClr val="000000"/>
                </a:solidFill>
              </a:rPr>
              <a:t>separar</a:t>
            </a:r>
            <a:r>
              <a:rPr lang="en-US" sz="1400" dirty="0">
                <a:solidFill>
                  <a:srgbClr val="000000"/>
                </a:solidFill>
              </a:rPr>
              <a:t> </a:t>
            </a:r>
            <a:r>
              <a:rPr lang="en-US" sz="1400" dirty="0" err="1">
                <a:solidFill>
                  <a:srgbClr val="000000"/>
                </a:solidFill>
              </a:rPr>
              <a:t>en</a:t>
            </a:r>
            <a:r>
              <a:rPr lang="en-US" sz="1400" dirty="0">
                <a:solidFill>
                  <a:srgbClr val="000000"/>
                </a:solidFill>
              </a:rPr>
              <a:t> 3 </a:t>
            </a:r>
            <a:r>
              <a:rPr lang="en-US" sz="1400" dirty="0" err="1">
                <a:solidFill>
                  <a:srgbClr val="000000"/>
                </a:solidFill>
              </a:rPr>
              <a:t>tamaños</a:t>
            </a:r>
            <a:r>
              <a:rPr lang="en-US" sz="1400" dirty="0">
                <a:solidFill>
                  <a:srgbClr val="000000"/>
                </a:solidFill>
              </a:rPr>
              <a:t> </a:t>
            </a:r>
            <a:r>
              <a:rPr lang="en-US" sz="1400" dirty="0" err="1">
                <a:solidFill>
                  <a:srgbClr val="000000"/>
                </a:solidFill>
              </a:rPr>
              <a:t>físicos</a:t>
            </a:r>
            <a:r>
              <a:rPr lang="en-US" sz="1400" dirty="0">
                <a:solidFill>
                  <a:srgbClr val="000000"/>
                </a:solidFill>
              </a:rPr>
              <a:t> </a:t>
            </a:r>
            <a:r>
              <a:rPr lang="en-US" sz="1400" dirty="0" err="1">
                <a:solidFill>
                  <a:srgbClr val="000000"/>
                </a:solidFill>
              </a:rPr>
              <a:t>basados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el</a:t>
            </a:r>
            <a:r>
              <a:rPr lang="en-US" sz="1400" dirty="0">
                <a:solidFill>
                  <a:srgbClr val="000000"/>
                </a:solidFill>
              </a:rPr>
              <a:t> </a:t>
            </a:r>
            <a:r>
              <a:rPr lang="en-US" sz="1400" dirty="0" err="1">
                <a:solidFill>
                  <a:srgbClr val="000000"/>
                </a:solidFill>
              </a:rPr>
              <a:t>diámetro</a:t>
            </a:r>
            <a:r>
              <a:rPr lang="en-US" sz="1400" dirty="0">
                <a:solidFill>
                  <a:srgbClr val="000000"/>
                </a:solidFill>
              </a:rPr>
              <a:t> de las </a:t>
            </a:r>
            <a:r>
              <a:rPr lang="en-US" sz="1400" dirty="0" err="1">
                <a:solidFill>
                  <a:srgbClr val="000000"/>
                </a:solidFill>
              </a:rPr>
              <a:t>partículas</a:t>
            </a:r>
            <a:r>
              <a:rPr lang="en-US" sz="1400" dirty="0">
                <a:solidFill>
                  <a:srgbClr val="000000"/>
                </a:solidFill>
              </a:rPr>
              <a:t>. Los </a:t>
            </a:r>
            <a:r>
              <a:rPr lang="en-US" sz="1400" dirty="0" err="1">
                <a:solidFill>
                  <a:srgbClr val="000000"/>
                </a:solidFill>
              </a:rPr>
              <a:t>porcentajes</a:t>
            </a:r>
            <a:r>
              <a:rPr lang="en-US" sz="1400" dirty="0">
                <a:solidFill>
                  <a:srgbClr val="000000"/>
                </a:solidFill>
              </a:rPr>
              <a:t> </a:t>
            </a:r>
            <a:r>
              <a:rPr lang="en-US" sz="1400" dirty="0" err="1">
                <a:solidFill>
                  <a:srgbClr val="000000"/>
                </a:solidFill>
              </a:rPr>
              <a:t>relativos</a:t>
            </a:r>
            <a:r>
              <a:rPr lang="en-US" sz="1400" dirty="0">
                <a:solidFill>
                  <a:srgbClr val="000000"/>
                </a:solidFill>
              </a:rPr>
              <a:t> de arena, limo y </a:t>
            </a:r>
            <a:r>
              <a:rPr lang="en-US" sz="1400" dirty="0" err="1">
                <a:solidFill>
                  <a:srgbClr val="000000"/>
                </a:solidFill>
              </a:rPr>
              <a:t>arcilla</a:t>
            </a:r>
            <a:r>
              <a:rPr lang="en-US" sz="1400" dirty="0">
                <a:solidFill>
                  <a:srgbClr val="000000"/>
                </a:solidFill>
              </a:rPr>
              <a:t> son </a:t>
            </a:r>
            <a:r>
              <a:rPr lang="en-US" sz="1400" dirty="0" err="1">
                <a:solidFill>
                  <a:srgbClr val="000000"/>
                </a:solidFill>
              </a:rPr>
              <a:t>los</a:t>
            </a:r>
            <a:r>
              <a:rPr lang="en-US" sz="1400" dirty="0">
                <a:solidFill>
                  <a:srgbClr val="000000"/>
                </a:solidFill>
              </a:rPr>
              <a:t> que le dan al </a:t>
            </a:r>
            <a:r>
              <a:rPr lang="en-US" sz="1400" dirty="0" err="1">
                <a:solidFill>
                  <a:srgbClr val="000000"/>
                </a:solidFill>
              </a:rPr>
              <a:t>suelo</a:t>
            </a:r>
            <a:r>
              <a:rPr lang="en-US" sz="1400" dirty="0">
                <a:solidFill>
                  <a:srgbClr val="000000"/>
                </a:solidFill>
              </a:rPr>
              <a:t> </a:t>
            </a:r>
            <a:r>
              <a:rPr lang="en-US" sz="1400" dirty="0" err="1">
                <a:solidFill>
                  <a:srgbClr val="000000"/>
                </a:solidFill>
              </a:rPr>
              <a:t>su</a:t>
            </a:r>
            <a:r>
              <a:rPr lang="en-US" sz="1400" dirty="0">
                <a:solidFill>
                  <a:srgbClr val="000000"/>
                </a:solidFill>
              </a:rPr>
              <a:t> </a:t>
            </a:r>
            <a:r>
              <a:rPr lang="en-US" sz="1400" dirty="0" err="1">
                <a:solidFill>
                  <a:srgbClr val="000000"/>
                </a:solidFill>
              </a:rPr>
              <a:t>textura</a:t>
            </a:r>
            <a:r>
              <a:rPr lang="en-US" sz="1400" dirty="0">
                <a:solidFill>
                  <a:srgbClr val="000000"/>
                </a:solidFill>
              </a:rPr>
              <a:t>.</a:t>
            </a:r>
            <a:endParaRPr lang="en-US" sz="1400" i="0" dirty="0"/>
          </a:p>
          <a:p>
            <a:pPr marL="0" lvl="0" indent="0" algn="l" rtl="0">
              <a:lnSpc>
                <a:spcPct val="115000"/>
              </a:lnSpc>
              <a:spcBef>
                <a:spcPts val="0"/>
              </a:spcBef>
              <a:spcAft>
                <a:spcPts val="0"/>
              </a:spcAft>
              <a:buClr>
                <a:schemeClr val="dk1"/>
              </a:buClr>
              <a:buSzPts val="1100"/>
              <a:buFont typeface="Arial"/>
              <a:buNone/>
            </a:pPr>
            <a:r>
              <a:rPr lang="en-US" sz="1400" dirty="0"/>
              <a:t>–</a:t>
            </a:r>
          </a:p>
          <a:p>
            <a:pPr marL="0" lvl="0" indent="0" algn="l" rtl="0">
              <a:lnSpc>
                <a:spcPct val="100000"/>
              </a:lnSpc>
              <a:spcBef>
                <a:spcPts val="0"/>
              </a:spcBef>
              <a:spcAft>
                <a:spcPts val="0"/>
              </a:spcAft>
              <a:buSzPts val="1400"/>
              <a:buNone/>
            </a:pPr>
            <a:r>
              <a:rPr lang="en-US" sz="1400" dirty="0"/>
              <a:t>ENG: Sand, silt, and clay are the inorganic, mineral components of soil. Every soil can be separated into 3 physical sizes based on the diameter of the particles.</a:t>
            </a:r>
          </a:p>
          <a:p>
            <a:pPr marL="228600" lvl="0" indent="-228600" algn="l" rtl="0">
              <a:lnSpc>
                <a:spcPct val="100000"/>
              </a:lnSpc>
              <a:spcBef>
                <a:spcPts val="0"/>
              </a:spcBef>
              <a:spcAft>
                <a:spcPts val="0"/>
              </a:spcAft>
              <a:buClr>
                <a:schemeClr val="dk1"/>
              </a:buClr>
              <a:buSzPts val="1400"/>
              <a:buFont typeface="Arial"/>
              <a:buNone/>
            </a:pPr>
            <a:r>
              <a:rPr lang="en-US" sz="1400" dirty="0"/>
              <a:t>The relative percentages of sand, silt, and clay are what give soil its texture</a:t>
            </a:r>
          </a:p>
          <a:p>
            <a:pPr marL="0" lvl="0" indent="0" algn="l" rtl="0">
              <a:lnSpc>
                <a:spcPct val="100000"/>
              </a:lnSpc>
              <a:spcBef>
                <a:spcPts val="0"/>
              </a:spcBef>
              <a:spcAft>
                <a:spcPts val="0"/>
              </a:spcAft>
              <a:buSzPts val="1400"/>
              <a:buNone/>
            </a:pPr>
            <a:endParaRPr lang="en-US" sz="1400" dirty="0"/>
          </a:p>
          <a:p>
            <a:endParaRPr sz="1400" dirty="0">
              <a:latin typeface="Times New Roman" panose="02020603050405020304" pitchFamily="18" charset="0"/>
              <a:cs typeface="Times New Roman" panose="02020603050405020304" pitchFamily="18" charset="0"/>
            </a:endParaRPr>
          </a:p>
        </p:txBody>
      </p:sp>
      <p:sp>
        <p:nvSpPr>
          <p:cNvPr id="298" name="Google Shape;298;p21: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2: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n-US" sz="1400" dirty="0" err="1">
                <a:solidFill>
                  <a:srgbClr val="000000"/>
                </a:solidFill>
              </a:rPr>
              <a:t>Existen</a:t>
            </a:r>
            <a:r>
              <a:rPr lang="en-US" sz="1400" dirty="0">
                <a:solidFill>
                  <a:srgbClr val="000000"/>
                </a:solidFill>
              </a:rPr>
              <a:t> 12 </a:t>
            </a:r>
            <a:r>
              <a:rPr lang="en-US" sz="1400" dirty="0" err="1">
                <a:solidFill>
                  <a:srgbClr val="000000"/>
                </a:solidFill>
              </a:rPr>
              <a:t>clases</a:t>
            </a:r>
            <a:r>
              <a:rPr lang="en-US" sz="1400" dirty="0">
                <a:solidFill>
                  <a:srgbClr val="000000"/>
                </a:solidFill>
              </a:rPr>
              <a:t> </a:t>
            </a:r>
            <a:r>
              <a:rPr lang="en-US" sz="1400" dirty="0" err="1">
                <a:solidFill>
                  <a:srgbClr val="000000"/>
                </a:solidFill>
              </a:rPr>
              <a:t>texturales</a:t>
            </a:r>
            <a:r>
              <a:rPr lang="en-US" sz="1400" dirty="0">
                <a:solidFill>
                  <a:srgbClr val="000000"/>
                </a:solidFill>
              </a:rPr>
              <a:t> de </a:t>
            </a:r>
            <a:r>
              <a:rPr lang="en-US" sz="1400" dirty="0" err="1">
                <a:solidFill>
                  <a:srgbClr val="000000"/>
                </a:solidFill>
              </a:rPr>
              <a:t>suelo</a:t>
            </a:r>
            <a:r>
              <a:rPr lang="en-US" sz="1400" dirty="0">
                <a:solidFill>
                  <a:srgbClr val="000000"/>
                </a:solidFill>
              </a:rPr>
              <a:t> </a:t>
            </a:r>
            <a:r>
              <a:rPr lang="en-US" sz="1400" dirty="0" err="1">
                <a:solidFill>
                  <a:srgbClr val="000000"/>
                </a:solidFill>
              </a:rPr>
              <a:t>representadas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el</a:t>
            </a:r>
            <a:r>
              <a:rPr lang="en-US" sz="1400" dirty="0">
                <a:solidFill>
                  <a:srgbClr val="000000"/>
                </a:solidFill>
              </a:rPr>
              <a:t> </a:t>
            </a:r>
            <a:r>
              <a:rPr lang="en-US" sz="1400" dirty="0" err="1">
                <a:solidFill>
                  <a:srgbClr val="000000"/>
                </a:solidFill>
              </a:rPr>
              <a:t>triángulo</a:t>
            </a:r>
            <a:r>
              <a:rPr lang="en-US" sz="1400" dirty="0">
                <a:solidFill>
                  <a:srgbClr val="000000"/>
                </a:solidFill>
              </a:rPr>
              <a:t> de </a:t>
            </a:r>
            <a:r>
              <a:rPr lang="en-US" sz="1400" dirty="0" err="1">
                <a:solidFill>
                  <a:srgbClr val="000000"/>
                </a:solidFill>
              </a:rPr>
              <a:t>textura</a:t>
            </a:r>
            <a:r>
              <a:rPr lang="en-US" sz="1400" dirty="0">
                <a:solidFill>
                  <a:srgbClr val="000000"/>
                </a:solidFill>
              </a:rPr>
              <a:t> del </a:t>
            </a:r>
            <a:r>
              <a:rPr lang="en-US" sz="1400" dirty="0" err="1">
                <a:solidFill>
                  <a:srgbClr val="000000"/>
                </a:solidFill>
              </a:rPr>
              <a:t>suelo</a:t>
            </a:r>
            <a:r>
              <a:rPr lang="en-US" sz="1400" dirty="0">
                <a:solidFill>
                  <a:srgbClr val="000000"/>
                </a:solidFill>
              </a:rPr>
              <a:t> a la </a:t>
            </a:r>
            <a:r>
              <a:rPr lang="en-US" sz="1400" dirty="0" err="1">
                <a:solidFill>
                  <a:srgbClr val="000000"/>
                </a:solidFill>
              </a:rPr>
              <a:t>derecha</a:t>
            </a:r>
            <a:r>
              <a:rPr lang="en-US" sz="1400" dirty="0">
                <a:solidFill>
                  <a:srgbClr val="000000"/>
                </a:solidFill>
              </a:rPr>
              <a:t>. </a:t>
            </a:r>
            <a:r>
              <a:rPr lang="en-US" sz="1400" dirty="0" err="1">
                <a:solidFill>
                  <a:srgbClr val="000000"/>
                </a:solidFill>
              </a:rPr>
              <a:t>Cada</a:t>
            </a:r>
            <a:r>
              <a:rPr lang="en-US" sz="1400" dirty="0">
                <a:solidFill>
                  <a:srgbClr val="000000"/>
                </a:solidFill>
              </a:rPr>
              <a:t> </a:t>
            </a:r>
            <a:r>
              <a:rPr lang="en-US" sz="1400" dirty="0" err="1">
                <a:solidFill>
                  <a:srgbClr val="000000"/>
                </a:solidFill>
              </a:rPr>
              <a:t>textura</a:t>
            </a:r>
            <a:r>
              <a:rPr lang="en-US" sz="1400" dirty="0">
                <a:solidFill>
                  <a:srgbClr val="000000"/>
                </a:solidFill>
              </a:rPr>
              <a:t> </a:t>
            </a:r>
            <a:r>
              <a:rPr lang="en-US" sz="1400" dirty="0" err="1">
                <a:solidFill>
                  <a:srgbClr val="000000"/>
                </a:solidFill>
              </a:rPr>
              <a:t>corresponde</a:t>
            </a:r>
            <a:r>
              <a:rPr lang="en-US" sz="1400" dirty="0">
                <a:solidFill>
                  <a:srgbClr val="000000"/>
                </a:solidFill>
              </a:rPr>
              <a:t> a </a:t>
            </a:r>
            <a:r>
              <a:rPr lang="en-US" sz="1400" dirty="0" err="1">
                <a:solidFill>
                  <a:srgbClr val="000000"/>
                </a:solidFill>
              </a:rPr>
              <a:t>porcentajes</a:t>
            </a:r>
            <a:r>
              <a:rPr lang="en-US" sz="1400" dirty="0">
                <a:solidFill>
                  <a:srgbClr val="000000"/>
                </a:solidFill>
              </a:rPr>
              <a:t> </a:t>
            </a:r>
            <a:r>
              <a:rPr lang="en-US" sz="1400" dirty="0" err="1">
                <a:solidFill>
                  <a:srgbClr val="000000"/>
                </a:solidFill>
              </a:rPr>
              <a:t>específicos</a:t>
            </a:r>
            <a:r>
              <a:rPr lang="en-US" sz="1400" dirty="0">
                <a:solidFill>
                  <a:srgbClr val="000000"/>
                </a:solidFill>
              </a:rPr>
              <a:t> de arena, limo o </a:t>
            </a:r>
            <a:r>
              <a:rPr lang="en-US" sz="1400" dirty="0" err="1">
                <a:solidFill>
                  <a:srgbClr val="000000"/>
                </a:solidFill>
              </a:rPr>
              <a:t>arcilla</a:t>
            </a:r>
            <a:r>
              <a:rPr lang="en-US" sz="1400" dirty="0">
                <a:solidFill>
                  <a:srgbClr val="000000"/>
                </a:solidFill>
              </a:rPr>
              <a:t>. </a:t>
            </a:r>
            <a:r>
              <a:rPr lang="en-US" sz="1400" dirty="0" err="1">
                <a:solidFill>
                  <a:srgbClr val="000000"/>
                </a:solidFill>
              </a:rPr>
              <a:t>Conocer</a:t>
            </a:r>
            <a:r>
              <a:rPr lang="en-US" sz="1400" dirty="0">
                <a:solidFill>
                  <a:srgbClr val="000000"/>
                </a:solidFill>
              </a:rPr>
              <a:t> la </a:t>
            </a:r>
            <a:r>
              <a:rPr lang="en-US" sz="1400" dirty="0" err="1">
                <a:solidFill>
                  <a:srgbClr val="000000"/>
                </a:solidFill>
              </a:rPr>
              <a:t>textura</a:t>
            </a:r>
            <a:r>
              <a:rPr lang="en-US" sz="1400" dirty="0">
                <a:solidFill>
                  <a:srgbClr val="000000"/>
                </a:solidFill>
              </a:rPr>
              <a:t> </a:t>
            </a:r>
            <a:r>
              <a:rPr lang="en-US" sz="1400" dirty="0" err="1">
                <a:solidFill>
                  <a:srgbClr val="000000"/>
                </a:solidFill>
              </a:rPr>
              <a:t>ayuda</a:t>
            </a:r>
            <a:r>
              <a:rPr lang="en-US" sz="1400" dirty="0">
                <a:solidFill>
                  <a:srgbClr val="000000"/>
                </a:solidFill>
              </a:rPr>
              <a:t> a </a:t>
            </a:r>
            <a:r>
              <a:rPr lang="en-US" sz="1400" dirty="0" err="1">
                <a:solidFill>
                  <a:srgbClr val="000000"/>
                </a:solidFill>
              </a:rPr>
              <a:t>gestionar</a:t>
            </a:r>
            <a:r>
              <a:rPr lang="en-US" sz="1400" dirty="0">
                <a:solidFill>
                  <a:srgbClr val="000000"/>
                </a:solidFill>
              </a:rPr>
              <a:t> </a:t>
            </a:r>
            <a:r>
              <a:rPr lang="en-US" sz="1400" dirty="0" err="1">
                <a:solidFill>
                  <a:srgbClr val="000000"/>
                </a:solidFill>
              </a:rPr>
              <a:t>el</a:t>
            </a:r>
            <a:r>
              <a:rPr lang="en-US" sz="1400" dirty="0">
                <a:solidFill>
                  <a:srgbClr val="000000"/>
                </a:solidFill>
              </a:rPr>
              <a:t> </a:t>
            </a:r>
            <a:r>
              <a:rPr lang="en-US" sz="1400" dirty="0" err="1">
                <a:solidFill>
                  <a:srgbClr val="000000"/>
                </a:solidFill>
              </a:rPr>
              <a:t>suelo</a:t>
            </a:r>
            <a:r>
              <a:rPr lang="en-US" sz="1400" dirty="0">
                <a:solidFill>
                  <a:srgbClr val="000000"/>
                </a:solidFill>
              </a:rPr>
              <a:t>.</a:t>
            </a:r>
            <a:endParaRPr lang="en-US" sz="1400" dirty="0"/>
          </a:p>
          <a:p>
            <a:pPr marL="0" lvl="0" indent="0" algn="l" rtl="0">
              <a:lnSpc>
                <a:spcPct val="115000"/>
              </a:lnSpc>
              <a:spcBef>
                <a:spcPts val="0"/>
              </a:spcBef>
              <a:spcAft>
                <a:spcPts val="0"/>
              </a:spcAft>
              <a:buClr>
                <a:schemeClr val="dk1"/>
              </a:buClr>
              <a:buSzPts val="1100"/>
              <a:buFont typeface="Arial"/>
              <a:buNone/>
            </a:pPr>
            <a:r>
              <a:rPr lang="en-US" sz="1400" dirty="0"/>
              <a:t>–</a:t>
            </a:r>
          </a:p>
          <a:p>
            <a:pPr marL="0" lvl="0" indent="0" algn="l" rtl="0">
              <a:lnSpc>
                <a:spcPct val="100000"/>
              </a:lnSpc>
              <a:spcBef>
                <a:spcPts val="0"/>
              </a:spcBef>
              <a:spcAft>
                <a:spcPts val="0"/>
              </a:spcAft>
              <a:buSzPts val="1400"/>
              <a:buNone/>
            </a:pPr>
            <a:r>
              <a:rPr lang="en-US" sz="1400" dirty="0"/>
              <a:t>ENG: There are 12 soil textural classes represented on the soil texture triangle on the right. Each texture corresponds to specific percentages of sand, silt, or clay. Knowing the texture helps us manage the soil</a:t>
            </a:r>
          </a:p>
          <a:p>
            <a:pPr marL="0" lvl="0" indent="0" algn="l" rtl="0">
              <a:lnSpc>
                <a:spcPct val="100000"/>
              </a:lnSpc>
              <a:spcBef>
                <a:spcPts val="0"/>
              </a:spcBef>
              <a:spcAft>
                <a:spcPts val="0"/>
              </a:spcAft>
              <a:buSzPts val="1400"/>
              <a:buNone/>
            </a:pPr>
            <a:endParaRPr lang="en-US" sz="1400" dirty="0"/>
          </a:p>
          <a:p>
            <a:endParaRPr sz="1400" dirty="0"/>
          </a:p>
        </p:txBody>
      </p:sp>
      <p:sp>
        <p:nvSpPr>
          <p:cNvPr id="308" name="Google Shape;308;p22: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rPr>
              <a:t>Determina la </a:t>
            </a:r>
            <a:r>
              <a:rPr lang="en-US" sz="1200" dirty="0" err="1">
                <a:solidFill>
                  <a:srgbClr val="000000"/>
                </a:solidFill>
              </a:rPr>
              <a:t>textura</a:t>
            </a:r>
            <a:r>
              <a:rPr lang="en-US" sz="1200" dirty="0">
                <a:solidFill>
                  <a:srgbClr val="000000"/>
                </a:solidFill>
              </a:rPr>
              <a:t> del </a:t>
            </a:r>
            <a:r>
              <a:rPr lang="en-US" sz="1200" dirty="0" err="1">
                <a:solidFill>
                  <a:srgbClr val="000000"/>
                </a:solidFill>
              </a:rPr>
              <a:t>suelo</a:t>
            </a:r>
            <a:r>
              <a:rPr lang="en-US" sz="1200" dirty="0">
                <a:solidFill>
                  <a:srgbClr val="000000"/>
                </a:solidFill>
              </a:rPr>
              <a:t> </a:t>
            </a:r>
            <a:r>
              <a:rPr lang="en-US" sz="1200" dirty="0" err="1">
                <a:solidFill>
                  <a:srgbClr val="000000"/>
                </a:solidFill>
              </a:rPr>
              <a:t>utilizando</a:t>
            </a:r>
            <a:r>
              <a:rPr lang="en-US" sz="1200" dirty="0">
                <a:solidFill>
                  <a:srgbClr val="000000"/>
                </a:solidFill>
              </a:rPr>
              <a:t> </a:t>
            </a:r>
            <a:r>
              <a:rPr lang="en-US" sz="1200" dirty="0" err="1">
                <a:solidFill>
                  <a:srgbClr val="000000"/>
                </a:solidFill>
              </a:rPr>
              <a:t>el</a:t>
            </a:r>
            <a:r>
              <a:rPr lang="en-US" sz="1200" dirty="0">
                <a:solidFill>
                  <a:srgbClr val="000000"/>
                </a:solidFill>
              </a:rPr>
              <a:t> </a:t>
            </a:r>
            <a:r>
              <a:rPr lang="en-US" sz="1200" dirty="0" err="1">
                <a:solidFill>
                  <a:srgbClr val="000000"/>
                </a:solidFill>
              </a:rPr>
              <a:t>método</a:t>
            </a:r>
            <a:r>
              <a:rPr lang="en-US" sz="1200" dirty="0">
                <a:solidFill>
                  <a:srgbClr val="000000"/>
                </a:solidFill>
              </a:rPr>
              <a:t> del </a:t>
            </a:r>
            <a:r>
              <a:rPr lang="en-US" sz="1200" dirty="0" err="1">
                <a:solidFill>
                  <a:srgbClr val="000000"/>
                </a:solidFill>
              </a:rPr>
              <a:t>tacto</a:t>
            </a:r>
            <a:r>
              <a:rPr lang="en-US" sz="1200" dirty="0">
                <a:solidFill>
                  <a:srgbClr val="000000"/>
                </a:solidFill>
              </a:rPr>
              <a:t> </a:t>
            </a:r>
            <a:r>
              <a:rPr lang="en-US" sz="1200" dirty="0" err="1">
                <a:solidFill>
                  <a:srgbClr val="000000"/>
                </a:solidFill>
              </a:rPr>
              <a:t>desarrollado</a:t>
            </a:r>
            <a:r>
              <a:rPr lang="en-US" sz="1200" dirty="0">
                <a:solidFill>
                  <a:srgbClr val="000000"/>
                </a:solidFill>
              </a:rPr>
              <a:t> </a:t>
            </a:r>
            <a:r>
              <a:rPr lang="en-US" sz="1200" dirty="0" err="1">
                <a:solidFill>
                  <a:srgbClr val="000000"/>
                </a:solidFill>
              </a:rPr>
              <a:t>por</a:t>
            </a:r>
            <a:r>
              <a:rPr lang="en-US" sz="1200" dirty="0">
                <a:solidFill>
                  <a:srgbClr val="000000"/>
                </a:solidFill>
              </a:rPr>
              <a:t> NRCS. </a:t>
            </a:r>
            <a:r>
              <a:rPr lang="en-US" sz="1200" dirty="0" err="1">
                <a:solidFill>
                  <a:srgbClr val="000000"/>
                </a:solidFill>
              </a:rPr>
              <a:t>Sigue</a:t>
            </a:r>
            <a:r>
              <a:rPr lang="en-US" sz="1200" dirty="0">
                <a:solidFill>
                  <a:srgbClr val="000000"/>
                </a:solidFill>
              </a:rPr>
              <a:t> </a:t>
            </a:r>
            <a:r>
              <a:rPr lang="en-US" sz="1200" dirty="0" err="1">
                <a:solidFill>
                  <a:srgbClr val="000000"/>
                </a:solidFill>
              </a:rPr>
              <a:t>los</a:t>
            </a:r>
            <a:r>
              <a:rPr lang="en-US" sz="1200" dirty="0">
                <a:solidFill>
                  <a:srgbClr val="000000"/>
                </a:solidFill>
              </a:rPr>
              <a:t> pasos </a:t>
            </a:r>
            <a:r>
              <a:rPr lang="en-US" sz="1200" dirty="0" err="1">
                <a:solidFill>
                  <a:srgbClr val="000000"/>
                </a:solidFill>
              </a:rPr>
              <a:t>utilizando</a:t>
            </a:r>
            <a:r>
              <a:rPr lang="en-US" sz="1200" dirty="0">
                <a:solidFill>
                  <a:srgbClr val="000000"/>
                </a:solidFill>
              </a:rPr>
              <a:t> </a:t>
            </a:r>
            <a:r>
              <a:rPr lang="en-US" sz="1200" dirty="0" err="1">
                <a:solidFill>
                  <a:srgbClr val="000000"/>
                </a:solidFill>
              </a:rPr>
              <a:t>el</a:t>
            </a:r>
            <a:r>
              <a:rPr lang="en-US" sz="1200" dirty="0">
                <a:solidFill>
                  <a:srgbClr val="000000"/>
                </a:solidFill>
              </a:rPr>
              <a:t> </a:t>
            </a:r>
            <a:r>
              <a:rPr lang="en-US" sz="1200" dirty="0" err="1">
                <a:solidFill>
                  <a:srgbClr val="000000"/>
                </a:solidFill>
              </a:rPr>
              <a:t>diagrama</a:t>
            </a:r>
            <a:r>
              <a:rPr lang="en-US" sz="1200" dirty="0">
                <a:solidFill>
                  <a:srgbClr val="000000"/>
                </a:solidFill>
              </a:rPr>
              <a:t> de </a:t>
            </a:r>
            <a:r>
              <a:rPr lang="en-US" sz="1200" dirty="0" err="1">
                <a:solidFill>
                  <a:srgbClr val="000000"/>
                </a:solidFill>
              </a:rPr>
              <a:t>flujo</a:t>
            </a:r>
            <a:r>
              <a:rPr lang="en-US" sz="1200" dirty="0">
                <a:solidFill>
                  <a:srgbClr val="000000"/>
                </a:solidFill>
              </a:rPr>
              <a:t> (</a:t>
            </a:r>
            <a:r>
              <a:rPr lang="en-US" sz="1200" dirty="0" err="1">
                <a:solidFill>
                  <a:srgbClr val="000000"/>
                </a:solidFill>
              </a:rPr>
              <a:t>haciendo</a:t>
            </a:r>
            <a:r>
              <a:rPr lang="en-US" sz="1200" dirty="0">
                <a:solidFill>
                  <a:srgbClr val="000000"/>
                </a:solidFill>
              </a:rPr>
              <a:t> </a:t>
            </a:r>
            <a:r>
              <a:rPr lang="en-US" sz="1200" dirty="0" err="1">
                <a:solidFill>
                  <a:srgbClr val="000000"/>
                </a:solidFill>
              </a:rPr>
              <a:t>clic</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el</a:t>
            </a:r>
            <a:r>
              <a:rPr lang="en-US" sz="1200" dirty="0">
                <a:solidFill>
                  <a:srgbClr val="000000"/>
                </a:solidFill>
              </a:rPr>
              <a:t> enlace) para </a:t>
            </a:r>
            <a:r>
              <a:rPr lang="en-US" sz="1200" dirty="0" err="1">
                <a:solidFill>
                  <a:srgbClr val="000000"/>
                </a:solidFill>
              </a:rPr>
              <a:t>determinar</a:t>
            </a:r>
            <a:r>
              <a:rPr lang="en-US" sz="1200" dirty="0">
                <a:solidFill>
                  <a:srgbClr val="000000"/>
                </a:solidFill>
              </a:rPr>
              <a:t> la </a:t>
            </a:r>
            <a:r>
              <a:rPr lang="en-US" sz="1200" dirty="0" err="1">
                <a:solidFill>
                  <a:srgbClr val="000000"/>
                </a:solidFill>
              </a:rPr>
              <a:t>textura</a:t>
            </a:r>
            <a:r>
              <a:rPr lang="en-US" sz="1200" dirty="0">
                <a:solidFill>
                  <a:srgbClr val="000000"/>
                </a:solidFill>
              </a:rPr>
              <a:t> del </a:t>
            </a:r>
            <a:r>
              <a:rPr lang="en-US" sz="1200" dirty="0" err="1">
                <a:solidFill>
                  <a:srgbClr val="000000"/>
                </a:solidFill>
              </a:rPr>
              <a:t>suelo</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el</a:t>
            </a:r>
            <a:r>
              <a:rPr lang="en-US" sz="1200" dirty="0">
                <a:solidFill>
                  <a:srgbClr val="000000"/>
                </a:solidFill>
              </a:rPr>
              <a:t> aula. </a:t>
            </a:r>
            <a:r>
              <a:rPr lang="en-US" sz="1200" dirty="0" err="1">
                <a:solidFill>
                  <a:srgbClr val="000000"/>
                </a:solidFill>
              </a:rPr>
              <a:t>Utiliza</a:t>
            </a:r>
            <a:r>
              <a:rPr lang="en-US" sz="1200" dirty="0">
                <a:solidFill>
                  <a:srgbClr val="000000"/>
                </a:solidFill>
              </a:rPr>
              <a:t> la </a:t>
            </a:r>
            <a:r>
              <a:rPr lang="en-US" sz="1200" dirty="0" err="1">
                <a:solidFill>
                  <a:srgbClr val="000000"/>
                </a:solidFill>
              </a:rPr>
              <a:t>muestra</a:t>
            </a:r>
            <a:r>
              <a:rPr lang="en-US" sz="1200" dirty="0">
                <a:solidFill>
                  <a:srgbClr val="000000"/>
                </a:solidFill>
              </a:rPr>
              <a:t> de </a:t>
            </a:r>
            <a:r>
              <a:rPr lang="en-US" sz="1200" dirty="0" err="1">
                <a:solidFill>
                  <a:srgbClr val="000000"/>
                </a:solidFill>
              </a:rPr>
              <a:t>suelo</a:t>
            </a:r>
            <a:r>
              <a:rPr lang="en-US" sz="1200" dirty="0">
                <a:solidFill>
                  <a:srgbClr val="000000"/>
                </a:solidFill>
              </a:rPr>
              <a:t> </a:t>
            </a:r>
            <a:r>
              <a:rPr lang="en-US" sz="1200" dirty="0" err="1">
                <a:solidFill>
                  <a:srgbClr val="000000"/>
                </a:solidFill>
              </a:rPr>
              <a:t>recogida</a:t>
            </a:r>
            <a:r>
              <a:rPr lang="en-US" sz="1200" dirty="0">
                <a:solidFill>
                  <a:srgbClr val="000000"/>
                </a:solidFill>
              </a:rPr>
              <a:t> para </a:t>
            </a:r>
            <a:r>
              <a:rPr lang="en-US" sz="1200" dirty="0" err="1">
                <a:solidFill>
                  <a:srgbClr val="000000"/>
                </a:solidFill>
              </a:rPr>
              <a:t>esta</a:t>
            </a:r>
            <a:r>
              <a:rPr lang="en-US" sz="1200" dirty="0">
                <a:solidFill>
                  <a:srgbClr val="000000"/>
                </a:solidFill>
              </a:rPr>
              <a:t> </a:t>
            </a:r>
            <a:r>
              <a:rPr lang="en-US" sz="1200" dirty="0" err="1">
                <a:solidFill>
                  <a:srgbClr val="000000"/>
                </a:solidFill>
              </a:rPr>
              <a:t>determinación</a:t>
            </a:r>
            <a:r>
              <a:rPr lang="en-US" sz="1200" dirty="0">
                <a:solidFill>
                  <a:srgbClr val="000000"/>
                </a:solidFill>
              </a:rPr>
              <a:t> de </a:t>
            </a:r>
            <a:r>
              <a:rPr lang="en-US" sz="1200" dirty="0" err="1">
                <a:solidFill>
                  <a:srgbClr val="000000"/>
                </a:solidFill>
              </a:rPr>
              <a:t>textura</a:t>
            </a:r>
            <a:r>
              <a:rPr lang="en-US" sz="1200" dirty="0">
                <a:solidFill>
                  <a:srgbClr val="000000"/>
                </a:solidFill>
              </a:rPr>
              <a:t>.</a:t>
            </a:r>
          </a:p>
          <a:p>
            <a:pPr marL="0" lvl="0" indent="0" algn="l" rtl="0">
              <a:lnSpc>
                <a:spcPct val="115000"/>
              </a:lnSpc>
              <a:spcBef>
                <a:spcPts val="0"/>
              </a:spcBef>
              <a:spcAft>
                <a:spcPts val="0"/>
              </a:spcAft>
              <a:buClr>
                <a:schemeClr val="dk1"/>
              </a:buClr>
              <a:buSzPts val="1100"/>
              <a:buFont typeface="Arial"/>
              <a:buNone/>
            </a:pPr>
            <a:r>
              <a:rPr lang="en-US" sz="1200" dirty="0"/>
              <a:t>–</a:t>
            </a:r>
            <a:endParaRPr lang="en-US" sz="1200"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rPr>
              <a:t>ENG: </a:t>
            </a:r>
            <a:r>
              <a:rPr lang="en-US" sz="1200" dirty="0"/>
              <a:t>Determine the soil texture using Feel method developed by NRCS. Follow the steps using flow chart (clicking link) to determine soil texture in the classroom. </a:t>
            </a:r>
            <a:r>
              <a:rPr lang="en-US" sz="1200"/>
              <a:t>Use the collected soil sample for this texture determination.</a:t>
            </a:r>
            <a:endParaRPr lang="en-US" sz="1200">
              <a:solidFill>
                <a:srgbClr val="000000"/>
              </a:solidFill>
            </a:endParaRPr>
          </a:p>
          <a:p>
            <a:pPr>
              <a:lnSpc>
                <a:spcPct val="115000"/>
              </a:lnSpc>
              <a:buClr>
                <a:schemeClr val="dk1"/>
              </a:buClr>
              <a:buSzPts val="1100"/>
            </a:pPr>
            <a:endParaRPr lang="es-PR" dirty="0">
              <a:solidFill>
                <a:srgbClr val="000000"/>
              </a:solidFill>
              <a:latin typeface="Times New Roman" panose="02020603050405020304" pitchFamily="18" charset="0"/>
              <a:cs typeface="Times New Roman" panose="02020603050405020304" pitchFamily="18" charset="0"/>
            </a:endParaRPr>
          </a:p>
        </p:txBody>
      </p:sp>
      <p:sp>
        <p:nvSpPr>
          <p:cNvPr id="318" name="Google Shape;318;p23: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4: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s-ES" sz="1200" dirty="0"/>
              <a:t>Sigue los pasos para determinar la textura del suelo en el aula.</a:t>
            </a:r>
          </a:p>
          <a:p>
            <a:pPr marL="0" lvl="0" indent="0" algn="l" rtl="0">
              <a:lnSpc>
                <a:spcPct val="115000"/>
              </a:lnSpc>
              <a:spcBef>
                <a:spcPts val="0"/>
              </a:spcBef>
              <a:spcAft>
                <a:spcPts val="0"/>
              </a:spcAft>
              <a:buClr>
                <a:schemeClr val="dk1"/>
              </a:buClr>
              <a:buSzPts val="1100"/>
              <a:buFont typeface="Arial"/>
              <a:buNone/>
            </a:pPr>
            <a:r>
              <a:rPr lang="es-ES" sz="1200" dirty="0"/>
              <a:t>–</a:t>
            </a:r>
          </a:p>
          <a:p>
            <a:pPr marL="0" lvl="0" indent="0" algn="l" rtl="0">
              <a:lnSpc>
                <a:spcPct val="100000"/>
              </a:lnSpc>
              <a:spcBef>
                <a:spcPts val="0"/>
              </a:spcBef>
              <a:spcAft>
                <a:spcPts val="0"/>
              </a:spcAft>
              <a:buSzPts val="1400"/>
              <a:buNone/>
            </a:pPr>
            <a:r>
              <a:rPr lang="es-ES" sz="1200" dirty="0"/>
              <a:t>ENG: </a:t>
            </a:r>
            <a:r>
              <a:rPr lang="es-ES" sz="1200" dirty="0" err="1"/>
              <a:t>Follow</a:t>
            </a:r>
            <a:r>
              <a:rPr lang="es-ES" sz="1200" dirty="0"/>
              <a:t> </a:t>
            </a:r>
            <a:r>
              <a:rPr lang="es-ES" sz="1200" dirty="0" err="1"/>
              <a:t>the</a:t>
            </a:r>
            <a:r>
              <a:rPr lang="es-ES" sz="1200" dirty="0"/>
              <a:t> </a:t>
            </a:r>
            <a:r>
              <a:rPr lang="es-ES" sz="1200" dirty="0" err="1"/>
              <a:t>steps</a:t>
            </a:r>
            <a:r>
              <a:rPr lang="es-ES" sz="1200" dirty="0"/>
              <a:t> </a:t>
            </a:r>
            <a:r>
              <a:rPr lang="es-ES" sz="1200" dirty="0" err="1"/>
              <a:t>to</a:t>
            </a:r>
            <a:r>
              <a:rPr lang="es-ES" sz="1200" dirty="0"/>
              <a:t> determine </a:t>
            </a:r>
            <a:r>
              <a:rPr lang="es-ES" sz="1200" dirty="0" err="1"/>
              <a:t>soil</a:t>
            </a:r>
            <a:r>
              <a:rPr lang="es-ES" sz="1200" dirty="0"/>
              <a:t> </a:t>
            </a:r>
            <a:r>
              <a:rPr lang="es-ES" sz="1200" dirty="0" err="1"/>
              <a:t>texture</a:t>
            </a:r>
            <a:r>
              <a:rPr lang="es-ES" sz="1200" dirty="0"/>
              <a:t> in </a:t>
            </a:r>
            <a:r>
              <a:rPr lang="es-ES" sz="1200" dirty="0" err="1"/>
              <a:t>the</a:t>
            </a:r>
            <a:r>
              <a:rPr lang="es-ES" sz="1200" dirty="0"/>
              <a:t> </a:t>
            </a:r>
            <a:r>
              <a:rPr lang="es-ES" sz="1200" dirty="0" err="1"/>
              <a:t>classroom</a:t>
            </a:r>
            <a:r>
              <a:rPr lang="es-ES" sz="1200" dirty="0"/>
              <a:t>. </a:t>
            </a:r>
          </a:p>
          <a:p>
            <a:pPr defTabSz="933111">
              <a:defRPr/>
            </a:pPr>
            <a:endParaRPr dirty="0">
              <a:latin typeface="Times New Roman" panose="02020603050405020304" pitchFamily="18" charset="0"/>
              <a:cs typeface="Times New Roman" panose="02020603050405020304" pitchFamily="18" charset="0"/>
            </a:endParaRPr>
          </a:p>
        </p:txBody>
      </p:sp>
      <p:sp>
        <p:nvSpPr>
          <p:cNvPr id="328" name="Google Shape;328;p24: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5: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00000"/>
              </a:lnSpc>
              <a:spcBef>
                <a:spcPts val="0"/>
              </a:spcBef>
              <a:spcAft>
                <a:spcPts val="0"/>
              </a:spcAft>
              <a:buSzPts val="1400"/>
              <a:buNone/>
            </a:pPr>
            <a:r>
              <a:rPr lang="es-ES" sz="1400" dirty="0"/>
              <a:t>Esta diapositiva muestra el triángulo textural también. </a:t>
            </a:r>
          </a:p>
          <a:p>
            <a:pPr marL="0" lvl="0" indent="0" algn="l" rtl="0">
              <a:lnSpc>
                <a:spcPct val="115000"/>
              </a:lnSpc>
              <a:spcBef>
                <a:spcPts val="0"/>
              </a:spcBef>
              <a:spcAft>
                <a:spcPts val="0"/>
              </a:spcAft>
              <a:buClr>
                <a:schemeClr val="dk1"/>
              </a:buClr>
              <a:buSzPts val="1100"/>
              <a:buFont typeface="Arial"/>
              <a:buNone/>
            </a:pPr>
            <a:r>
              <a:rPr lang="es-ES" sz="1400" dirty="0"/>
              <a:t>–</a:t>
            </a:r>
          </a:p>
          <a:p>
            <a:pPr marL="0" lvl="0" indent="0" algn="l" rtl="0">
              <a:lnSpc>
                <a:spcPct val="100000"/>
              </a:lnSpc>
              <a:spcBef>
                <a:spcPts val="0"/>
              </a:spcBef>
              <a:spcAft>
                <a:spcPts val="0"/>
              </a:spcAft>
              <a:buSzPts val="1400"/>
              <a:buNone/>
            </a:pPr>
            <a:r>
              <a:rPr lang="es-ES" sz="1400" dirty="0" err="1"/>
              <a:t>ENG:This</a:t>
            </a:r>
            <a:r>
              <a:rPr lang="es-ES" sz="1400" dirty="0"/>
              <a:t> </a:t>
            </a:r>
            <a:r>
              <a:rPr lang="es-ES" sz="1400" dirty="0" err="1"/>
              <a:t>slide</a:t>
            </a:r>
            <a:r>
              <a:rPr lang="es-ES" sz="1400" dirty="0"/>
              <a:t> </a:t>
            </a:r>
            <a:r>
              <a:rPr lang="es-ES" sz="1400" dirty="0" err="1"/>
              <a:t>also</a:t>
            </a:r>
            <a:r>
              <a:rPr lang="es-ES" sz="1400" dirty="0"/>
              <a:t> shows </a:t>
            </a:r>
            <a:r>
              <a:rPr lang="es-ES" sz="1400" dirty="0" err="1"/>
              <a:t>soil</a:t>
            </a:r>
            <a:r>
              <a:rPr lang="es-ES" sz="1400" dirty="0"/>
              <a:t> </a:t>
            </a:r>
            <a:r>
              <a:rPr lang="es-ES" sz="1400" dirty="0" err="1"/>
              <a:t>triangle</a:t>
            </a:r>
            <a:r>
              <a:rPr lang="es-ES" sz="1400" dirty="0"/>
              <a:t>.</a:t>
            </a:r>
          </a:p>
          <a:p>
            <a:endParaRPr sz="1400" dirty="0"/>
          </a:p>
        </p:txBody>
      </p:sp>
      <p:sp>
        <p:nvSpPr>
          <p:cNvPr id="338" name="Google Shape;338;p25: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6: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err="1">
                <a:solidFill>
                  <a:srgbClr val="000000"/>
                </a:solidFill>
              </a:rPr>
              <a:t>Existe</a:t>
            </a:r>
            <a:r>
              <a:rPr lang="en-US" sz="1200" dirty="0">
                <a:solidFill>
                  <a:srgbClr val="000000"/>
                </a:solidFill>
              </a:rPr>
              <a:t> </a:t>
            </a:r>
            <a:r>
              <a:rPr lang="en-US" sz="1200" dirty="0" err="1">
                <a:solidFill>
                  <a:srgbClr val="000000"/>
                </a:solidFill>
              </a:rPr>
              <a:t>otro</a:t>
            </a:r>
            <a:r>
              <a:rPr lang="en-US" sz="1200" dirty="0">
                <a:solidFill>
                  <a:srgbClr val="000000"/>
                </a:solidFill>
              </a:rPr>
              <a:t> </a:t>
            </a:r>
            <a:r>
              <a:rPr lang="en-US" sz="1200" dirty="0" err="1">
                <a:solidFill>
                  <a:srgbClr val="000000"/>
                </a:solidFill>
              </a:rPr>
              <a:t>método</a:t>
            </a:r>
            <a:r>
              <a:rPr lang="en-US" sz="1200" dirty="0">
                <a:solidFill>
                  <a:srgbClr val="000000"/>
                </a:solidFill>
              </a:rPr>
              <a:t> para </a:t>
            </a:r>
            <a:r>
              <a:rPr lang="en-US" sz="1200" dirty="0" err="1">
                <a:solidFill>
                  <a:srgbClr val="000000"/>
                </a:solidFill>
              </a:rPr>
              <a:t>determinar</a:t>
            </a:r>
            <a:r>
              <a:rPr lang="en-US" sz="1200" dirty="0">
                <a:solidFill>
                  <a:srgbClr val="000000"/>
                </a:solidFill>
              </a:rPr>
              <a:t> la </a:t>
            </a:r>
            <a:r>
              <a:rPr lang="en-US" sz="1200" dirty="0" err="1">
                <a:solidFill>
                  <a:srgbClr val="000000"/>
                </a:solidFill>
              </a:rPr>
              <a:t>textura</a:t>
            </a:r>
            <a:r>
              <a:rPr lang="en-US" sz="1200" dirty="0">
                <a:solidFill>
                  <a:srgbClr val="000000"/>
                </a:solidFill>
              </a:rPr>
              <a:t> del </a:t>
            </a:r>
            <a:r>
              <a:rPr lang="en-US" sz="1200" dirty="0" err="1">
                <a:solidFill>
                  <a:srgbClr val="000000"/>
                </a:solidFill>
              </a:rPr>
              <a:t>suelo</a:t>
            </a:r>
            <a:r>
              <a:rPr lang="en-US" sz="1200" dirty="0">
                <a:solidFill>
                  <a:srgbClr val="000000"/>
                </a:solidFill>
              </a:rPr>
              <a:t>, </a:t>
            </a:r>
            <a:r>
              <a:rPr lang="en-US" sz="1200" dirty="0" err="1">
                <a:solidFill>
                  <a:srgbClr val="000000"/>
                </a:solidFill>
              </a:rPr>
              <a:t>llamado</a:t>
            </a:r>
            <a:r>
              <a:rPr lang="en-US" sz="1200" dirty="0">
                <a:solidFill>
                  <a:srgbClr val="000000"/>
                </a:solidFill>
              </a:rPr>
              <a:t> </a:t>
            </a:r>
            <a:r>
              <a:rPr lang="en-US" sz="1200" dirty="0" err="1">
                <a:solidFill>
                  <a:srgbClr val="000000"/>
                </a:solidFill>
              </a:rPr>
              <a:t>método</a:t>
            </a:r>
            <a:r>
              <a:rPr lang="en-US" sz="1200" dirty="0">
                <a:solidFill>
                  <a:srgbClr val="000000"/>
                </a:solidFill>
              </a:rPr>
              <a:t> del </a:t>
            </a:r>
            <a:r>
              <a:rPr lang="en-US" sz="1200" dirty="0" err="1">
                <a:solidFill>
                  <a:srgbClr val="000000"/>
                </a:solidFill>
              </a:rPr>
              <a:t>frasco</a:t>
            </a:r>
            <a:r>
              <a:rPr lang="en-US" sz="1200" dirty="0">
                <a:solidFill>
                  <a:srgbClr val="000000"/>
                </a:solidFill>
              </a:rPr>
              <a:t>, y la </a:t>
            </a:r>
            <a:r>
              <a:rPr lang="en-US" sz="1200" dirty="0" err="1">
                <a:solidFill>
                  <a:srgbClr val="000000"/>
                </a:solidFill>
              </a:rPr>
              <a:t>actividad</a:t>
            </a:r>
            <a:r>
              <a:rPr lang="en-US" sz="1200" dirty="0">
                <a:solidFill>
                  <a:srgbClr val="000000"/>
                </a:solidFill>
              </a:rPr>
              <a:t> </a:t>
            </a:r>
            <a:r>
              <a:rPr lang="en-US" sz="1200" dirty="0" err="1">
                <a:solidFill>
                  <a:srgbClr val="000000"/>
                </a:solidFill>
              </a:rPr>
              <a:t>está</a:t>
            </a:r>
            <a:r>
              <a:rPr lang="en-US" sz="1200" dirty="0">
                <a:solidFill>
                  <a:srgbClr val="000000"/>
                </a:solidFill>
              </a:rPr>
              <a:t> </a:t>
            </a:r>
            <a:r>
              <a:rPr lang="en-US" sz="1200" dirty="0" err="1">
                <a:solidFill>
                  <a:srgbClr val="000000"/>
                </a:solidFill>
              </a:rPr>
              <a:t>en</a:t>
            </a:r>
            <a:r>
              <a:rPr lang="en-US" sz="1200" dirty="0">
                <a:solidFill>
                  <a:srgbClr val="000000"/>
                </a:solidFill>
              </a:rPr>
              <a:t> sus </a:t>
            </a:r>
            <a:r>
              <a:rPr lang="en-US" sz="1200" dirty="0" err="1">
                <a:solidFill>
                  <a:srgbClr val="000000"/>
                </a:solidFill>
              </a:rPr>
              <a:t>cuadernos</a:t>
            </a:r>
            <a:r>
              <a:rPr lang="en-US" sz="1200" dirty="0">
                <a:solidFill>
                  <a:srgbClr val="000000"/>
                </a:solidFill>
              </a:rPr>
              <a:t> de </a:t>
            </a:r>
            <a:r>
              <a:rPr lang="en-US" sz="1200" dirty="0" err="1">
                <a:solidFill>
                  <a:srgbClr val="000000"/>
                </a:solidFill>
              </a:rPr>
              <a:t>trabajo</a:t>
            </a:r>
            <a:r>
              <a:rPr lang="en-US" sz="1200" dirty="0">
                <a:solidFill>
                  <a:srgbClr val="000000"/>
                </a:solidFill>
              </a:rPr>
              <a:t>.</a:t>
            </a:r>
          </a:p>
          <a:p>
            <a:pPr marL="0" lvl="0" indent="0" algn="l" rtl="0">
              <a:lnSpc>
                <a:spcPct val="115000"/>
              </a:lnSpc>
              <a:spcBef>
                <a:spcPts val="0"/>
              </a:spcBef>
              <a:spcAft>
                <a:spcPts val="0"/>
              </a:spcAft>
              <a:buClr>
                <a:schemeClr val="dk1"/>
              </a:buClr>
              <a:buSzPts val="1100"/>
              <a:buFont typeface="Arial"/>
              <a:buNone/>
            </a:pPr>
            <a:r>
              <a:rPr lang="en-US" sz="1200" dirty="0"/>
              <a:t>–</a:t>
            </a:r>
            <a:endParaRPr lang="en-US" sz="1200"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rPr>
              <a:t>ENG: </a:t>
            </a:r>
            <a:r>
              <a:rPr lang="en-US" sz="1200" dirty="0"/>
              <a:t>There is another method to determine soil texture, named as jar method and the activity is in their workbooks. </a:t>
            </a:r>
            <a:endParaRPr lang="en-US" sz="1200" dirty="0">
              <a:solidFill>
                <a:srgbClr val="000000"/>
              </a:solidFill>
            </a:endParaRPr>
          </a:p>
          <a:p>
            <a:pPr marL="174958" indent="-174958" algn="just">
              <a:lnSpc>
                <a:spcPct val="107000"/>
              </a:lnSpc>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348" name="Google Shape;348;p26: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2: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52: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r>
              <a:rPr lang="es-PR" sz="1400" dirty="0">
                <a:solidFill>
                  <a:srgbClr val="000000"/>
                </a:solidFill>
              </a:rPr>
              <a:t>Aquí tienes un ejemplo utilizando las alturas de diferentes capas de suelo para calcular el porcentaje de cada partícula y determinar la textura del suelo.</a:t>
            </a:r>
          </a:p>
          <a:p>
            <a:r>
              <a:rPr lang="es-PR" sz="1400" dirty="0">
                <a:solidFill>
                  <a:srgbClr val="000000"/>
                </a:solidFill>
              </a:rPr>
              <a:t>Por ejemplo: %Arena= (1.4/2.3) x 100=60.9%</a:t>
            </a:r>
          </a:p>
          <a:p>
            <a:r>
              <a:rPr lang="es-PR" sz="1400" dirty="0">
                <a:solidFill>
                  <a:srgbClr val="000000"/>
                </a:solidFill>
              </a:rPr>
              <a:t>%Limo= (0.7/2.3)x 100= 30.4%</a:t>
            </a:r>
          </a:p>
          <a:p>
            <a:r>
              <a:rPr lang="es-PR" sz="1400" dirty="0">
                <a:solidFill>
                  <a:srgbClr val="000000"/>
                </a:solidFill>
              </a:rPr>
              <a:t>%Arcilla= (0.2/2.3)x100= 8.7%</a:t>
            </a:r>
          </a:p>
          <a:p>
            <a:r>
              <a:rPr lang="es-PR" sz="1400" dirty="0">
                <a:solidFill>
                  <a:srgbClr val="000000"/>
                </a:solidFill>
              </a:rPr>
              <a:t>Total=100%, clase=Franco arenoso</a:t>
            </a:r>
          </a:p>
          <a:p>
            <a:pPr>
              <a:lnSpc>
                <a:spcPct val="115000"/>
              </a:lnSpc>
              <a:buClr>
                <a:schemeClr val="dk1"/>
              </a:buClr>
              <a:buSzPts val="1100"/>
            </a:pPr>
            <a:r>
              <a:rPr lang="es-PR" sz="1400" dirty="0"/>
              <a:t>–</a:t>
            </a:r>
            <a:endParaRPr lang="es-PR" sz="1400" dirty="0">
              <a:solidFill>
                <a:srgbClr val="000000"/>
              </a:solidFill>
            </a:endParaRPr>
          </a:p>
          <a:p>
            <a:r>
              <a:rPr lang="es-PR" sz="1400" dirty="0">
                <a:solidFill>
                  <a:srgbClr val="000000"/>
                </a:solidFill>
              </a:rPr>
              <a:t>ENG: </a:t>
            </a:r>
            <a:r>
              <a:rPr lang="es-PR" sz="1400" dirty="0"/>
              <a:t>Here </a:t>
            </a:r>
            <a:r>
              <a:rPr lang="es-PR" sz="1400" dirty="0" err="1"/>
              <a:t>is</a:t>
            </a:r>
            <a:r>
              <a:rPr lang="es-PR" sz="1400" dirty="0"/>
              <a:t> </a:t>
            </a:r>
            <a:r>
              <a:rPr lang="es-PR" sz="1400" dirty="0" err="1"/>
              <a:t>an</a:t>
            </a:r>
            <a:r>
              <a:rPr lang="es-PR" sz="1400" dirty="0"/>
              <a:t> </a:t>
            </a:r>
            <a:r>
              <a:rPr lang="es-PR" sz="1400" dirty="0" err="1"/>
              <a:t>example</a:t>
            </a:r>
            <a:r>
              <a:rPr lang="es-PR" sz="1400" dirty="0"/>
              <a:t>, </a:t>
            </a:r>
            <a:r>
              <a:rPr lang="es-PR" sz="1400" dirty="0" err="1"/>
              <a:t>using</a:t>
            </a:r>
            <a:r>
              <a:rPr lang="es-PR" sz="1400" dirty="0"/>
              <a:t> </a:t>
            </a:r>
            <a:r>
              <a:rPr lang="es-PR" sz="1400" dirty="0" err="1"/>
              <a:t>the</a:t>
            </a:r>
            <a:r>
              <a:rPr lang="es-PR" sz="1400" dirty="0"/>
              <a:t> </a:t>
            </a:r>
            <a:r>
              <a:rPr lang="es-PR" sz="1400" dirty="0" err="1"/>
              <a:t>heights</a:t>
            </a:r>
            <a:r>
              <a:rPr lang="es-PR" sz="1400" dirty="0"/>
              <a:t> </a:t>
            </a:r>
            <a:r>
              <a:rPr lang="es-PR" sz="1400" dirty="0" err="1"/>
              <a:t>of</a:t>
            </a:r>
            <a:r>
              <a:rPr lang="es-PR" sz="1400" dirty="0"/>
              <a:t> </a:t>
            </a:r>
            <a:r>
              <a:rPr lang="es-PR" sz="1400" dirty="0" err="1"/>
              <a:t>different</a:t>
            </a:r>
            <a:r>
              <a:rPr lang="es-PR" sz="1400" dirty="0"/>
              <a:t> </a:t>
            </a:r>
            <a:r>
              <a:rPr lang="es-PR" sz="1400" dirty="0" err="1"/>
              <a:t>soil</a:t>
            </a:r>
            <a:r>
              <a:rPr lang="es-PR" sz="1400" dirty="0"/>
              <a:t> </a:t>
            </a:r>
            <a:r>
              <a:rPr lang="es-PR" sz="1400" dirty="0" err="1"/>
              <a:t>layers</a:t>
            </a:r>
            <a:r>
              <a:rPr lang="es-PR" sz="1400" dirty="0"/>
              <a:t> </a:t>
            </a:r>
            <a:r>
              <a:rPr lang="es-PR" sz="1400" dirty="0" err="1"/>
              <a:t>to</a:t>
            </a:r>
            <a:r>
              <a:rPr lang="es-PR" sz="1400" dirty="0"/>
              <a:t> </a:t>
            </a:r>
            <a:r>
              <a:rPr lang="es-PR" sz="1400" dirty="0" err="1"/>
              <a:t>calculate</a:t>
            </a:r>
            <a:r>
              <a:rPr lang="es-PR" sz="1400" dirty="0"/>
              <a:t> </a:t>
            </a:r>
            <a:r>
              <a:rPr lang="es-PR" sz="1400" dirty="0" err="1"/>
              <a:t>the</a:t>
            </a:r>
            <a:r>
              <a:rPr lang="es-PR" sz="1400" dirty="0"/>
              <a:t> </a:t>
            </a:r>
            <a:r>
              <a:rPr lang="es-PR" sz="1400" dirty="0" err="1"/>
              <a:t>percentage</a:t>
            </a:r>
            <a:r>
              <a:rPr lang="es-PR" sz="1400" dirty="0"/>
              <a:t> </a:t>
            </a:r>
            <a:r>
              <a:rPr lang="es-PR" sz="1400" dirty="0" err="1"/>
              <a:t>of</a:t>
            </a:r>
            <a:r>
              <a:rPr lang="es-PR" sz="1400" dirty="0"/>
              <a:t> </a:t>
            </a:r>
            <a:r>
              <a:rPr lang="es-PR" sz="1400" dirty="0" err="1"/>
              <a:t>each</a:t>
            </a:r>
            <a:r>
              <a:rPr lang="es-PR" sz="1400" dirty="0"/>
              <a:t> </a:t>
            </a:r>
            <a:r>
              <a:rPr lang="es-PR" sz="1400" dirty="0" err="1"/>
              <a:t>particle</a:t>
            </a:r>
            <a:r>
              <a:rPr lang="es-PR" sz="1400" dirty="0"/>
              <a:t> and determine </a:t>
            </a:r>
            <a:r>
              <a:rPr lang="es-PR" sz="1400" dirty="0" err="1"/>
              <a:t>the</a:t>
            </a:r>
            <a:r>
              <a:rPr lang="es-PR" sz="1400" dirty="0"/>
              <a:t> </a:t>
            </a:r>
            <a:r>
              <a:rPr lang="es-PR" sz="1400" dirty="0" err="1"/>
              <a:t>soil</a:t>
            </a:r>
            <a:r>
              <a:rPr lang="es-PR" sz="1400" dirty="0"/>
              <a:t> </a:t>
            </a:r>
            <a:r>
              <a:rPr lang="es-PR" sz="1400" dirty="0" err="1"/>
              <a:t>texture</a:t>
            </a:r>
            <a:r>
              <a:rPr lang="es-PR" sz="1400" dirty="0"/>
              <a:t>.</a:t>
            </a:r>
          </a:p>
          <a:p>
            <a:pPr>
              <a:buClr>
                <a:schemeClr val="dk1"/>
              </a:buClr>
            </a:pPr>
            <a:r>
              <a:rPr lang="es-PR" sz="1400" dirty="0" err="1"/>
              <a:t>For</a:t>
            </a:r>
            <a:r>
              <a:rPr lang="es-PR" sz="1400" dirty="0"/>
              <a:t> </a:t>
            </a:r>
            <a:r>
              <a:rPr lang="es-PR" sz="1400" dirty="0" err="1"/>
              <a:t>example</a:t>
            </a:r>
            <a:r>
              <a:rPr lang="es-PR" sz="1400" dirty="0"/>
              <a:t>: %</a:t>
            </a:r>
            <a:r>
              <a:rPr lang="es-PR" sz="1400" dirty="0" err="1"/>
              <a:t>Sand</a:t>
            </a:r>
            <a:r>
              <a:rPr lang="es-PR" sz="1400" dirty="0"/>
              <a:t>= (1.4/2.3) x 100=60.9%</a:t>
            </a:r>
          </a:p>
          <a:p>
            <a:pPr>
              <a:buClr>
                <a:schemeClr val="dk1"/>
              </a:buClr>
            </a:pPr>
            <a:r>
              <a:rPr lang="es-PR" sz="1400" dirty="0"/>
              <a:t>%</a:t>
            </a:r>
            <a:r>
              <a:rPr lang="es-PR" sz="1400" dirty="0" err="1"/>
              <a:t>Silt</a:t>
            </a:r>
            <a:r>
              <a:rPr lang="es-PR" sz="1400" dirty="0"/>
              <a:t>= (0.7/2.3)x 100= 30.4%</a:t>
            </a:r>
          </a:p>
          <a:p>
            <a:pPr>
              <a:buClr>
                <a:schemeClr val="dk1"/>
              </a:buClr>
            </a:pPr>
            <a:r>
              <a:rPr lang="es-PR" sz="1400" dirty="0"/>
              <a:t>%</a:t>
            </a:r>
            <a:r>
              <a:rPr lang="es-PR" sz="1400" dirty="0" err="1"/>
              <a:t>Clay</a:t>
            </a:r>
            <a:r>
              <a:rPr lang="es-PR" sz="1400" dirty="0"/>
              <a:t>= (0.2/2.3)x100= 8.7%</a:t>
            </a:r>
          </a:p>
          <a:p>
            <a:pPr>
              <a:buClr>
                <a:schemeClr val="dk1"/>
              </a:buClr>
            </a:pPr>
            <a:r>
              <a:rPr lang="es-PR" sz="1400" dirty="0"/>
              <a:t>Total=100%, </a:t>
            </a:r>
            <a:r>
              <a:rPr lang="es-PR" sz="1400" dirty="0" err="1"/>
              <a:t>class</a:t>
            </a:r>
            <a:r>
              <a:rPr lang="es-PR" sz="1400" dirty="0"/>
              <a:t>= </a:t>
            </a:r>
            <a:r>
              <a:rPr lang="es-PR" sz="1400" dirty="0" err="1"/>
              <a:t>sandy</a:t>
            </a:r>
            <a:r>
              <a:rPr lang="es-PR" sz="1400" dirty="0"/>
              <a:t> </a:t>
            </a:r>
            <a:r>
              <a:rPr lang="es-PR" sz="1400" dirty="0" err="1"/>
              <a:t>loam</a:t>
            </a:r>
            <a:endParaRPr lang="es-PR" sz="1400" dirty="0"/>
          </a:p>
          <a:p>
            <a:endParaRPr lang="es-PR" sz="1400" dirty="0">
              <a:solidFill>
                <a:srgbClr val="000000"/>
              </a:solidFill>
            </a:endParaRPr>
          </a:p>
          <a:p>
            <a:endParaRPr lang="es-PR" sz="1400" dirty="0"/>
          </a:p>
        </p:txBody>
      </p:sp>
      <p:sp>
        <p:nvSpPr>
          <p:cNvPr id="360" name="Google Shape;360;p52: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28</a:t>
            </a:fld>
            <a:endParaRPr/>
          </a:p>
        </p:txBody>
      </p:sp>
    </p:spTree>
    <p:extLst>
      <p:ext uri="{BB962C8B-B14F-4D97-AF65-F5344CB8AC3E}">
        <p14:creationId xmlns:p14="http://schemas.microsoft.com/office/powerpoint/2010/main" val="1943286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2: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52: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r>
              <a:rPr lang="es-PR" sz="1400" dirty="0">
                <a:solidFill>
                  <a:srgbClr val="000000"/>
                </a:solidFill>
              </a:rPr>
              <a:t>Aquí tienes un ejemplo utilizando las alturas de diferentes capas de suelo para calcular el porcentaje de cada partícula y determinar la textura del suelo.</a:t>
            </a:r>
          </a:p>
          <a:p>
            <a:r>
              <a:rPr lang="es-PR" sz="1400" dirty="0">
                <a:solidFill>
                  <a:srgbClr val="000000"/>
                </a:solidFill>
              </a:rPr>
              <a:t>Por ejemplo: %Arena= (1.4/2.3) x 100=60.9%</a:t>
            </a:r>
          </a:p>
          <a:p>
            <a:r>
              <a:rPr lang="es-PR" sz="1400" dirty="0">
                <a:solidFill>
                  <a:srgbClr val="000000"/>
                </a:solidFill>
              </a:rPr>
              <a:t>%Limo= (0.7/2.3)x 100= 30.4%</a:t>
            </a:r>
          </a:p>
          <a:p>
            <a:r>
              <a:rPr lang="es-PR" sz="1400" dirty="0">
                <a:solidFill>
                  <a:srgbClr val="000000"/>
                </a:solidFill>
              </a:rPr>
              <a:t>%Arcilla= (0.2/2.3)x100= 8.7%</a:t>
            </a:r>
          </a:p>
          <a:p>
            <a:r>
              <a:rPr lang="es-PR" sz="1400" dirty="0">
                <a:solidFill>
                  <a:srgbClr val="000000"/>
                </a:solidFill>
              </a:rPr>
              <a:t>Total=100%, clase=Franco arenoso</a:t>
            </a:r>
          </a:p>
          <a:p>
            <a:pPr>
              <a:lnSpc>
                <a:spcPct val="115000"/>
              </a:lnSpc>
              <a:buClr>
                <a:schemeClr val="dk1"/>
              </a:buClr>
              <a:buSzPts val="1100"/>
            </a:pPr>
            <a:r>
              <a:rPr lang="es-PR" sz="1400" dirty="0"/>
              <a:t>–</a:t>
            </a:r>
            <a:endParaRPr lang="es-PR" sz="1400" dirty="0">
              <a:solidFill>
                <a:srgbClr val="000000"/>
              </a:solidFill>
            </a:endParaRPr>
          </a:p>
          <a:p>
            <a:r>
              <a:rPr lang="es-PR" sz="1400" dirty="0">
                <a:solidFill>
                  <a:srgbClr val="000000"/>
                </a:solidFill>
              </a:rPr>
              <a:t>ENG: </a:t>
            </a:r>
            <a:r>
              <a:rPr lang="es-PR" sz="1400" dirty="0"/>
              <a:t>Here </a:t>
            </a:r>
            <a:r>
              <a:rPr lang="es-PR" sz="1400" dirty="0" err="1"/>
              <a:t>is</a:t>
            </a:r>
            <a:r>
              <a:rPr lang="es-PR" sz="1400" dirty="0"/>
              <a:t> </a:t>
            </a:r>
            <a:r>
              <a:rPr lang="es-PR" sz="1400" dirty="0" err="1"/>
              <a:t>an</a:t>
            </a:r>
            <a:r>
              <a:rPr lang="es-PR" sz="1400" dirty="0"/>
              <a:t> </a:t>
            </a:r>
            <a:r>
              <a:rPr lang="es-PR" sz="1400" dirty="0" err="1"/>
              <a:t>example</a:t>
            </a:r>
            <a:r>
              <a:rPr lang="es-PR" sz="1400" dirty="0"/>
              <a:t>, </a:t>
            </a:r>
            <a:r>
              <a:rPr lang="es-PR" sz="1400" dirty="0" err="1"/>
              <a:t>using</a:t>
            </a:r>
            <a:r>
              <a:rPr lang="es-PR" sz="1400" dirty="0"/>
              <a:t> </a:t>
            </a:r>
            <a:r>
              <a:rPr lang="es-PR" sz="1400" dirty="0" err="1"/>
              <a:t>the</a:t>
            </a:r>
            <a:r>
              <a:rPr lang="es-PR" sz="1400" dirty="0"/>
              <a:t> </a:t>
            </a:r>
            <a:r>
              <a:rPr lang="es-PR" sz="1400" dirty="0" err="1"/>
              <a:t>heights</a:t>
            </a:r>
            <a:r>
              <a:rPr lang="es-PR" sz="1400" dirty="0"/>
              <a:t> </a:t>
            </a:r>
            <a:r>
              <a:rPr lang="es-PR" sz="1400" dirty="0" err="1"/>
              <a:t>of</a:t>
            </a:r>
            <a:r>
              <a:rPr lang="es-PR" sz="1400" dirty="0"/>
              <a:t> </a:t>
            </a:r>
            <a:r>
              <a:rPr lang="es-PR" sz="1400" dirty="0" err="1"/>
              <a:t>different</a:t>
            </a:r>
            <a:r>
              <a:rPr lang="es-PR" sz="1400" dirty="0"/>
              <a:t> </a:t>
            </a:r>
            <a:r>
              <a:rPr lang="es-PR" sz="1400" dirty="0" err="1"/>
              <a:t>soil</a:t>
            </a:r>
            <a:r>
              <a:rPr lang="es-PR" sz="1400" dirty="0"/>
              <a:t> </a:t>
            </a:r>
            <a:r>
              <a:rPr lang="es-PR" sz="1400" dirty="0" err="1"/>
              <a:t>layers</a:t>
            </a:r>
            <a:r>
              <a:rPr lang="es-PR" sz="1400" dirty="0"/>
              <a:t> </a:t>
            </a:r>
            <a:r>
              <a:rPr lang="es-PR" sz="1400" dirty="0" err="1"/>
              <a:t>to</a:t>
            </a:r>
            <a:r>
              <a:rPr lang="es-PR" sz="1400" dirty="0"/>
              <a:t> </a:t>
            </a:r>
            <a:r>
              <a:rPr lang="es-PR" sz="1400" dirty="0" err="1"/>
              <a:t>calculate</a:t>
            </a:r>
            <a:r>
              <a:rPr lang="es-PR" sz="1400" dirty="0"/>
              <a:t> </a:t>
            </a:r>
            <a:r>
              <a:rPr lang="es-PR" sz="1400" dirty="0" err="1"/>
              <a:t>the</a:t>
            </a:r>
            <a:r>
              <a:rPr lang="es-PR" sz="1400" dirty="0"/>
              <a:t> </a:t>
            </a:r>
            <a:r>
              <a:rPr lang="es-PR" sz="1400" dirty="0" err="1"/>
              <a:t>percentage</a:t>
            </a:r>
            <a:r>
              <a:rPr lang="es-PR" sz="1400" dirty="0"/>
              <a:t> </a:t>
            </a:r>
            <a:r>
              <a:rPr lang="es-PR" sz="1400" dirty="0" err="1"/>
              <a:t>of</a:t>
            </a:r>
            <a:r>
              <a:rPr lang="es-PR" sz="1400" dirty="0"/>
              <a:t> </a:t>
            </a:r>
            <a:r>
              <a:rPr lang="es-PR" sz="1400" dirty="0" err="1"/>
              <a:t>each</a:t>
            </a:r>
            <a:r>
              <a:rPr lang="es-PR" sz="1400" dirty="0"/>
              <a:t> </a:t>
            </a:r>
            <a:r>
              <a:rPr lang="es-PR" sz="1400" dirty="0" err="1"/>
              <a:t>particle</a:t>
            </a:r>
            <a:r>
              <a:rPr lang="es-PR" sz="1400" dirty="0"/>
              <a:t> and determine </a:t>
            </a:r>
            <a:r>
              <a:rPr lang="es-PR" sz="1400" dirty="0" err="1"/>
              <a:t>the</a:t>
            </a:r>
            <a:r>
              <a:rPr lang="es-PR" sz="1400" dirty="0"/>
              <a:t> </a:t>
            </a:r>
            <a:r>
              <a:rPr lang="es-PR" sz="1400" dirty="0" err="1"/>
              <a:t>soil</a:t>
            </a:r>
            <a:r>
              <a:rPr lang="es-PR" sz="1400" dirty="0"/>
              <a:t> </a:t>
            </a:r>
            <a:r>
              <a:rPr lang="es-PR" sz="1400" dirty="0" err="1"/>
              <a:t>texture</a:t>
            </a:r>
            <a:r>
              <a:rPr lang="es-PR" sz="1400" dirty="0"/>
              <a:t>.</a:t>
            </a:r>
          </a:p>
          <a:p>
            <a:pPr>
              <a:buClr>
                <a:schemeClr val="dk1"/>
              </a:buClr>
            </a:pPr>
            <a:r>
              <a:rPr lang="es-PR" sz="1400" dirty="0" err="1"/>
              <a:t>For</a:t>
            </a:r>
            <a:r>
              <a:rPr lang="es-PR" sz="1400" dirty="0"/>
              <a:t> </a:t>
            </a:r>
            <a:r>
              <a:rPr lang="es-PR" sz="1400" dirty="0" err="1"/>
              <a:t>example</a:t>
            </a:r>
            <a:r>
              <a:rPr lang="es-PR" sz="1400" dirty="0"/>
              <a:t>: %</a:t>
            </a:r>
            <a:r>
              <a:rPr lang="es-PR" sz="1400" dirty="0" err="1"/>
              <a:t>Sand</a:t>
            </a:r>
            <a:r>
              <a:rPr lang="es-PR" sz="1400" dirty="0"/>
              <a:t>= (1.4/2.3) x 100=60.9%</a:t>
            </a:r>
          </a:p>
          <a:p>
            <a:pPr>
              <a:buClr>
                <a:schemeClr val="dk1"/>
              </a:buClr>
            </a:pPr>
            <a:r>
              <a:rPr lang="es-PR" sz="1400" dirty="0"/>
              <a:t>%</a:t>
            </a:r>
            <a:r>
              <a:rPr lang="es-PR" sz="1400" dirty="0" err="1"/>
              <a:t>Silt</a:t>
            </a:r>
            <a:r>
              <a:rPr lang="es-PR" sz="1400" dirty="0"/>
              <a:t>= (0.7/2.3)x 100= 30.4%</a:t>
            </a:r>
          </a:p>
          <a:p>
            <a:pPr>
              <a:buClr>
                <a:schemeClr val="dk1"/>
              </a:buClr>
            </a:pPr>
            <a:r>
              <a:rPr lang="es-PR" sz="1400" dirty="0"/>
              <a:t>%</a:t>
            </a:r>
            <a:r>
              <a:rPr lang="es-PR" sz="1400" dirty="0" err="1"/>
              <a:t>Clay</a:t>
            </a:r>
            <a:r>
              <a:rPr lang="es-PR" sz="1400" dirty="0"/>
              <a:t>= (0.2/2.3)x100= 8.7%</a:t>
            </a:r>
          </a:p>
          <a:p>
            <a:pPr>
              <a:buClr>
                <a:schemeClr val="dk1"/>
              </a:buClr>
            </a:pPr>
            <a:r>
              <a:rPr lang="es-PR" sz="1400" dirty="0"/>
              <a:t>Total=100%, </a:t>
            </a:r>
            <a:r>
              <a:rPr lang="es-PR" sz="1400" dirty="0" err="1"/>
              <a:t>class</a:t>
            </a:r>
            <a:r>
              <a:rPr lang="es-PR" sz="1400" dirty="0"/>
              <a:t>= </a:t>
            </a:r>
            <a:r>
              <a:rPr lang="es-PR" sz="1400" dirty="0" err="1"/>
              <a:t>sandy</a:t>
            </a:r>
            <a:r>
              <a:rPr lang="es-PR" sz="1400" dirty="0"/>
              <a:t> </a:t>
            </a:r>
            <a:r>
              <a:rPr lang="es-PR" sz="1400" dirty="0" err="1"/>
              <a:t>loam</a:t>
            </a:r>
            <a:endParaRPr lang="es-PR" sz="1400" dirty="0"/>
          </a:p>
          <a:p>
            <a:endParaRPr lang="es-PR" sz="1400" dirty="0">
              <a:solidFill>
                <a:srgbClr val="000000"/>
              </a:solidFill>
            </a:endParaRPr>
          </a:p>
          <a:p>
            <a:endParaRPr lang="es-PR" sz="1400" dirty="0"/>
          </a:p>
        </p:txBody>
      </p:sp>
      <p:sp>
        <p:nvSpPr>
          <p:cNvPr id="360" name="Google Shape;360;p52: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29</a:t>
            </a:fld>
            <a:endParaRPr/>
          </a:p>
        </p:txBody>
      </p:sp>
    </p:spTree>
    <p:extLst>
      <p:ext uri="{BB962C8B-B14F-4D97-AF65-F5344CB8AC3E}">
        <p14:creationId xmlns:p14="http://schemas.microsoft.com/office/powerpoint/2010/main" val="374897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Esta es la </a:t>
            </a:r>
            <a:r>
              <a:rPr lang="en-US" sz="1200" dirty="0" err="1"/>
              <a:t>definición</a:t>
            </a:r>
            <a:r>
              <a:rPr lang="en-US" sz="1200" dirty="0"/>
              <a:t> del </a:t>
            </a:r>
            <a:r>
              <a:rPr lang="en-US" sz="1200" dirty="0" err="1"/>
              <a:t>libro</a:t>
            </a:r>
            <a:r>
              <a:rPr lang="en-US" sz="1200" dirty="0"/>
              <a:t> de </a:t>
            </a:r>
            <a:r>
              <a:rPr lang="en-US" sz="1200" dirty="0" err="1"/>
              <a:t>texto</a:t>
            </a:r>
            <a:r>
              <a:rPr lang="en-US" sz="1200" dirty="0"/>
              <a:t>. El </a:t>
            </a:r>
            <a:r>
              <a:rPr lang="en-US" sz="1200" dirty="0" err="1"/>
              <a:t>suelo</a:t>
            </a:r>
            <a:r>
              <a:rPr lang="en-US" sz="1200" dirty="0"/>
              <a:t>, </a:t>
            </a:r>
            <a:r>
              <a:rPr lang="en-US" sz="1200" dirty="0" err="1"/>
              <a:t>tal</a:t>
            </a:r>
            <a:r>
              <a:rPr lang="en-US" sz="1200" dirty="0"/>
              <a:t> y </a:t>
            </a:r>
            <a:r>
              <a:rPr lang="en-US" sz="1200" dirty="0" err="1"/>
              <a:t>como</a:t>
            </a:r>
            <a:r>
              <a:rPr lang="en-US" sz="1200" dirty="0"/>
              <a:t> se define </a:t>
            </a:r>
            <a:r>
              <a:rPr lang="en-US" sz="1200" dirty="0" err="1"/>
              <a:t>formalmente</a:t>
            </a:r>
            <a:r>
              <a:rPr lang="en-US" sz="1200" dirty="0"/>
              <a:t> </a:t>
            </a:r>
            <a:r>
              <a:rPr lang="en-US" sz="1200" dirty="0" err="1"/>
              <a:t>en</a:t>
            </a:r>
            <a:r>
              <a:rPr lang="en-US" sz="1200" dirty="0"/>
              <a:t> </a:t>
            </a:r>
            <a:r>
              <a:rPr lang="en-US" sz="1200" dirty="0" err="1"/>
              <a:t>el</a:t>
            </a:r>
            <a:r>
              <a:rPr lang="en-US" sz="1200" dirty="0"/>
              <a:t> </a:t>
            </a:r>
            <a:r>
              <a:rPr lang="en-US" sz="1200" dirty="0" err="1"/>
              <a:t>Glosario</a:t>
            </a:r>
            <a:r>
              <a:rPr lang="en-US" sz="1200" dirty="0"/>
              <a:t> de </a:t>
            </a:r>
            <a:r>
              <a:rPr lang="en-US" sz="1200" dirty="0" err="1"/>
              <a:t>Términos</a:t>
            </a:r>
            <a:r>
              <a:rPr lang="en-US" sz="1200" dirty="0"/>
              <a:t> de la </a:t>
            </a:r>
            <a:r>
              <a:rPr lang="en-US" sz="1200" dirty="0" err="1"/>
              <a:t>Ciencia</a:t>
            </a:r>
            <a:r>
              <a:rPr lang="en-US" sz="1200" dirty="0"/>
              <a:t> del </a:t>
            </a:r>
            <a:r>
              <a:rPr lang="en-US" sz="1200" dirty="0" err="1"/>
              <a:t>Suelo</a:t>
            </a:r>
            <a:r>
              <a:rPr lang="en-US" sz="1200" dirty="0"/>
              <a:t> de la Soil Science Society of America, es: </a:t>
            </a:r>
            <a:r>
              <a:rPr lang="en-US" sz="1200" dirty="0" err="1"/>
              <a:t>Básicamente</a:t>
            </a:r>
            <a:r>
              <a:rPr lang="en-US" sz="1200" dirty="0"/>
              <a:t>, dice que </a:t>
            </a:r>
            <a:r>
              <a:rPr lang="en-US" sz="1200" dirty="0" err="1"/>
              <a:t>los</a:t>
            </a:r>
            <a:r>
              <a:rPr lang="en-US" sz="1200" dirty="0"/>
              <a:t> </a:t>
            </a:r>
            <a:r>
              <a:rPr lang="en-US" sz="1200" dirty="0" err="1"/>
              <a:t>suelos</a:t>
            </a:r>
            <a:r>
              <a:rPr lang="en-US" sz="1200" dirty="0"/>
              <a:t> son </a:t>
            </a:r>
            <a:r>
              <a:rPr lang="en-US" sz="1200" dirty="0" err="1"/>
              <a:t>dinámicos</a:t>
            </a:r>
            <a:r>
              <a:rPr lang="en-US" sz="1200" dirty="0"/>
              <a:t> y </a:t>
            </a:r>
            <a:r>
              <a:rPr lang="en-US" sz="1200" dirty="0" err="1"/>
              <a:t>reflejan</a:t>
            </a:r>
            <a:r>
              <a:rPr lang="en-US" sz="1200" dirty="0"/>
              <a:t> las </a:t>
            </a:r>
            <a:r>
              <a:rPr lang="en-US" sz="1200" dirty="0" err="1"/>
              <a:t>condiciones</a:t>
            </a:r>
            <a:r>
              <a:rPr lang="en-US" sz="1200" dirty="0"/>
              <a:t> </a:t>
            </a:r>
            <a:r>
              <a:rPr lang="en-US" sz="1200" dirty="0" err="1"/>
              <a:t>en</a:t>
            </a:r>
            <a:r>
              <a:rPr lang="en-US" sz="1200" dirty="0"/>
              <a:t> las que se </a:t>
            </a:r>
            <a:r>
              <a:rPr lang="en-US" sz="1200" dirty="0" err="1"/>
              <a:t>formaron</a:t>
            </a:r>
            <a:r>
              <a:rPr lang="en-US" sz="1200" dirty="0"/>
              <a:t>.  </a:t>
            </a:r>
            <a:r>
              <a:rPr lang="en-US" sz="1200" dirty="0" err="1"/>
              <a:t>Entonces</a:t>
            </a:r>
            <a:r>
              <a:rPr lang="en-US" sz="1200" dirty="0"/>
              <a:t>, dado que </a:t>
            </a:r>
            <a:r>
              <a:rPr lang="en-US" sz="1200" dirty="0" err="1"/>
              <a:t>reflejan</a:t>
            </a:r>
            <a:r>
              <a:rPr lang="en-US" sz="1200" dirty="0"/>
              <a:t> </a:t>
            </a:r>
            <a:r>
              <a:rPr lang="en-US" sz="1200" dirty="0" err="1"/>
              <a:t>el</a:t>
            </a:r>
            <a:r>
              <a:rPr lang="en-US" sz="1200" dirty="0"/>
              <a:t> </a:t>
            </a:r>
            <a:r>
              <a:rPr lang="en-US" sz="1200" dirty="0" err="1"/>
              <a:t>entorno</a:t>
            </a:r>
            <a:r>
              <a:rPr lang="en-US" sz="1200" dirty="0"/>
              <a:t> </a:t>
            </a:r>
            <a:r>
              <a:rPr lang="en-US" sz="1200" dirty="0" err="1"/>
              <a:t>en</a:t>
            </a:r>
            <a:r>
              <a:rPr lang="en-US" sz="1200" dirty="0"/>
              <a:t> </a:t>
            </a:r>
            <a:r>
              <a:rPr lang="en-US" sz="1200" dirty="0" err="1"/>
              <a:t>el</a:t>
            </a:r>
            <a:r>
              <a:rPr lang="en-US" sz="1200" dirty="0"/>
              <a:t> que se </a:t>
            </a:r>
            <a:r>
              <a:rPr lang="en-US" sz="1200" dirty="0" err="1"/>
              <a:t>formaron</a:t>
            </a:r>
            <a:r>
              <a:rPr lang="en-US" sz="1200" dirty="0"/>
              <a:t>, </a:t>
            </a:r>
            <a:r>
              <a:rPr lang="en-US" sz="1200" dirty="0" err="1"/>
              <a:t>podemos</a:t>
            </a:r>
            <a:r>
              <a:rPr lang="en-US" sz="1200" dirty="0"/>
              <a:t> </a:t>
            </a:r>
            <a:r>
              <a:rPr lang="en-US" sz="1200" dirty="0" err="1"/>
              <a:t>utilizar</a:t>
            </a:r>
            <a:r>
              <a:rPr lang="en-US" sz="1200" dirty="0"/>
              <a:t> </a:t>
            </a:r>
            <a:r>
              <a:rPr lang="en-US" sz="1200" dirty="0" err="1"/>
              <a:t>su</a:t>
            </a:r>
            <a:r>
              <a:rPr lang="en-US" sz="1200" dirty="0"/>
              <a:t> </a:t>
            </a:r>
            <a:r>
              <a:rPr lang="en-US" sz="1200" dirty="0" err="1"/>
              <a:t>morfología</a:t>
            </a:r>
            <a:r>
              <a:rPr lang="en-US" sz="1200" dirty="0"/>
              <a:t> para </a:t>
            </a:r>
            <a:r>
              <a:rPr lang="en-US" sz="1200" dirty="0" err="1"/>
              <a:t>comprender</a:t>
            </a:r>
            <a:r>
              <a:rPr lang="en-US" sz="1200" dirty="0"/>
              <a:t> </a:t>
            </a:r>
            <a:r>
              <a:rPr lang="en-US" sz="1200" dirty="0" err="1"/>
              <a:t>mejor</a:t>
            </a:r>
            <a:r>
              <a:rPr lang="en-US" sz="1200" dirty="0"/>
              <a:t> ese </a:t>
            </a:r>
            <a:r>
              <a:rPr lang="en-US" sz="1200" dirty="0" err="1"/>
              <a:t>entorno</a:t>
            </a:r>
            <a:r>
              <a:rPr lang="en-US" sz="1200" dirty="0"/>
              <a:t>.  </a:t>
            </a:r>
          </a:p>
          <a:p>
            <a:pPr marL="0" lvl="0" indent="0" algn="l" rtl="0">
              <a:lnSpc>
                <a:spcPct val="115000"/>
              </a:lnSpc>
              <a:spcBef>
                <a:spcPts val="0"/>
              </a:spcBef>
              <a:spcAft>
                <a:spcPts val="0"/>
              </a:spcAft>
              <a:buClr>
                <a:schemeClr val="dk1"/>
              </a:buClr>
              <a:buSzPts val="1100"/>
              <a:buFont typeface="Arial"/>
              <a:buNone/>
            </a:pP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a:t>ENG: This is the text book definition. Soil, as formally defined in the Soil Science Society of America Glossary of Soil Science Terms, is: Basically, it says that soils are dynamic and reflect the conditions that they formed under.  Because they do reflect the environment in which they formed we can use their morphology to understand more about the environment.  </a:t>
            </a:r>
          </a:p>
          <a:p>
            <a:pPr defTabSz="933111">
              <a:lnSpc>
                <a:spcPct val="115000"/>
              </a:lnSpc>
              <a:buClr>
                <a:schemeClr val="dk1"/>
              </a:buClr>
              <a:buSzPts val="1100"/>
              <a:defRPr/>
            </a:pPr>
            <a:endParaRPr lang="es-PR" dirty="0">
              <a:latin typeface="Times New Roman" panose="02020603050405020304" pitchFamily="18" charset="0"/>
              <a:cs typeface="Times New Roman" panose="02020603050405020304" pitchFamily="18" charset="0"/>
            </a:endParaRPr>
          </a:p>
        </p:txBody>
      </p:sp>
      <p:sp>
        <p:nvSpPr>
          <p:cNvPr id="110" name="Google Shape;110;p2: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3: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endParaRPr/>
          </a:p>
        </p:txBody>
      </p:sp>
      <p:sp>
        <p:nvSpPr>
          <p:cNvPr id="376" name="Google Shape;376;p53: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t>Mineral (</a:t>
            </a:r>
            <a:r>
              <a:rPr lang="en-US" sz="1400" dirty="0" err="1"/>
              <a:t>inorgánico</a:t>
            </a:r>
            <a:r>
              <a:rPr lang="en-US" sz="1400" dirty="0"/>
              <a:t>): </a:t>
            </a:r>
            <a:r>
              <a:rPr lang="en-US" sz="1400" dirty="0" err="1"/>
              <a:t>Partículas</a:t>
            </a:r>
            <a:r>
              <a:rPr lang="en-US" sz="1400" dirty="0"/>
              <a:t> de arena, limo y </a:t>
            </a:r>
            <a:r>
              <a:rPr lang="en-US" sz="1400" dirty="0" err="1"/>
              <a:t>arcilla</a:t>
            </a:r>
            <a:r>
              <a:rPr lang="en-US" sz="1400" dirty="0"/>
              <a:t>.  </a:t>
            </a:r>
            <a:r>
              <a:rPr lang="en-US" sz="1400" dirty="0" err="1"/>
              <a:t>Derivados</a:t>
            </a:r>
            <a:r>
              <a:rPr lang="en-US" sz="1400" dirty="0"/>
              <a:t> de la </a:t>
            </a:r>
            <a:r>
              <a:rPr lang="en-US" sz="1400" dirty="0" err="1"/>
              <a:t>roca</a:t>
            </a:r>
            <a:r>
              <a:rPr lang="en-US" sz="1400" dirty="0"/>
              <a:t>. (</a:t>
            </a:r>
            <a:r>
              <a:rPr lang="en-US" sz="1400" dirty="0" err="1"/>
              <a:t>normalmente</a:t>
            </a:r>
            <a:r>
              <a:rPr lang="en-US" sz="1400" dirty="0"/>
              <a:t> del 45 al 49 </a:t>
            </a:r>
            <a:r>
              <a:rPr lang="en-US" sz="1400" dirty="0" err="1"/>
              <a:t>por</a:t>
            </a:r>
            <a:r>
              <a:rPr lang="en-US" sz="1400" dirty="0"/>
              <a:t> </a:t>
            </a:r>
            <a:r>
              <a:rPr lang="en-US" sz="1400" dirty="0" err="1"/>
              <a:t>ciento</a:t>
            </a: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Materia </a:t>
            </a:r>
            <a:r>
              <a:rPr lang="en-US" sz="1400" dirty="0" err="1"/>
              <a:t>orgánica</a:t>
            </a:r>
            <a:r>
              <a:rPr lang="en-US" sz="1400" dirty="0"/>
              <a:t>: </a:t>
            </a:r>
            <a:r>
              <a:rPr lang="en-US" sz="1400" dirty="0" err="1"/>
              <a:t>Plantas</a:t>
            </a:r>
            <a:r>
              <a:rPr lang="en-US" sz="1400" dirty="0"/>
              <a:t> y </a:t>
            </a:r>
            <a:r>
              <a:rPr lang="en-US" sz="1400" dirty="0" err="1"/>
              <a:t>animales</a:t>
            </a:r>
            <a:r>
              <a:rPr lang="en-US" sz="1400" dirty="0"/>
              <a:t> </a:t>
            </a:r>
            <a:r>
              <a:rPr lang="en-US" sz="1400" dirty="0" err="1"/>
              <a:t>descompuestos</a:t>
            </a:r>
            <a:r>
              <a:rPr lang="en-US" sz="1400" dirty="0"/>
              <a:t> y </a:t>
            </a:r>
            <a:r>
              <a:rPr lang="en-US" sz="1400" dirty="0" err="1"/>
              <a:t>en</a:t>
            </a:r>
            <a:r>
              <a:rPr lang="en-US" sz="1400" dirty="0"/>
              <a:t> </a:t>
            </a:r>
            <a:r>
              <a:rPr lang="en-US" sz="1400" dirty="0" err="1"/>
              <a:t>descomposición</a:t>
            </a:r>
            <a:r>
              <a:rPr lang="en-US" sz="1400" dirty="0"/>
              <a:t>. (</a:t>
            </a:r>
            <a:r>
              <a:rPr lang="en-US" sz="1400" dirty="0" err="1"/>
              <a:t>típicamente</a:t>
            </a:r>
            <a:r>
              <a:rPr lang="en-US" sz="1400" dirty="0"/>
              <a:t> del 1 al 5 </a:t>
            </a:r>
            <a:r>
              <a:rPr lang="en-US" sz="1400" dirty="0" err="1"/>
              <a:t>por</a:t>
            </a:r>
            <a:r>
              <a:rPr lang="en-US" sz="1400" dirty="0"/>
              <a:t> </a:t>
            </a:r>
            <a:r>
              <a:rPr lang="en-US" sz="1400" dirty="0" err="1"/>
              <a:t>ciento</a:t>
            </a: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El </a:t>
            </a:r>
            <a:r>
              <a:rPr lang="en-US" sz="1400" dirty="0" err="1"/>
              <a:t>agua</a:t>
            </a:r>
            <a:r>
              <a:rPr lang="en-US" sz="1400" dirty="0"/>
              <a:t> y </a:t>
            </a:r>
            <a:r>
              <a:rPr lang="en-US" sz="1400" dirty="0" err="1"/>
              <a:t>el</a:t>
            </a:r>
            <a:r>
              <a:rPr lang="en-US" sz="1400" dirty="0"/>
              <a:t> </a:t>
            </a:r>
            <a:r>
              <a:rPr lang="en-US" sz="1400" dirty="0" err="1"/>
              <a:t>aire</a:t>
            </a:r>
            <a:r>
              <a:rPr lang="en-US" sz="1400" dirty="0"/>
              <a:t> </a:t>
            </a:r>
            <a:r>
              <a:rPr lang="en-US" sz="1400" dirty="0" err="1"/>
              <a:t>suelen</a:t>
            </a:r>
            <a:r>
              <a:rPr lang="en-US" sz="1400" dirty="0"/>
              <a:t> </a:t>
            </a:r>
            <a:r>
              <a:rPr lang="en-US" sz="1400" dirty="0" err="1"/>
              <a:t>constituir</a:t>
            </a:r>
            <a:r>
              <a:rPr lang="en-US" sz="1400" dirty="0"/>
              <a:t> </a:t>
            </a:r>
            <a:r>
              <a:rPr lang="en-US" sz="1400" dirty="0" err="1"/>
              <a:t>el</a:t>
            </a:r>
            <a:r>
              <a:rPr lang="en-US" sz="1400" dirty="0"/>
              <a:t> 50 </a:t>
            </a:r>
            <a:r>
              <a:rPr lang="en-US" sz="1400" dirty="0" err="1"/>
              <a:t>por</a:t>
            </a:r>
            <a:r>
              <a:rPr lang="en-US" sz="1400" dirty="0"/>
              <a:t> </a:t>
            </a:r>
            <a:r>
              <a:rPr lang="en-US" sz="1400" dirty="0" err="1"/>
              <a:t>ciento</a:t>
            </a:r>
            <a:r>
              <a:rPr lang="en-US" sz="1400" dirty="0"/>
              <a:t> del </a:t>
            </a:r>
            <a:r>
              <a:rPr lang="en-US" sz="1400" dirty="0" err="1"/>
              <a:t>suelo</a:t>
            </a:r>
            <a:r>
              <a:rPr lang="en-US" sz="1400" dirty="0"/>
              <a:t> </a:t>
            </a:r>
            <a:r>
              <a:rPr lang="en-US" sz="1400" dirty="0" err="1"/>
              <a:t>en</a:t>
            </a:r>
            <a:r>
              <a:rPr lang="en-US" sz="1400" dirty="0"/>
              <a:t> </a:t>
            </a:r>
            <a:r>
              <a:rPr lang="en-US" sz="1400" dirty="0" err="1"/>
              <a:t>proporciones</a:t>
            </a:r>
            <a:r>
              <a:rPr lang="en-US" sz="1400" dirty="0"/>
              <a:t> que </a:t>
            </a:r>
            <a:r>
              <a:rPr lang="en-US" sz="1400" dirty="0" err="1"/>
              <a:t>varían</a:t>
            </a:r>
            <a:r>
              <a:rPr lang="en-US" sz="1400" dirty="0"/>
              <a:t> </a:t>
            </a:r>
            <a:r>
              <a:rPr lang="en-US" sz="1400" dirty="0" err="1"/>
              <a:t>dinámicamente</a:t>
            </a: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ENG: Mineral (inorganic): Particles of sand, silt, and clay.  Derived from rock. (typically 45 to 49 percent)</a:t>
            </a:r>
          </a:p>
          <a:p>
            <a:pPr marL="0" lvl="0" indent="0" algn="l" rtl="0">
              <a:lnSpc>
                <a:spcPct val="100000"/>
              </a:lnSpc>
              <a:spcBef>
                <a:spcPts val="0"/>
              </a:spcBef>
              <a:spcAft>
                <a:spcPts val="0"/>
              </a:spcAft>
              <a:buClr>
                <a:schemeClr val="dk1"/>
              </a:buClr>
              <a:buSzPts val="1400"/>
              <a:buFont typeface="Arial"/>
              <a:buNone/>
            </a:pPr>
            <a:r>
              <a:rPr lang="en-US" sz="1400" dirty="0"/>
              <a:t>Organic Matter: Decayed and decaying plants and animals. (typically 1 to 5 percent)</a:t>
            </a:r>
          </a:p>
          <a:p>
            <a:pPr marL="0" lvl="0" indent="0" algn="l" rtl="0">
              <a:lnSpc>
                <a:spcPct val="100000"/>
              </a:lnSpc>
              <a:spcBef>
                <a:spcPts val="0"/>
              </a:spcBef>
              <a:spcAft>
                <a:spcPts val="0"/>
              </a:spcAft>
              <a:buClr>
                <a:schemeClr val="dk1"/>
              </a:buClr>
              <a:buSzPts val="1400"/>
              <a:buFont typeface="Arial"/>
              <a:buNone/>
            </a:pPr>
            <a:r>
              <a:rPr lang="en-US" sz="1400" dirty="0"/>
              <a:t>Water and Air typically comprise 50 percent of the soil in dynamically varying percentages.</a:t>
            </a:r>
          </a:p>
          <a:p>
            <a:pPr>
              <a:lnSpc>
                <a:spcPct val="115000"/>
              </a:lnSpc>
              <a:buClr>
                <a:schemeClr val="dk1"/>
              </a:buClr>
              <a:buSzPts val="1100"/>
            </a:pPr>
            <a:endParaRPr lang="es-PR" sz="1400" noProof="0" dirty="0"/>
          </a:p>
        </p:txBody>
      </p:sp>
      <p:sp>
        <p:nvSpPr>
          <p:cNvPr id="119" name="Google Shape;119;p3: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El </a:t>
            </a:r>
            <a:r>
              <a:rPr lang="en-US" sz="1200" dirty="0" err="1"/>
              <a:t>suelo</a:t>
            </a:r>
            <a:r>
              <a:rPr lang="en-US" sz="1200" dirty="0"/>
              <a:t> es un </a:t>
            </a:r>
            <a:r>
              <a:rPr lang="en-US" sz="1200" dirty="0" err="1"/>
              <a:t>sistema</a:t>
            </a:r>
            <a:r>
              <a:rPr lang="en-US" sz="1200" dirty="0"/>
              <a:t> de </a:t>
            </a:r>
            <a:r>
              <a:rPr lang="en-US" sz="1200" dirty="0" err="1"/>
              <a:t>tres</a:t>
            </a:r>
            <a:r>
              <a:rPr lang="en-US" sz="1200" dirty="0"/>
              <a:t> </a:t>
            </a:r>
            <a:r>
              <a:rPr lang="en-US" sz="1200" dirty="0" err="1"/>
              <a:t>fases</a:t>
            </a:r>
            <a:r>
              <a:rPr lang="en-US" sz="1200" dirty="0"/>
              <a:t>: </a:t>
            </a:r>
            <a:r>
              <a:rPr lang="en-US" sz="1200" dirty="0" err="1"/>
              <a:t>sólido</a:t>
            </a:r>
            <a:r>
              <a:rPr lang="en-US" sz="1200" dirty="0"/>
              <a:t>, </a:t>
            </a:r>
            <a:r>
              <a:rPr lang="en-US" sz="1200" dirty="0" err="1"/>
              <a:t>líquido</a:t>
            </a:r>
            <a:r>
              <a:rPr lang="en-US" sz="1200" dirty="0"/>
              <a:t> y </a:t>
            </a:r>
            <a:r>
              <a:rPr lang="en-US" sz="1200" dirty="0" err="1"/>
              <a:t>gaseoso</a:t>
            </a:r>
            <a:r>
              <a:rPr lang="en-US" sz="1200" dirty="0"/>
              <a:t>. La </a:t>
            </a:r>
            <a:r>
              <a:rPr lang="en-US" sz="1200" dirty="0" err="1"/>
              <a:t>proporción</a:t>
            </a:r>
            <a:r>
              <a:rPr lang="en-US" sz="1200" dirty="0"/>
              <a:t> de </a:t>
            </a:r>
            <a:r>
              <a:rPr lang="en-US" sz="1200" dirty="0" err="1"/>
              <a:t>cada</a:t>
            </a:r>
            <a:r>
              <a:rPr lang="en-US" sz="1200" dirty="0"/>
              <a:t> </a:t>
            </a:r>
            <a:r>
              <a:rPr lang="en-US" sz="1200" dirty="0" err="1"/>
              <a:t>fase</a:t>
            </a:r>
            <a:r>
              <a:rPr lang="en-US" sz="1200" dirty="0"/>
              <a:t> </a:t>
            </a:r>
            <a:r>
              <a:rPr lang="en-US" sz="1200" dirty="0" err="1"/>
              <a:t>puede</a:t>
            </a:r>
            <a:r>
              <a:rPr lang="en-US" sz="1200" dirty="0"/>
              <a:t> </a:t>
            </a:r>
            <a:r>
              <a:rPr lang="en-US" sz="1200" dirty="0" err="1"/>
              <a:t>variar</a:t>
            </a:r>
            <a:r>
              <a:rPr lang="en-US" sz="1200" dirty="0"/>
              <a:t>, </a:t>
            </a:r>
            <a:r>
              <a:rPr lang="en-US" sz="1200" dirty="0" err="1"/>
              <a:t>pero</a:t>
            </a:r>
            <a:r>
              <a:rPr lang="en-US" sz="1200" dirty="0"/>
              <a:t> lo ideal es que </a:t>
            </a:r>
            <a:r>
              <a:rPr lang="en-US" sz="1200" dirty="0" err="1"/>
              <a:t>conste</a:t>
            </a:r>
            <a:r>
              <a:rPr lang="en-US" sz="1200" dirty="0"/>
              <a:t> de un 50% de </a:t>
            </a:r>
            <a:r>
              <a:rPr lang="en-US" sz="1200" dirty="0" err="1"/>
              <a:t>sólido</a:t>
            </a:r>
            <a:r>
              <a:rPr lang="en-US" sz="1200" dirty="0"/>
              <a:t>, un 25% de </a:t>
            </a:r>
            <a:r>
              <a:rPr lang="en-US" sz="1200" dirty="0" err="1"/>
              <a:t>líquido</a:t>
            </a:r>
            <a:r>
              <a:rPr lang="en-US" sz="1200" dirty="0"/>
              <a:t> y un 25% de gas.</a:t>
            </a:r>
          </a:p>
          <a:p>
            <a:pPr marL="0" lvl="0" indent="0" algn="l" rtl="0">
              <a:lnSpc>
                <a:spcPct val="115000"/>
              </a:lnSpc>
              <a:spcBef>
                <a:spcPts val="0"/>
              </a:spcBef>
              <a:spcAft>
                <a:spcPts val="0"/>
              </a:spcAft>
              <a:buClr>
                <a:schemeClr val="dk1"/>
              </a:buClr>
              <a:buSzPts val="1100"/>
              <a:buFont typeface="Arial"/>
              <a:buNone/>
            </a:pPr>
            <a:r>
              <a:rPr lang="en-US" sz="1200" dirty="0"/>
              <a:t>La </a:t>
            </a:r>
            <a:r>
              <a:rPr lang="en-US" sz="1200" dirty="0" err="1"/>
              <a:t>fase</a:t>
            </a:r>
            <a:r>
              <a:rPr lang="en-US" sz="1200" dirty="0"/>
              <a:t> </a:t>
            </a:r>
            <a:r>
              <a:rPr lang="en-US" sz="1200" dirty="0" err="1"/>
              <a:t>sólida</a:t>
            </a:r>
            <a:r>
              <a:rPr lang="en-US" sz="1200" dirty="0"/>
              <a:t> de un </a:t>
            </a:r>
            <a:r>
              <a:rPr lang="en-US" sz="1200" dirty="0" err="1"/>
              <a:t>sistema</a:t>
            </a:r>
            <a:r>
              <a:rPr lang="en-US" sz="1200" dirty="0"/>
              <a:t> de </a:t>
            </a:r>
            <a:r>
              <a:rPr lang="en-US" sz="1200" dirty="0" err="1"/>
              <a:t>suelo</a:t>
            </a:r>
            <a:r>
              <a:rPr lang="en-US" sz="1200" dirty="0"/>
              <a:t> </a:t>
            </a:r>
            <a:r>
              <a:rPr lang="en-US" sz="1200" dirty="0" err="1"/>
              <a:t>puede</a:t>
            </a:r>
            <a:r>
              <a:rPr lang="en-US" sz="1200" dirty="0"/>
              <a:t> </a:t>
            </a:r>
            <a:r>
              <a:rPr lang="en-US" sz="1200" dirty="0" err="1"/>
              <a:t>estar</a:t>
            </a:r>
            <a:r>
              <a:rPr lang="en-US" sz="1200" dirty="0"/>
              <a:t> </a:t>
            </a:r>
            <a:r>
              <a:rPr lang="en-US" sz="1200" dirty="0" err="1"/>
              <a:t>compuesta</a:t>
            </a:r>
            <a:r>
              <a:rPr lang="en-US" sz="1200" dirty="0"/>
              <a:t> </a:t>
            </a:r>
            <a:r>
              <a:rPr lang="en-US" sz="1200" dirty="0" err="1"/>
              <a:t>por</a:t>
            </a:r>
            <a:r>
              <a:rPr lang="en-US" sz="1200" dirty="0"/>
              <a:t> </a:t>
            </a:r>
            <a:r>
              <a:rPr lang="en-US" sz="1200" dirty="0" err="1"/>
              <a:t>partículas</a:t>
            </a:r>
            <a:r>
              <a:rPr lang="en-US" sz="1200" dirty="0"/>
              <a:t> </a:t>
            </a:r>
            <a:r>
              <a:rPr lang="en-US" sz="1200" dirty="0" err="1"/>
              <a:t>minerales</a:t>
            </a:r>
            <a:r>
              <a:rPr lang="en-US" sz="1200" dirty="0"/>
              <a:t> (</a:t>
            </a:r>
            <a:r>
              <a:rPr lang="en-US" sz="1200" dirty="0" err="1"/>
              <a:t>rocas</a:t>
            </a:r>
            <a:r>
              <a:rPr lang="en-US" sz="1200" dirty="0"/>
              <a:t>, </a:t>
            </a:r>
            <a:r>
              <a:rPr lang="en-US" sz="1200" dirty="0" err="1"/>
              <a:t>piedras</a:t>
            </a:r>
            <a:r>
              <a:rPr lang="en-US" sz="1200" dirty="0"/>
              <a:t>, </a:t>
            </a:r>
            <a:r>
              <a:rPr lang="en-US" sz="1200" dirty="0" err="1"/>
              <a:t>guijarros</a:t>
            </a:r>
            <a:r>
              <a:rPr lang="en-US" sz="1200" dirty="0"/>
              <a:t>, </a:t>
            </a:r>
            <a:r>
              <a:rPr lang="en-US" sz="1200" dirty="0" err="1"/>
              <a:t>grava</a:t>
            </a:r>
            <a:r>
              <a:rPr lang="en-US" sz="1200" dirty="0"/>
              <a:t>, arena, limo, </a:t>
            </a:r>
            <a:r>
              <a:rPr lang="en-US" sz="1200" dirty="0" err="1"/>
              <a:t>arcilla</a:t>
            </a:r>
            <a:r>
              <a:rPr lang="en-US" sz="1200" dirty="0"/>
              <a:t>) u </a:t>
            </a:r>
            <a:r>
              <a:rPr lang="en-US" sz="1200" dirty="0" err="1"/>
              <a:t>orgánicas</a:t>
            </a:r>
            <a:r>
              <a:rPr lang="en-US" sz="1200" dirty="0"/>
              <a:t> (</a:t>
            </a:r>
            <a:r>
              <a:rPr lang="en-US" sz="1200" dirty="0" err="1"/>
              <a:t>materia</a:t>
            </a:r>
            <a:r>
              <a:rPr lang="en-US" sz="1200" dirty="0"/>
              <a:t> </a:t>
            </a:r>
            <a:r>
              <a:rPr lang="en-US" sz="1200" dirty="0" err="1"/>
              <a:t>orgánica</a:t>
            </a:r>
            <a:r>
              <a:rPr lang="en-US" sz="1200" dirty="0"/>
              <a:t> del </a:t>
            </a:r>
            <a:r>
              <a:rPr lang="en-US" sz="1200" dirty="0" err="1"/>
              <a:t>suelo</a:t>
            </a: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a:t>La </a:t>
            </a:r>
            <a:r>
              <a:rPr lang="en-US" sz="1200" dirty="0" err="1"/>
              <a:t>fase</a:t>
            </a:r>
            <a:r>
              <a:rPr lang="en-US" sz="1200" dirty="0"/>
              <a:t> </a:t>
            </a:r>
            <a:r>
              <a:rPr lang="en-US" sz="1200" dirty="0" err="1"/>
              <a:t>líquida</a:t>
            </a:r>
            <a:r>
              <a:rPr lang="en-US" sz="1200" dirty="0"/>
              <a:t> </a:t>
            </a:r>
            <a:r>
              <a:rPr lang="en-US" sz="1200" dirty="0" err="1"/>
              <a:t>consiste</a:t>
            </a:r>
            <a:r>
              <a:rPr lang="en-US" sz="1200" dirty="0"/>
              <a:t> </a:t>
            </a:r>
            <a:r>
              <a:rPr lang="en-US" sz="1200" dirty="0" err="1"/>
              <a:t>en</a:t>
            </a:r>
            <a:r>
              <a:rPr lang="en-US" sz="1200" dirty="0"/>
              <a:t> </a:t>
            </a:r>
            <a:r>
              <a:rPr lang="en-US" sz="1200" dirty="0" err="1"/>
              <a:t>una</a:t>
            </a:r>
            <a:r>
              <a:rPr lang="en-US" sz="1200" dirty="0"/>
              <a:t> </a:t>
            </a:r>
            <a:r>
              <a:rPr lang="en-US" sz="1200" dirty="0" err="1"/>
              <a:t>solución</a:t>
            </a:r>
            <a:r>
              <a:rPr lang="en-US" sz="1200" dirty="0"/>
              <a:t> del </a:t>
            </a:r>
            <a:r>
              <a:rPr lang="en-US" sz="1200" dirty="0" err="1"/>
              <a:t>suelo</a:t>
            </a:r>
            <a:r>
              <a:rPr lang="en-US" sz="1200" dirty="0"/>
              <a:t> que </a:t>
            </a:r>
            <a:r>
              <a:rPr lang="en-US" sz="1200" dirty="0" err="1"/>
              <a:t>incluye</a:t>
            </a:r>
            <a:r>
              <a:rPr lang="en-US" sz="1200" dirty="0"/>
              <a:t> </a:t>
            </a:r>
            <a:r>
              <a:rPr lang="en-US" sz="1200" dirty="0" err="1"/>
              <a:t>agua</a:t>
            </a:r>
            <a:r>
              <a:rPr lang="en-US" sz="1200" dirty="0"/>
              <a:t>, </a:t>
            </a:r>
            <a:r>
              <a:rPr lang="en-US" sz="1200" dirty="0" err="1"/>
              <a:t>nutrientes</a:t>
            </a:r>
            <a:r>
              <a:rPr lang="en-US" sz="1200" dirty="0"/>
              <a:t> y </a:t>
            </a:r>
            <a:r>
              <a:rPr lang="en-US" sz="1200" dirty="0" err="1"/>
              <a:t>productos</a:t>
            </a:r>
            <a:r>
              <a:rPr lang="en-US" sz="1200" dirty="0"/>
              <a:t> </a:t>
            </a:r>
            <a:r>
              <a:rPr lang="en-US" sz="1200" dirty="0" err="1"/>
              <a:t>químicos</a:t>
            </a:r>
            <a:r>
              <a:rPr lang="en-US" sz="1200" dirty="0"/>
              <a:t>.</a:t>
            </a:r>
          </a:p>
          <a:p>
            <a:pPr marL="0" lvl="0" indent="0" algn="l" rtl="0">
              <a:lnSpc>
                <a:spcPct val="115000"/>
              </a:lnSpc>
              <a:spcBef>
                <a:spcPts val="0"/>
              </a:spcBef>
              <a:spcAft>
                <a:spcPts val="0"/>
              </a:spcAft>
              <a:buSzPts val="1100"/>
              <a:buNone/>
            </a:pPr>
            <a:r>
              <a:rPr lang="en-US" sz="1200" dirty="0"/>
              <a:t>La </a:t>
            </a:r>
            <a:r>
              <a:rPr lang="en-US" sz="1200" dirty="0" err="1"/>
              <a:t>fase</a:t>
            </a:r>
            <a:r>
              <a:rPr lang="en-US" sz="1200" dirty="0"/>
              <a:t> </a:t>
            </a:r>
            <a:r>
              <a:rPr lang="en-US" sz="1200" dirty="0" err="1"/>
              <a:t>gaseosa</a:t>
            </a:r>
            <a:r>
              <a:rPr lang="en-US" sz="1200" dirty="0"/>
              <a:t> </a:t>
            </a:r>
            <a:r>
              <a:rPr lang="en-US" sz="1200" dirty="0" err="1"/>
              <a:t>como</a:t>
            </a:r>
            <a:r>
              <a:rPr lang="en-US" sz="1200" dirty="0"/>
              <a:t> gases.</a:t>
            </a:r>
          </a:p>
          <a:p>
            <a:pPr marL="0" lvl="0" indent="0" algn="l" rtl="0">
              <a:lnSpc>
                <a:spcPct val="115000"/>
              </a:lnSpc>
              <a:spcBef>
                <a:spcPts val="0"/>
              </a:spcBef>
              <a:spcAft>
                <a:spcPts val="0"/>
              </a:spcAft>
              <a:buClr>
                <a:schemeClr val="dk1"/>
              </a:buClr>
              <a:buSzPts val="1100"/>
              <a:buFont typeface="Arial"/>
              <a:buNone/>
            </a:pPr>
            <a:r>
              <a:rPr lang="en-US" sz="1200" dirty="0"/>
              <a:t>–</a:t>
            </a:r>
          </a:p>
          <a:p>
            <a:pPr marL="0" lvl="0" indent="0" algn="l" rtl="0">
              <a:lnSpc>
                <a:spcPct val="115000"/>
              </a:lnSpc>
              <a:spcBef>
                <a:spcPts val="0"/>
              </a:spcBef>
              <a:spcAft>
                <a:spcPts val="0"/>
              </a:spcAft>
              <a:buSzPts val="1100"/>
              <a:buNone/>
            </a:pPr>
            <a:r>
              <a:rPr lang="en-US" sz="1200" dirty="0"/>
              <a:t>ENG: Soil is a three-phase system; solid, liquid and gas. The proportion of each phase may vary, but ideally, it consists of 50% solid, 25% liquid, and 25% gas.</a:t>
            </a:r>
          </a:p>
          <a:p>
            <a:pPr marL="0" lvl="0" indent="0" algn="l" rtl="0">
              <a:lnSpc>
                <a:spcPct val="115000"/>
              </a:lnSpc>
              <a:spcBef>
                <a:spcPts val="0"/>
              </a:spcBef>
              <a:spcAft>
                <a:spcPts val="0"/>
              </a:spcAft>
              <a:buSzPts val="1100"/>
              <a:buNone/>
            </a:pPr>
            <a:r>
              <a:rPr lang="en-US" sz="1200" dirty="0"/>
              <a:t>The solid phase of a soil system can be comprised of soil particles that are either mineral (i.e., rocks, stones, cobbles, gravel, sand, silt, clay) or organic (i.e., soil organic matter) in nature.</a:t>
            </a:r>
          </a:p>
          <a:p>
            <a:pPr marL="0" lvl="0" indent="0" algn="l" rtl="0">
              <a:lnSpc>
                <a:spcPct val="115000"/>
              </a:lnSpc>
              <a:spcBef>
                <a:spcPts val="0"/>
              </a:spcBef>
              <a:spcAft>
                <a:spcPts val="0"/>
              </a:spcAft>
              <a:buSzPts val="1100"/>
              <a:buNone/>
            </a:pPr>
            <a:r>
              <a:rPr lang="en-US" sz="1200" dirty="0"/>
              <a:t>Liquid consists of soil solution as water, nutrients, and chemicals.</a:t>
            </a:r>
          </a:p>
          <a:p>
            <a:pPr marL="0" lvl="0" indent="0" algn="l" rtl="0">
              <a:lnSpc>
                <a:spcPct val="115000"/>
              </a:lnSpc>
              <a:spcBef>
                <a:spcPts val="0"/>
              </a:spcBef>
              <a:spcAft>
                <a:spcPts val="0"/>
              </a:spcAft>
              <a:buSzPts val="1100"/>
              <a:buNone/>
            </a:pPr>
            <a:r>
              <a:rPr lang="en-US" sz="1200" dirty="0"/>
              <a:t>Gas as gases.</a:t>
            </a:r>
          </a:p>
          <a:p>
            <a:pPr>
              <a:lnSpc>
                <a:spcPct val="115000"/>
              </a:lnSpc>
              <a:buSzPts val="1100"/>
            </a:pPr>
            <a:endParaRPr dirty="0"/>
          </a:p>
        </p:txBody>
      </p:sp>
      <p:sp>
        <p:nvSpPr>
          <p:cNvPr id="128" name="Google Shape;128;p4: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t>Material </a:t>
            </a:r>
            <a:r>
              <a:rPr lang="en-US" sz="1100" dirty="0" err="1"/>
              <a:t>sólido</a:t>
            </a:r>
            <a:r>
              <a:rPr lang="en-US" sz="1100" dirty="0"/>
              <a:t> </a:t>
            </a:r>
            <a:r>
              <a:rPr lang="en-US" sz="1100" dirty="0" err="1"/>
              <a:t>en</a:t>
            </a:r>
            <a:r>
              <a:rPr lang="en-US" sz="1100" dirty="0"/>
              <a:t> forma de </a:t>
            </a:r>
            <a:r>
              <a:rPr lang="en-US" sz="1100" dirty="0" err="1"/>
              <a:t>materia</a:t>
            </a:r>
            <a:r>
              <a:rPr lang="en-US" sz="1100" dirty="0"/>
              <a:t> </a:t>
            </a:r>
            <a:r>
              <a:rPr lang="en-US" sz="1100" dirty="0" err="1"/>
              <a:t>orgánica</a:t>
            </a:r>
            <a:r>
              <a:rPr lang="en-US" sz="1100" dirty="0"/>
              <a:t>, tanto viva </a:t>
            </a:r>
            <a:r>
              <a:rPr lang="en-US" sz="1100" dirty="0" err="1"/>
              <a:t>como</a:t>
            </a:r>
            <a:r>
              <a:rPr lang="en-US" sz="1100" dirty="0"/>
              <a:t> </a:t>
            </a:r>
            <a:r>
              <a:rPr lang="en-US" sz="1100" dirty="0" err="1"/>
              <a:t>muerta</a:t>
            </a:r>
            <a:r>
              <a:rPr lang="en-US" sz="1100" dirty="0"/>
              <a:t>. Y </a:t>
            </a:r>
            <a:r>
              <a:rPr lang="en-US" sz="1100" dirty="0" err="1"/>
              <a:t>materiales</a:t>
            </a:r>
            <a:r>
              <a:rPr lang="en-US" sz="1100" dirty="0"/>
              <a:t> </a:t>
            </a:r>
            <a:r>
              <a:rPr lang="en-US" sz="1100" dirty="0" err="1"/>
              <a:t>inorgánicos</a:t>
            </a:r>
            <a:r>
              <a:rPr lang="en-US" sz="1100" dirty="0"/>
              <a:t> </a:t>
            </a:r>
            <a:r>
              <a:rPr lang="en-US" sz="1100" dirty="0" err="1"/>
              <a:t>en</a:t>
            </a:r>
            <a:r>
              <a:rPr lang="en-US" sz="1100" dirty="0"/>
              <a:t> </a:t>
            </a:r>
            <a:r>
              <a:rPr lang="en-US" sz="1100" dirty="0" err="1"/>
              <a:t>el</a:t>
            </a:r>
            <a:r>
              <a:rPr lang="en-US" sz="1100" dirty="0"/>
              <a:t> </a:t>
            </a:r>
            <a:r>
              <a:rPr lang="en-US" sz="1100" dirty="0" err="1"/>
              <a:t>suelo</a:t>
            </a:r>
            <a:r>
              <a:rPr lang="en-US" sz="1100" dirty="0"/>
              <a:t> </a:t>
            </a:r>
            <a:r>
              <a:rPr lang="en-US" sz="1100" dirty="0" err="1"/>
              <a:t>derivados</a:t>
            </a:r>
            <a:r>
              <a:rPr lang="en-US" sz="1100" dirty="0"/>
              <a:t> de </a:t>
            </a:r>
            <a:r>
              <a:rPr lang="en-US" sz="1100" dirty="0" err="1"/>
              <a:t>rocas</a:t>
            </a:r>
            <a:r>
              <a:rPr lang="en-US" sz="1100" dirty="0"/>
              <a:t>. </a:t>
            </a:r>
          </a:p>
          <a:p>
            <a:pPr marL="0" lvl="0" indent="0" algn="l" rtl="0">
              <a:lnSpc>
                <a:spcPct val="115000"/>
              </a:lnSpc>
              <a:spcBef>
                <a:spcPts val="0"/>
              </a:spcBef>
              <a:spcAft>
                <a:spcPts val="0"/>
              </a:spcAft>
              <a:buClr>
                <a:schemeClr val="dk1"/>
              </a:buClr>
              <a:buSzPts val="1100"/>
              <a:buFont typeface="Arial"/>
              <a:buNone/>
            </a:pPr>
            <a:r>
              <a:rPr lang="en-US" sz="1100" dirty="0"/>
              <a:t>–</a:t>
            </a:r>
          </a:p>
          <a:p>
            <a:pPr marL="0" lvl="0" indent="0" algn="l" rtl="0">
              <a:lnSpc>
                <a:spcPct val="115000"/>
              </a:lnSpc>
              <a:spcBef>
                <a:spcPts val="0"/>
              </a:spcBef>
              <a:spcAft>
                <a:spcPts val="0"/>
              </a:spcAft>
              <a:buClr>
                <a:schemeClr val="dk1"/>
              </a:buClr>
              <a:buSzPts val="1100"/>
              <a:buFont typeface="Arial"/>
              <a:buNone/>
            </a:pPr>
            <a:r>
              <a:rPr lang="en-US" sz="1100" dirty="0"/>
              <a:t>ENG: Solid material as organic matter as living and dead material. And inorganic materials in the soil, ultimately derived from rocks </a:t>
            </a:r>
          </a:p>
          <a:p>
            <a:pPr marL="0" indent="0" algn="just">
              <a:buFont typeface="Arial" panose="020B0604020202020204" pitchFamily="34" charset="0"/>
              <a:buNone/>
            </a:pPr>
            <a:endParaRPr lang="en-US" sz="11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140" name="Google Shape;140;p5: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El </a:t>
            </a:r>
            <a:r>
              <a:rPr lang="en-US" sz="1200" dirty="0" err="1"/>
              <a:t>espacio</a:t>
            </a:r>
            <a:r>
              <a:rPr lang="en-US" sz="1200" dirty="0"/>
              <a:t> </a:t>
            </a:r>
            <a:r>
              <a:rPr lang="en-US" sz="1200" dirty="0" err="1"/>
              <a:t>poroso</a:t>
            </a:r>
            <a:r>
              <a:rPr lang="en-US" sz="1200" dirty="0"/>
              <a:t> del </a:t>
            </a:r>
            <a:r>
              <a:rPr lang="en-US" sz="1200" dirty="0" err="1"/>
              <a:t>suelo</a:t>
            </a:r>
            <a:r>
              <a:rPr lang="en-US" sz="1200" dirty="0"/>
              <a:t> </a:t>
            </a:r>
            <a:r>
              <a:rPr lang="en-US" sz="1200" dirty="0" err="1"/>
              <a:t>representa</a:t>
            </a:r>
            <a:r>
              <a:rPr lang="en-US" sz="1200" dirty="0"/>
              <a:t> la </a:t>
            </a:r>
            <a:r>
              <a:rPr lang="en-US" sz="1200" dirty="0" err="1"/>
              <a:t>parte</a:t>
            </a:r>
            <a:r>
              <a:rPr lang="en-US" sz="1200" dirty="0"/>
              <a:t> del </a:t>
            </a:r>
            <a:r>
              <a:rPr lang="en-US" sz="1200" dirty="0" err="1"/>
              <a:t>volumen</a:t>
            </a:r>
            <a:r>
              <a:rPr lang="en-US" sz="1200" dirty="0"/>
              <a:t> del </a:t>
            </a:r>
            <a:r>
              <a:rPr lang="en-US" sz="1200" dirty="0" err="1"/>
              <a:t>suelo</a:t>
            </a:r>
            <a:r>
              <a:rPr lang="en-US" sz="1200" dirty="0"/>
              <a:t> que es </a:t>
            </a:r>
            <a:r>
              <a:rPr lang="en-US" sz="1200" dirty="0" err="1"/>
              <a:t>ocupada</a:t>
            </a:r>
            <a:r>
              <a:rPr lang="en-US" sz="1200" dirty="0"/>
              <a:t> </a:t>
            </a:r>
            <a:r>
              <a:rPr lang="en-US" sz="1200" dirty="0" err="1"/>
              <a:t>por</a:t>
            </a:r>
            <a:r>
              <a:rPr lang="en-US" sz="1200" dirty="0"/>
              <a:t> </a:t>
            </a:r>
            <a:r>
              <a:rPr lang="en-US" sz="1200" dirty="0" err="1"/>
              <a:t>aire</a:t>
            </a:r>
            <a:r>
              <a:rPr lang="en-US" sz="1200" dirty="0"/>
              <a:t> o </a:t>
            </a:r>
            <a:r>
              <a:rPr lang="en-US" sz="1200" dirty="0" err="1"/>
              <a:t>agua</a:t>
            </a:r>
            <a:r>
              <a:rPr lang="en-US" sz="1200" dirty="0"/>
              <a:t>. Es un </a:t>
            </a:r>
            <a:r>
              <a:rPr lang="en-US" sz="1200" dirty="0" err="1"/>
              <a:t>espacio</a:t>
            </a:r>
            <a:r>
              <a:rPr lang="en-US" sz="1200" dirty="0"/>
              <a:t> entre </a:t>
            </a:r>
            <a:r>
              <a:rPr lang="en-US" sz="1200" dirty="0" err="1"/>
              <a:t>partículas</a:t>
            </a:r>
            <a:r>
              <a:rPr lang="en-US" sz="1200" dirty="0"/>
              <a:t> </a:t>
            </a:r>
            <a:r>
              <a:rPr lang="en-US" sz="1200" dirty="0" err="1"/>
              <a:t>sólidas</a:t>
            </a:r>
            <a:r>
              <a:rPr lang="en-US" sz="1200" dirty="0"/>
              <a:t> que </a:t>
            </a:r>
            <a:r>
              <a:rPr lang="en-US" sz="1200" dirty="0" err="1"/>
              <a:t>contiene</a:t>
            </a:r>
            <a:r>
              <a:rPr lang="en-US" sz="1200" dirty="0"/>
              <a:t> las </a:t>
            </a:r>
            <a:r>
              <a:rPr lang="en-US" sz="1200" dirty="0" err="1"/>
              <a:t>fases</a:t>
            </a:r>
            <a:r>
              <a:rPr lang="en-US" sz="1200" dirty="0"/>
              <a:t> </a:t>
            </a:r>
            <a:r>
              <a:rPr lang="en-US" sz="1200" u="sng" dirty="0" err="1"/>
              <a:t>líquida</a:t>
            </a:r>
            <a:r>
              <a:rPr lang="en-US" sz="1200" dirty="0"/>
              <a:t> y </a:t>
            </a:r>
            <a:r>
              <a:rPr lang="en-US" sz="1200" u="sng" dirty="0" err="1"/>
              <a:t>gaseosa</a:t>
            </a:r>
            <a:r>
              <a:rPr lang="en-US" sz="1200" dirty="0"/>
              <a:t> del </a:t>
            </a:r>
            <a:r>
              <a:rPr lang="en-US" sz="1200" u="sng" dirty="0" err="1"/>
              <a:t>suelo</a:t>
            </a:r>
            <a:r>
              <a:rPr lang="en-US" sz="1200" dirty="0"/>
              <a:t>. El </a:t>
            </a:r>
            <a:r>
              <a:rPr lang="en-US" sz="1200" dirty="0" err="1"/>
              <a:t>espacio</a:t>
            </a:r>
            <a:r>
              <a:rPr lang="en-US" sz="1200" dirty="0"/>
              <a:t> </a:t>
            </a:r>
            <a:r>
              <a:rPr lang="en-US" sz="1200" dirty="0" err="1"/>
              <a:t>poroso</a:t>
            </a:r>
            <a:r>
              <a:rPr lang="en-US" sz="1200" dirty="0"/>
              <a:t> del </a:t>
            </a:r>
            <a:r>
              <a:rPr lang="en-US" sz="1200" dirty="0" err="1"/>
              <a:t>suelo</a:t>
            </a:r>
            <a:r>
              <a:rPr lang="en-US" sz="1200" dirty="0"/>
              <a:t> </a:t>
            </a:r>
            <a:r>
              <a:rPr lang="en-US" sz="1200" dirty="0" err="1"/>
              <a:t>puede</a:t>
            </a:r>
            <a:r>
              <a:rPr lang="en-US" sz="1200" dirty="0"/>
              <a:t> </a:t>
            </a:r>
            <a:r>
              <a:rPr lang="en-US" sz="1200" dirty="0" err="1"/>
              <a:t>contener</a:t>
            </a:r>
            <a:r>
              <a:rPr lang="en-US" sz="1200" dirty="0"/>
              <a:t> </a:t>
            </a:r>
            <a:r>
              <a:rPr lang="en-US" sz="1200" dirty="0" err="1"/>
              <a:t>el</a:t>
            </a:r>
            <a:r>
              <a:rPr lang="en-US" sz="1200" dirty="0"/>
              <a:t> </a:t>
            </a:r>
            <a:r>
              <a:rPr lang="en-US" sz="1200" u="sng" dirty="0" err="1"/>
              <a:t>hábitat</a:t>
            </a:r>
            <a:r>
              <a:rPr lang="en-US" sz="1200" dirty="0"/>
              <a:t> de las </a:t>
            </a:r>
            <a:r>
              <a:rPr lang="en-US" sz="1200" dirty="0" err="1"/>
              <a:t>plantas</a:t>
            </a:r>
            <a:r>
              <a:rPr lang="en-US" sz="1200" dirty="0"/>
              <a:t> (</a:t>
            </a:r>
            <a:r>
              <a:rPr lang="en-US" sz="1200" u="sng" dirty="0" err="1"/>
              <a:t>rizosfera</a:t>
            </a:r>
            <a:r>
              <a:rPr lang="en-US" sz="1200" dirty="0"/>
              <a:t>) y </a:t>
            </a:r>
            <a:r>
              <a:rPr lang="en-US" sz="1200" u="sng" dirty="0" err="1"/>
              <a:t>microorganismos</a:t>
            </a:r>
            <a:r>
              <a:rPr lang="en-US" sz="1200" dirty="0"/>
              <a:t>. </a:t>
            </a:r>
          </a:p>
          <a:p>
            <a:pPr marL="0" lvl="0" indent="0" algn="l" rtl="0">
              <a:lnSpc>
                <a:spcPct val="115000"/>
              </a:lnSpc>
              <a:spcBef>
                <a:spcPts val="0"/>
              </a:spcBef>
              <a:spcAft>
                <a:spcPts val="0"/>
              </a:spcAft>
              <a:buClr>
                <a:schemeClr val="dk1"/>
              </a:buClr>
              <a:buSzPts val="1100"/>
              <a:buFont typeface="Arial"/>
              <a:buNone/>
            </a:pPr>
            <a:r>
              <a:rPr lang="en-US" sz="1200" dirty="0"/>
              <a:t>–</a:t>
            </a:r>
          </a:p>
          <a:p>
            <a:pPr marL="0" lvl="0" indent="0" algn="l" rtl="0">
              <a:lnSpc>
                <a:spcPct val="115000"/>
              </a:lnSpc>
              <a:spcBef>
                <a:spcPts val="0"/>
              </a:spcBef>
              <a:spcAft>
                <a:spcPts val="0"/>
              </a:spcAft>
              <a:buClr>
                <a:schemeClr val="dk1"/>
              </a:buClr>
              <a:buSzPts val="1100"/>
              <a:buFont typeface="Arial"/>
              <a:buNone/>
            </a:pPr>
            <a:r>
              <a:rPr lang="en-US" sz="1200" dirty="0"/>
              <a:t>ENG: The pore space in soil represents that part of the soil volume which has been occupied by air or water. It’s a gap between solid particles which contains water and air. The pore space of soil contains the </a:t>
            </a:r>
            <a:r>
              <a:rPr lang="en-US" sz="1200" u="sng" dirty="0">
                <a:solidFill>
                  <a:schemeClr val="hlink"/>
                </a:solidFill>
                <a:hlinkClick r:id="rId3"/>
              </a:rPr>
              <a:t>liquid</a:t>
            </a:r>
            <a:r>
              <a:rPr lang="en-US" sz="1200" dirty="0"/>
              <a:t> and </a:t>
            </a:r>
            <a:r>
              <a:rPr lang="en-US" sz="1200" u="sng" dirty="0">
                <a:solidFill>
                  <a:schemeClr val="hlink"/>
                </a:solidFill>
                <a:hlinkClick r:id="rId4"/>
              </a:rPr>
              <a:t>gas</a:t>
            </a:r>
            <a:r>
              <a:rPr lang="en-US" sz="1200" dirty="0"/>
              <a:t> phases of </a:t>
            </a:r>
            <a:r>
              <a:rPr lang="en-US" sz="1200" u="sng" dirty="0">
                <a:solidFill>
                  <a:schemeClr val="hlink"/>
                </a:solidFill>
                <a:hlinkClick r:id="rId5"/>
              </a:rPr>
              <a:t>soil</a:t>
            </a:r>
            <a:r>
              <a:rPr lang="en-US" sz="1200" dirty="0"/>
              <a:t>,  The pore space of soil may contain the </a:t>
            </a:r>
            <a:r>
              <a:rPr lang="en-US" sz="1200" u="sng" dirty="0">
                <a:solidFill>
                  <a:schemeClr val="hlink"/>
                </a:solidFill>
                <a:hlinkClick r:id="rId6"/>
              </a:rPr>
              <a:t>habitat</a:t>
            </a:r>
            <a:r>
              <a:rPr lang="en-US" sz="1200" dirty="0"/>
              <a:t> of plants (</a:t>
            </a:r>
            <a:r>
              <a:rPr lang="en-US" sz="1200" u="sng" dirty="0">
                <a:solidFill>
                  <a:schemeClr val="hlink"/>
                </a:solidFill>
                <a:hlinkClick r:id="rId7"/>
              </a:rPr>
              <a:t>rhizosphere</a:t>
            </a:r>
            <a:r>
              <a:rPr lang="en-US" sz="1200" dirty="0"/>
              <a:t>) and </a:t>
            </a:r>
            <a:r>
              <a:rPr lang="en-US" sz="1200" u="sng" dirty="0">
                <a:solidFill>
                  <a:schemeClr val="hlink"/>
                </a:solidFill>
                <a:hlinkClick r:id="rId8"/>
              </a:rPr>
              <a:t>microorganisms</a:t>
            </a:r>
            <a:r>
              <a:rPr lang="en-US" sz="1200" dirty="0"/>
              <a:t>.  </a:t>
            </a:r>
          </a:p>
          <a:p>
            <a:pPr marL="174958" indent="-174958" algn="just">
              <a:lnSpc>
                <a:spcPct val="107000"/>
              </a:lnSpc>
              <a:buFont typeface="Arial" panose="020B0604020202020204" pitchFamily="34" charset="0"/>
              <a:buChar char="•"/>
            </a:pP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151" name="Google Shape;151;p6: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algn="just">
              <a:lnSpc>
                <a:spcPct val="107000"/>
              </a:lnSpc>
            </a:pPr>
            <a:endParaRPr lang="en-US" kern="0" dirty="0">
              <a:solidFill>
                <a:srgbClr val="215F9A"/>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Clr>
                <a:srgbClr val="000000"/>
              </a:buClr>
              <a:buSzPts val="1400"/>
              <a:buFont typeface="Arial"/>
              <a:buNone/>
            </a:pPr>
            <a:r>
              <a:rPr lang="en-US" sz="1200" dirty="0">
                <a:solidFill>
                  <a:srgbClr val="000000"/>
                </a:solidFill>
              </a:rPr>
              <a:t>El </a:t>
            </a:r>
            <a:r>
              <a:rPr lang="en-US" sz="1200" dirty="0" err="1">
                <a:solidFill>
                  <a:srgbClr val="000000"/>
                </a:solidFill>
              </a:rPr>
              <a:t>suelo</a:t>
            </a:r>
            <a:r>
              <a:rPr lang="en-US" sz="1200" dirty="0">
                <a:solidFill>
                  <a:srgbClr val="000000"/>
                </a:solidFill>
              </a:rPr>
              <a:t> no es ‘Tierra’. Tierra es </a:t>
            </a:r>
            <a:r>
              <a:rPr lang="en-US" sz="1200" dirty="0" err="1">
                <a:solidFill>
                  <a:srgbClr val="000000"/>
                </a:solidFill>
              </a:rPr>
              <a:t>una</a:t>
            </a:r>
            <a:r>
              <a:rPr lang="en-US" sz="1200" dirty="0">
                <a:solidFill>
                  <a:srgbClr val="000000"/>
                </a:solidFill>
              </a:rPr>
              <a:t> palabra de 6 </a:t>
            </a:r>
            <a:r>
              <a:rPr lang="en-US" sz="1200" dirty="0" err="1">
                <a:solidFill>
                  <a:srgbClr val="000000"/>
                </a:solidFill>
              </a:rPr>
              <a:t>letras</a:t>
            </a:r>
            <a:r>
              <a:rPr lang="en-US" sz="1200" dirty="0">
                <a:solidFill>
                  <a:srgbClr val="000000"/>
                </a:solidFill>
              </a:rPr>
              <a:t> que no </a:t>
            </a:r>
            <a:r>
              <a:rPr lang="en-US" sz="1200" dirty="0" err="1">
                <a:solidFill>
                  <a:srgbClr val="000000"/>
                </a:solidFill>
              </a:rPr>
              <a:t>utilizaremos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este</a:t>
            </a:r>
            <a:r>
              <a:rPr lang="en-US" sz="1200" dirty="0">
                <a:solidFill>
                  <a:srgbClr val="000000"/>
                </a:solidFill>
              </a:rPr>
              <a:t> </a:t>
            </a:r>
            <a:r>
              <a:rPr lang="en-US" sz="1200" dirty="0" err="1">
                <a:solidFill>
                  <a:srgbClr val="000000"/>
                </a:solidFill>
              </a:rPr>
              <a:t>módulo</a:t>
            </a:r>
            <a:r>
              <a:rPr lang="en-US" sz="1200" dirty="0">
                <a:solidFill>
                  <a:srgbClr val="000000"/>
                </a:solidFill>
              </a:rPr>
              <a:t>. El </a:t>
            </a:r>
            <a:r>
              <a:rPr lang="en-US" sz="1200" dirty="0" err="1">
                <a:solidFill>
                  <a:srgbClr val="000000"/>
                </a:solidFill>
              </a:rPr>
              <a:t>suelo</a:t>
            </a:r>
            <a:r>
              <a:rPr lang="en-US" sz="1200" dirty="0">
                <a:solidFill>
                  <a:srgbClr val="000000"/>
                </a:solidFill>
              </a:rPr>
              <a:t> es </a:t>
            </a:r>
            <a:r>
              <a:rPr lang="en-US" sz="1200" dirty="0" err="1">
                <a:solidFill>
                  <a:srgbClr val="000000"/>
                </a:solidFill>
              </a:rPr>
              <a:t>mucho</a:t>
            </a:r>
            <a:r>
              <a:rPr lang="en-US" sz="1200" dirty="0">
                <a:solidFill>
                  <a:srgbClr val="000000"/>
                </a:solidFill>
              </a:rPr>
              <a:t> </a:t>
            </a:r>
            <a:r>
              <a:rPr lang="en-US" sz="1200" dirty="0" err="1">
                <a:solidFill>
                  <a:srgbClr val="000000"/>
                </a:solidFill>
              </a:rPr>
              <a:t>más</a:t>
            </a:r>
            <a:r>
              <a:rPr lang="en-US" sz="1200" dirty="0">
                <a:solidFill>
                  <a:srgbClr val="000000"/>
                </a:solidFill>
              </a:rPr>
              <a:t> que solo Tierra</a:t>
            </a:r>
          </a:p>
          <a:p>
            <a:pPr marL="0" lvl="0" indent="0" algn="l" rtl="0">
              <a:lnSpc>
                <a:spcPct val="115000"/>
              </a:lnSpc>
              <a:spcBef>
                <a:spcPts val="0"/>
              </a:spcBef>
              <a:spcAft>
                <a:spcPts val="0"/>
              </a:spcAft>
              <a:buClr>
                <a:schemeClr val="dk1"/>
              </a:buClr>
              <a:buSzPts val="1100"/>
              <a:buFont typeface="Arial"/>
              <a:buNone/>
            </a:pPr>
            <a:r>
              <a:rPr lang="en-US" sz="1200" dirty="0"/>
              <a:t>–</a:t>
            </a:r>
            <a:endParaRPr lang="en-US" sz="12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200" dirty="0">
                <a:solidFill>
                  <a:srgbClr val="000000"/>
                </a:solidFill>
              </a:rPr>
              <a:t>ENG: </a:t>
            </a:r>
            <a:r>
              <a:rPr lang="en-US" sz="1200" dirty="0"/>
              <a:t>Soil is not a dirt. Dirt is a four-letter word we will not use in this module.  Soil is so much more than just dirt.</a:t>
            </a:r>
            <a:endParaRPr lang="en-US" sz="1200" dirty="0">
              <a:solidFill>
                <a:srgbClr val="000000"/>
              </a:solidFill>
            </a:endParaRPr>
          </a:p>
          <a:p>
            <a:pPr algn="just">
              <a:lnSpc>
                <a:spcPct val="107000"/>
              </a:lnSpc>
            </a:pPr>
            <a:endParaRPr lang="en-US" kern="0" dirty="0">
              <a:solidFill>
                <a:srgbClr val="215F9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0" name="Google Shape;160;p7: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754063" y="1184275"/>
            <a:ext cx="5686425"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719217" y="4560893"/>
            <a:ext cx="5753740" cy="3731640"/>
          </a:xfrm>
          <a:prstGeom prst="rect">
            <a:avLst/>
          </a:prstGeom>
          <a:noFill/>
          <a:ln>
            <a:noFill/>
          </a:ln>
        </p:spPr>
        <p:txBody>
          <a:bodyPr spcFirstLastPara="1" wrap="square" lIns="95217" tIns="47595" rIns="95217" bIns="4759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t>La tierra es lo que barres del </a:t>
            </a:r>
            <a:r>
              <a:rPr lang="en-US" sz="1400" dirty="0" err="1"/>
              <a:t>suelo</a:t>
            </a:r>
            <a:r>
              <a:rPr lang="en-US" sz="1400" dirty="0"/>
              <a:t>, lo que no </a:t>
            </a:r>
            <a:r>
              <a:rPr lang="en-US" sz="1400" dirty="0" err="1"/>
              <a:t>quieres</a:t>
            </a:r>
            <a:r>
              <a:rPr lang="en-US" sz="1400" dirty="0"/>
              <a:t> y lo que no </a:t>
            </a:r>
            <a:r>
              <a:rPr lang="en-US" sz="1400" dirty="0" err="1"/>
              <a:t>necesitas</a:t>
            </a:r>
            <a:r>
              <a:rPr lang="en-US" sz="1400" dirty="0"/>
              <a:t>. </a:t>
            </a:r>
            <a:r>
              <a:rPr lang="en-US" sz="1400" dirty="0" err="1"/>
              <a:t>Puede</a:t>
            </a:r>
            <a:r>
              <a:rPr lang="en-US" sz="1400" dirty="0"/>
              <a:t> ser tierra </a:t>
            </a:r>
            <a:r>
              <a:rPr lang="en-US" sz="1400" dirty="0" err="1"/>
              <a:t>fuera</a:t>
            </a:r>
            <a:r>
              <a:rPr lang="en-US" sz="1400" dirty="0"/>
              <a:t> de </a:t>
            </a:r>
            <a:r>
              <a:rPr lang="en-US" sz="1400" dirty="0" err="1"/>
              <a:t>lugar</a:t>
            </a:r>
            <a:r>
              <a:rPr lang="en-US" sz="1400" dirty="0"/>
              <a:t> al </a:t>
            </a:r>
            <a:r>
              <a:rPr lang="en-US" sz="1400" dirty="0" err="1"/>
              <a:t>igual</a:t>
            </a:r>
            <a:r>
              <a:rPr lang="en-US" sz="1400" dirty="0"/>
              <a:t> que la mala </a:t>
            </a:r>
            <a:r>
              <a:rPr lang="en-US" sz="1400" dirty="0" err="1"/>
              <a:t>hierba</a:t>
            </a:r>
            <a:r>
              <a:rPr lang="en-US" sz="1400" dirty="0"/>
              <a:t> es </a:t>
            </a:r>
            <a:r>
              <a:rPr lang="en-US" sz="1400" dirty="0" err="1"/>
              <a:t>una</a:t>
            </a:r>
            <a:r>
              <a:rPr lang="en-US" sz="1400" dirty="0"/>
              <a:t> planta </a:t>
            </a:r>
            <a:r>
              <a:rPr lang="en-US" sz="1400" dirty="0" err="1"/>
              <a:t>fuera</a:t>
            </a:r>
            <a:r>
              <a:rPr lang="en-US" sz="1400" dirty="0"/>
              <a:t> de </a:t>
            </a:r>
            <a:r>
              <a:rPr lang="en-US" sz="1400" dirty="0" err="1"/>
              <a:t>lugar</a:t>
            </a:r>
            <a:r>
              <a:rPr lang="en-US" sz="1400" dirty="0"/>
              <a:t>. </a:t>
            </a:r>
          </a:p>
          <a:p>
            <a:pPr marL="0" lvl="0" indent="0" algn="l" rtl="0">
              <a:lnSpc>
                <a:spcPct val="115000"/>
              </a:lnSpc>
              <a:spcBef>
                <a:spcPts val="0"/>
              </a:spcBef>
              <a:spcAft>
                <a:spcPts val="0"/>
              </a:spcAft>
              <a:buClr>
                <a:schemeClr val="dk1"/>
              </a:buClr>
              <a:buSzPts val="1100"/>
              <a:buFont typeface="Arial"/>
              <a:buNone/>
            </a:pPr>
            <a:r>
              <a:rPr lang="en-US" sz="1400" dirty="0" err="1"/>
              <a:t>Está</a:t>
            </a:r>
            <a:r>
              <a:rPr lang="en-US" sz="1400" dirty="0"/>
              <a:t> "</a:t>
            </a:r>
            <a:r>
              <a:rPr lang="en-US" sz="1400" dirty="0" err="1"/>
              <a:t>muerta</a:t>
            </a:r>
            <a:r>
              <a:rPr lang="en-US" sz="1400" dirty="0"/>
              <a:t>". Ha </a:t>
            </a:r>
            <a:r>
              <a:rPr lang="en-US" sz="1400" dirty="0" err="1"/>
              <a:t>perdido</a:t>
            </a:r>
            <a:r>
              <a:rPr lang="en-US" sz="1400" dirty="0"/>
              <a:t> las </a:t>
            </a:r>
            <a:r>
              <a:rPr lang="en-US" sz="1400" dirty="0" err="1"/>
              <a:t>características</a:t>
            </a:r>
            <a:r>
              <a:rPr lang="en-US" sz="1400" dirty="0"/>
              <a:t> que le dan la </a:t>
            </a:r>
            <a:r>
              <a:rPr lang="en-US" sz="1400" dirty="0" err="1"/>
              <a:t>capacidad</a:t>
            </a:r>
            <a:r>
              <a:rPr lang="en-US" sz="1400" dirty="0"/>
              <a:t> de </a:t>
            </a:r>
            <a:r>
              <a:rPr lang="en-US" sz="1400" dirty="0" err="1"/>
              <a:t>sustentar</a:t>
            </a:r>
            <a:r>
              <a:rPr lang="en-US" sz="1400" dirty="0"/>
              <a:t> la </a:t>
            </a:r>
            <a:r>
              <a:rPr lang="en-US" sz="1400" dirty="0" err="1"/>
              <a:t>vida</a:t>
            </a:r>
            <a:r>
              <a:rPr lang="en-US" sz="1400" dirty="0"/>
              <a:t>: </a:t>
            </a:r>
            <a:r>
              <a:rPr lang="en-US" sz="1400" dirty="0" err="1"/>
              <a:t>está</a:t>
            </a:r>
            <a:r>
              <a:rPr lang="en-US" sz="1400" dirty="0"/>
              <a:t> </a:t>
            </a:r>
            <a:r>
              <a:rPr lang="en-US" sz="1400" dirty="0">
                <a:solidFill>
                  <a:srgbClr val="FF0000"/>
                </a:solidFill>
              </a:rPr>
              <a:t>MUERTA</a:t>
            </a: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El </a:t>
            </a:r>
            <a:r>
              <a:rPr lang="en-US" sz="1400" dirty="0" err="1"/>
              <a:t>suelo</a:t>
            </a:r>
            <a:r>
              <a:rPr lang="en-US" sz="1400" dirty="0"/>
              <a:t>, </a:t>
            </a:r>
            <a:r>
              <a:rPr lang="en-US" sz="1400" dirty="0" err="1"/>
              <a:t>en</a:t>
            </a:r>
            <a:r>
              <a:rPr lang="en-US" sz="1400" dirty="0"/>
              <a:t> </a:t>
            </a:r>
            <a:r>
              <a:rPr lang="en-US" sz="1400" dirty="0" err="1"/>
              <a:t>cambio</a:t>
            </a:r>
            <a:r>
              <a:rPr lang="en-US" sz="1400" dirty="0"/>
              <a:t>, es </a:t>
            </a:r>
            <a:r>
              <a:rPr lang="en-US" sz="1400" dirty="0" err="1"/>
              <a:t>esencial</a:t>
            </a:r>
            <a:r>
              <a:rPr lang="en-US" sz="1400" dirty="0"/>
              <a:t> para la </a:t>
            </a:r>
            <a:r>
              <a:rPr lang="en-US" sz="1400" dirty="0" err="1"/>
              <a:t>vida</a:t>
            </a: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a:t>
            </a:r>
          </a:p>
          <a:p>
            <a:pPr marL="0" lvl="0" indent="0" algn="l" rtl="0">
              <a:lnSpc>
                <a:spcPct val="115000"/>
              </a:lnSpc>
              <a:spcBef>
                <a:spcPts val="0"/>
              </a:spcBef>
              <a:spcAft>
                <a:spcPts val="0"/>
              </a:spcAft>
              <a:buClr>
                <a:schemeClr val="dk1"/>
              </a:buClr>
              <a:buSzPts val="1100"/>
              <a:buFont typeface="Arial"/>
              <a:buNone/>
            </a:pPr>
            <a:r>
              <a:rPr lang="en-US" sz="1400" dirty="0"/>
              <a:t>ENG: Dirt is what you sweep up off your floor, its unwanted and unnecessary. It may be soil out of place like weed is a plant out of place. </a:t>
            </a:r>
          </a:p>
          <a:p>
            <a:pPr marL="0" lvl="0" indent="0" algn="l" rtl="0">
              <a:lnSpc>
                <a:spcPct val="100000"/>
              </a:lnSpc>
              <a:spcBef>
                <a:spcPts val="0"/>
              </a:spcBef>
              <a:spcAft>
                <a:spcPts val="0"/>
              </a:spcAft>
              <a:buClr>
                <a:schemeClr val="dk1"/>
              </a:buClr>
              <a:buSzPts val="1400"/>
              <a:buFont typeface="Arial"/>
              <a:buNone/>
            </a:pPr>
            <a:r>
              <a:rPr lang="en-US" sz="1400" dirty="0"/>
              <a:t>It is “dead.” Lost the characteristics that give it the ability to support life- </a:t>
            </a:r>
            <a:r>
              <a:rPr lang="en-US" sz="1400" dirty="0">
                <a:solidFill>
                  <a:srgbClr val="FF0000"/>
                </a:solidFill>
              </a:rPr>
              <a:t>DEAD</a:t>
            </a:r>
            <a:endParaRPr lang="en-US" sz="1400" dirty="0"/>
          </a:p>
          <a:p>
            <a:pPr marL="0" lvl="0" indent="0" algn="l" rtl="0">
              <a:lnSpc>
                <a:spcPct val="100000"/>
              </a:lnSpc>
              <a:spcBef>
                <a:spcPts val="0"/>
              </a:spcBef>
              <a:spcAft>
                <a:spcPts val="0"/>
              </a:spcAft>
              <a:buClr>
                <a:schemeClr val="dk1"/>
              </a:buClr>
              <a:buSzPts val="1400"/>
              <a:buFont typeface="Arial"/>
              <a:buNone/>
            </a:pPr>
            <a:r>
              <a:rPr lang="en-US" sz="1400" dirty="0"/>
              <a:t>Soil, on the other hand is essential for life.</a:t>
            </a:r>
          </a:p>
          <a:p>
            <a:endParaRPr lang="es-PR" sz="1400" dirty="0"/>
          </a:p>
        </p:txBody>
      </p:sp>
      <p:sp>
        <p:nvSpPr>
          <p:cNvPr id="168" name="Google Shape;168;p8:notes"/>
          <p:cNvSpPr txBox="1">
            <a:spLocks noGrp="1"/>
          </p:cNvSpPr>
          <p:nvPr>
            <p:ph type="sldNum" idx="12"/>
          </p:nvPr>
        </p:nvSpPr>
        <p:spPr>
          <a:xfrm>
            <a:off x="4073903" y="9001678"/>
            <a:ext cx="3116609" cy="475504"/>
          </a:xfrm>
          <a:prstGeom prst="rect">
            <a:avLst/>
          </a:prstGeom>
          <a:noFill/>
          <a:ln>
            <a:noFill/>
          </a:ln>
        </p:spPr>
        <p:txBody>
          <a:bodyPr spcFirstLastPara="1" wrap="square" lIns="95217" tIns="47595" rIns="95217" bIns="47595" anchor="b" anchorCtr="0">
            <a:noAutofit/>
          </a:bodyPr>
          <a:lstStyle/>
          <a:p>
            <a:pPr algn="r">
              <a:buSzPts val="1400"/>
            </a:pPr>
            <a:fld id="{00000000-1234-1234-1234-123412341234}" type="slidenum">
              <a:rPr lang="en-US"/>
              <a:pPr algn="r">
                <a:buSzPts val="14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4AEB-7130-6145-F241-E796CE9C22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2F098-8F26-B067-1C81-98BFBE3B1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52C35-5788-83B0-9EF9-3F6ADD44839C}"/>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5" name="Footer Placeholder 4">
            <a:extLst>
              <a:ext uri="{FF2B5EF4-FFF2-40B4-BE49-F238E27FC236}">
                <a16:creationId xmlns:a16="http://schemas.microsoft.com/office/drawing/2014/main" id="{442AC79F-DBFA-46B6-D5F8-6AA833121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09B3D-91CC-D3A8-82C6-FFEADB3D295D}"/>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302573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09AE-054F-AC55-20B9-3E9833526E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E6EE95-BE69-27E0-8391-8E4310A75D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FD701-3EDA-C3F2-9116-2000F3CDF418}"/>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5" name="Footer Placeholder 4">
            <a:extLst>
              <a:ext uri="{FF2B5EF4-FFF2-40B4-BE49-F238E27FC236}">
                <a16:creationId xmlns:a16="http://schemas.microsoft.com/office/drawing/2014/main" id="{9CCA10DD-695B-79B2-F54D-E342A97FA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B7EA1-9033-65F1-0D2D-E2B5AE8CC6D0}"/>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166948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BA2077-6D75-2428-CA94-FF0E1282C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2A124-5DC1-BD7D-83D9-EFFAEF5F28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A7B82-78B5-2ADC-7D5A-6BF0BA4C9C83}"/>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5" name="Footer Placeholder 4">
            <a:extLst>
              <a:ext uri="{FF2B5EF4-FFF2-40B4-BE49-F238E27FC236}">
                <a16:creationId xmlns:a16="http://schemas.microsoft.com/office/drawing/2014/main" id="{D7E051C7-39A2-9223-D801-80DC3916F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29955-7465-26F0-CF88-F1D54C7B2BFF}"/>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155781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a:spLocks noGrp="1"/>
          </p:cNvSpPr>
          <p:nvPr>
            <p:ph type="pic" idx="2"/>
          </p:nvPr>
        </p:nvSpPr>
        <p:spPr>
          <a:xfrm>
            <a:off x="0" y="0"/>
            <a:ext cx="1366838" cy="6858000"/>
          </a:xfrm>
          <a:prstGeom prst="rect">
            <a:avLst/>
          </a:prstGeom>
          <a:noFill/>
          <a:ln>
            <a:noFill/>
          </a:ln>
        </p:spPr>
      </p:sp>
      <p:pic>
        <p:nvPicPr>
          <p:cNvPr id="23" name="Google Shape;23;p29"/>
          <p:cNvPicPr preferRelativeResize="0"/>
          <p:nvPr/>
        </p:nvPicPr>
        <p:blipFill rotWithShape="1">
          <a:blip r:embed="rId2">
            <a:alphaModFix/>
          </a:blip>
          <a:srcRect/>
          <a:stretch/>
        </p:blipFill>
        <p:spPr>
          <a:xfrm>
            <a:off x="1" y="-1"/>
            <a:ext cx="1458930" cy="6857999"/>
          </a:xfrm>
          <a:prstGeom prst="rect">
            <a:avLst/>
          </a:prstGeom>
          <a:noFill/>
          <a:ln>
            <a:noFill/>
          </a:ln>
        </p:spPr>
      </p:pic>
      <p:sp>
        <p:nvSpPr>
          <p:cNvPr id="24" name="Google Shape;24;p2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USDA-NRCS</a:t>
            </a:r>
            <a:endParaRPr/>
          </a:p>
        </p:txBody>
      </p:sp>
    </p:spTree>
    <p:extLst>
      <p:ext uri="{BB962C8B-B14F-4D97-AF65-F5344CB8AC3E}">
        <p14:creationId xmlns:p14="http://schemas.microsoft.com/office/powerpoint/2010/main" val="27973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C6B3-D304-3520-5633-9BCC511ED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F12C7-0FE3-743C-1B34-0AAD5BACF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1D47B-C158-5D55-E143-0F53C025F579}"/>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5" name="Footer Placeholder 4">
            <a:extLst>
              <a:ext uri="{FF2B5EF4-FFF2-40B4-BE49-F238E27FC236}">
                <a16:creationId xmlns:a16="http://schemas.microsoft.com/office/drawing/2014/main" id="{E58A7680-4EBF-AB50-EAC0-BE125CA8D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E8B25-1932-B24B-5822-DD35473F6329}"/>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82388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C7AA-D279-1E1C-A894-DC7C34142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5FC81-C0A9-B141-E4D3-F60ABD0B16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0CF55-6D7E-C914-EA47-B2A7DB75D36A}"/>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5" name="Footer Placeholder 4">
            <a:extLst>
              <a:ext uri="{FF2B5EF4-FFF2-40B4-BE49-F238E27FC236}">
                <a16:creationId xmlns:a16="http://schemas.microsoft.com/office/drawing/2014/main" id="{E54E242B-DB58-B8F1-AA57-6E75B0B96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A2D1A-1DDC-FDA1-C7C1-00BE8707B0A6}"/>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226022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31C9-DD79-1E87-F5CA-B314AA7A9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0CAD5-9C57-2094-B12D-71BA1493C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C9FB8-8D2B-79A0-0C82-7F1E2EB33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08A71-5886-D8D3-532C-C84F705B123A}"/>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6" name="Footer Placeholder 5">
            <a:extLst>
              <a:ext uri="{FF2B5EF4-FFF2-40B4-BE49-F238E27FC236}">
                <a16:creationId xmlns:a16="http://schemas.microsoft.com/office/drawing/2014/main" id="{CEEE2125-6B10-8EDE-5FE9-9618FAD8E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7FE8C-860D-83EF-C8BA-F4237477825C}"/>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210810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705B-2BD5-F0E5-0496-4FE5F72D98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0AF234-6CC7-4063-ED7D-EDDED44FE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C7650A-DD31-4E84-3B99-A6C090688D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8A3621-0177-5EB5-EF80-FF492370E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57C74-6D99-7984-F85F-104009592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56FE38-7CE1-F122-618B-7A290BC258D5}"/>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8" name="Footer Placeholder 7">
            <a:extLst>
              <a:ext uri="{FF2B5EF4-FFF2-40B4-BE49-F238E27FC236}">
                <a16:creationId xmlns:a16="http://schemas.microsoft.com/office/drawing/2014/main" id="{22BA77CE-B6D4-81A0-4647-11854F4F2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FA1CD8-EEA1-7E6A-AE94-35AF5D2696FD}"/>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248732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C9BD-8D8E-1365-B3E6-AEB5ED40A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9BC02-18B8-DA5D-8FE7-AF30236705B1}"/>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4" name="Footer Placeholder 3">
            <a:extLst>
              <a:ext uri="{FF2B5EF4-FFF2-40B4-BE49-F238E27FC236}">
                <a16:creationId xmlns:a16="http://schemas.microsoft.com/office/drawing/2014/main" id="{F61C98C4-FB11-FBD7-E061-F02BC1DBFD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6A288-3B47-EE2A-E840-DB02E52A8E9F}"/>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21406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E524D-692F-F33C-EF71-60F6496072FD}"/>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3" name="Footer Placeholder 2">
            <a:extLst>
              <a:ext uri="{FF2B5EF4-FFF2-40B4-BE49-F238E27FC236}">
                <a16:creationId xmlns:a16="http://schemas.microsoft.com/office/drawing/2014/main" id="{6211180A-DD3A-BDE3-BCE3-74491F66F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D9504-DE7A-E092-3215-A5DA98A72F6F}"/>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325890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A0F5-0B66-472A-81F1-D89ECE728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E27E9-EBF4-3AB2-B94B-BD844B8CD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BC691A-AA87-2D97-2D94-EBA18391F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8DCBC-2866-2B1D-B0BE-45CDD1D15E45}"/>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6" name="Footer Placeholder 5">
            <a:extLst>
              <a:ext uri="{FF2B5EF4-FFF2-40B4-BE49-F238E27FC236}">
                <a16:creationId xmlns:a16="http://schemas.microsoft.com/office/drawing/2014/main" id="{C3CDAE5F-062E-A831-481B-D9D2A0AC3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E8E30-F564-28F4-7ABD-6D34B8DF9473}"/>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344851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EAFD-7E49-7786-CD42-0ACF0AFB7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29A933-C6A4-59E1-0F46-F31D821FE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E2F781-AAC5-7665-390B-0244E8F9B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2AE3F-425B-F860-B2FE-EFAA9D42DF15}"/>
              </a:ext>
            </a:extLst>
          </p:cNvPr>
          <p:cNvSpPr>
            <a:spLocks noGrp="1"/>
          </p:cNvSpPr>
          <p:nvPr>
            <p:ph type="dt" sz="half" idx="10"/>
          </p:nvPr>
        </p:nvSpPr>
        <p:spPr/>
        <p:txBody>
          <a:bodyPr/>
          <a:lstStyle/>
          <a:p>
            <a:fld id="{328F97DD-CE60-4F3C-A41D-25CE383D2E03}" type="datetimeFigureOut">
              <a:rPr lang="en-US" smtClean="0"/>
              <a:t>6/25/2024</a:t>
            </a:fld>
            <a:endParaRPr lang="en-US"/>
          </a:p>
        </p:txBody>
      </p:sp>
      <p:sp>
        <p:nvSpPr>
          <p:cNvPr id="6" name="Footer Placeholder 5">
            <a:extLst>
              <a:ext uri="{FF2B5EF4-FFF2-40B4-BE49-F238E27FC236}">
                <a16:creationId xmlns:a16="http://schemas.microsoft.com/office/drawing/2014/main" id="{E24E0A3A-00A9-C65F-3806-A20829067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96B92-C11D-917C-C9C0-01F08FD3BA8C}"/>
              </a:ext>
            </a:extLst>
          </p:cNvPr>
          <p:cNvSpPr>
            <a:spLocks noGrp="1"/>
          </p:cNvSpPr>
          <p:nvPr>
            <p:ph type="sldNum" sz="quarter" idx="12"/>
          </p:nvPr>
        </p:nvSpPr>
        <p:spPr/>
        <p:txBody>
          <a:bodyPr/>
          <a:lstStyle/>
          <a:p>
            <a:fld id="{A1D1ED08-B257-40EE-9784-DD9A0ADAD16F}" type="slidenum">
              <a:rPr lang="en-US" smtClean="0"/>
              <a:t>‹#›</a:t>
            </a:fld>
            <a:endParaRPr lang="en-US"/>
          </a:p>
        </p:txBody>
      </p:sp>
    </p:spTree>
    <p:extLst>
      <p:ext uri="{BB962C8B-B14F-4D97-AF65-F5344CB8AC3E}">
        <p14:creationId xmlns:p14="http://schemas.microsoft.com/office/powerpoint/2010/main" val="357229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F2A5E-B1C2-5C07-776B-F36A5A9C2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078FE8-4492-0C99-BE26-36AE60C26E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B2F32-6CAB-1FC4-83BE-748DE09F2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8F97DD-CE60-4F3C-A41D-25CE383D2E03}" type="datetimeFigureOut">
              <a:rPr lang="en-US" smtClean="0"/>
              <a:t>6/25/2024</a:t>
            </a:fld>
            <a:endParaRPr lang="en-US"/>
          </a:p>
        </p:txBody>
      </p:sp>
      <p:sp>
        <p:nvSpPr>
          <p:cNvPr id="5" name="Footer Placeholder 4">
            <a:extLst>
              <a:ext uri="{FF2B5EF4-FFF2-40B4-BE49-F238E27FC236}">
                <a16:creationId xmlns:a16="http://schemas.microsoft.com/office/drawing/2014/main" id="{EBF53A1D-6B22-31FE-664A-1BDB22E47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254E62-37AD-29DE-4236-3AF6036A6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D1ED08-B257-40EE-9784-DD9A0ADAD16F}" type="slidenum">
              <a:rPr lang="en-US" smtClean="0"/>
              <a:t>‹#›</a:t>
            </a:fld>
            <a:endParaRPr lang="en-US"/>
          </a:p>
        </p:txBody>
      </p:sp>
    </p:spTree>
    <p:extLst>
      <p:ext uri="{BB962C8B-B14F-4D97-AF65-F5344CB8AC3E}">
        <p14:creationId xmlns:p14="http://schemas.microsoft.com/office/powerpoint/2010/main" val="238879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creativecommons.org/licenses/by/3.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tasnimnews.com/fa/news/1398/02/11/2001982/%D8%AA%D8%AF%D9%88%DB%8C%D9%86-%D8%A8%D8%B1%D9%86%D8%A7%D9%85%D9%87-%D8%A7%D8%B3%D8%AA%D8%B1%D8%A7%D8%AA%DA%98%DB%8C%DA%A9-%D8%AA%D8%AD%D9%82%DB%8C%D9%82%D8%A7%D8%AA-%D9%88-%D9%85%D8%AF%DB%8C%D8%B1%DB%8C%D8%AA-%D9%BE%D8%A7%DB%8C%D8%AF%D8%A7%D8%B1-%D9%85%D9%86%D8%A7%D8%A8%D8%B9-%D8%AE%D8%A7%DA%A9-%D8%A2%D8%BA%D8%A7%D8%B2-%D8%B4%D8%AF" TargetMode="External"/><Relationship Id="rId5" Type="http://schemas.openxmlformats.org/officeDocument/2006/relationships/image" Target="../media/image14.jpg"/><Relationship Id="rId4" Type="http://schemas.openxmlformats.org/officeDocument/2006/relationships/hyperlink" Target="https://pxhere.com/en/photo/162282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a-xak854Dk"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nrcs.usda.gov/sites/default/files/2023-01/Calculo-De-La-Humedad-Del%20Suelo-Por-Tacto-Y-Apariencia.pdf" TargetMode="External"/><Relationship Id="rId5" Type="http://schemas.openxmlformats.org/officeDocument/2006/relationships/image" Target="../media/image37.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serc.carleton.edu/kskl_educator/soil_life/index.html"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serc.carleton.edu/kskl_educator/soil_formation/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0ddcf3bec3_0_0"/>
          <p:cNvSpPr/>
          <p:nvPr/>
        </p:nvSpPr>
        <p:spPr>
          <a:xfrm>
            <a:off x="0" y="0"/>
            <a:ext cx="12207240" cy="6866573"/>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
        <p:nvSpPr>
          <p:cNvPr id="96" name="Google Shape;96;g20ddcf3bec3_0_0" descr="A logo with text overlay  Description automatically generated"/>
          <p:cNvSpPr/>
          <p:nvPr/>
        </p:nvSpPr>
        <p:spPr>
          <a:xfrm>
            <a:off x="483870" y="5463004"/>
            <a:ext cx="2788591" cy="1176437"/>
          </a:xfrm>
          <a:custGeom>
            <a:avLst/>
            <a:gdLst/>
            <a:ahLst/>
            <a:cxnLst/>
            <a:rect l="l" t="t" r="r" b="b"/>
            <a:pathLst>
              <a:path w="4177665" h="1762452" extrusionOk="0">
                <a:moveTo>
                  <a:pt x="0" y="0"/>
                </a:moveTo>
                <a:lnTo>
                  <a:pt x="4177665" y="0"/>
                </a:lnTo>
                <a:lnTo>
                  <a:pt x="4177665" y="1762452"/>
                </a:lnTo>
                <a:lnTo>
                  <a:pt x="0" y="1762452"/>
                </a:lnTo>
                <a:lnTo>
                  <a:pt x="0" y="0"/>
                </a:lnTo>
                <a:close/>
              </a:path>
            </a:pathLst>
          </a:custGeom>
          <a:blipFill rotWithShape="1">
            <a:blip r:embed="rId4">
              <a:alphaModFix/>
            </a:blip>
            <a:stretch>
              <a:fillRect/>
            </a:stretch>
          </a:blipFill>
          <a:ln>
            <a:noFill/>
          </a:ln>
        </p:spPr>
        <p:txBody>
          <a:bodyPr/>
          <a:lstStyle/>
          <a:p>
            <a:endParaRPr lang="en-US"/>
          </a:p>
        </p:txBody>
      </p:sp>
      <p:sp>
        <p:nvSpPr>
          <p:cNvPr id="97" name="Google Shape;97;g20ddcf3bec3_0_0"/>
          <p:cNvSpPr txBox="1"/>
          <p:nvPr/>
        </p:nvSpPr>
        <p:spPr>
          <a:xfrm>
            <a:off x="710550" y="2706261"/>
            <a:ext cx="10770900" cy="815700"/>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5300"/>
              <a:buFont typeface="Arial"/>
              <a:buNone/>
            </a:pPr>
            <a:r>
              <a:rPr lang="en-US" sz="5300" b="1" i="0" u="none" strike="noStrike" cap="none" dirty="0">
                <a:solidFill>
                  <a:srgbClr val="FF9900"/>
                </a:solidFill>
                <a:latin typeface="PT Sans"/>
                <a:ea typeface="PT Sans"/>
                <a:cs typeface="PT Sans"/>
                <a:sym typeface="PT Sans"/>
              </a:rPr>
              <a:t>CO</a:t>
            </a:r>
            <a:r>
              <a:rPr lang="en-US" sz="5300" b="1" i="0" u="none" strike="noStrike" cap="none" dirty="0">
                <a:solidFill>
                  <a:srgbClr val="D15D44"/>
                </a:solidFill>
                <a:latin typeface="PT Sans"/>
                <a:ea typeface="PT Sans"/>
                <a:cs typeface="PT Sans"/>
                <a:sym typeface="PT Sans"/>
              </a:rPr>
              <a:t>NO</a:t>
            </a:r>
            <a:r>
              <a:rPr lang="en-US" sz="5300" b="1" i="0" u="none" strike="noStrike" cap="none" dirty="0">
                <a:solidFill>
                  <a:srgbClr val="FF9900"/>
                </a:solidFill>
                <a:latin typeface="PT Sans"/>
                <a:ea typeface="PT Sans"/>
                <a:cs typeface="PT Sans"/>
                <a:sym typeface="PT Sans"/>
              </a:rPr>
              <a:t>CE</a:t>
            </a:r>
            <a:r>
              <a:rPr lang="en-US" sz="5300" b="1" i="0" u="none" strike="noStrike" cap="none" dirty="0">
                <a:solidFill>
                  <a:srgbClr val="B18D43"/>
                </a:solidFill>
                <a:latin typeface="PT Sans"/>
                <a:ea typeface="PT Sans"/>
                <a:cs typeface="PT Sans"/>
                <a:sym typeface="PT Sans"/>
              </a:rPr>
              <a:t> </a:t>
            </a:r>
            <a:r>
              <a:rPr lang="en-US" sz="5300" b="1" i="0" u="none" strike="noStrike" cap="none" dirty="0">
                <a:solidFill>
                  <a:srgbClr val="FF9900"/>
                </a:solidFill>
                <a:latin typeface="PT Sans"/>
                <a:ea typeface="PT Sans"/>
                <a:cs typeface="PT Sans"/>
                <a:sym typeface="PT Sans"/>
              </a:rPr>
              <a:t>EL</a:t>
            </a:r>
            <a:r>
              <a:rPr lang="en-US" sz="5300" b="1" i="0" u="none" strike="noStrike" cap="none" dirty="0">
                <a:solidFill>
                  <a:srgbClr val="B18D43"/>
                </a:solidFill>
                <a:latin typeface="PT Sans"/>
                <a:ea typeface="PT Sans"/>
                <a:cs typeface="PT Sans"/>
                <a:sym typeface="PT Sans"/>
              </a:rPr>
              <a:t> </a:t>
            </a:r>
            <a:r>
              <a:rPr lang="en-US" sz="5300" b="1" i="0" u="none" strike="noStrike" cap="none" dirty="0">
                <a:solidFill>
                  <a:srgbClr val="D15D44"/>
                </a:solidFill>
                <a:latin typeface="PT Sans"/>
                <a:ea typeface="PT Sans"/>
                <a:cs typeface="PT Sans"/>
                <a:sym typeface="PT Sans"/>
              </a:rPr>
              <a:t>SUELO,</a:t>
            </a:r>
            <a:r>
              <a:rPr lang="en-US" sz="5300" b="1" i="0" u="none" strike="noStrike" cap="none" dirty="0">
                <a:solidFill>
                  <a:srgbClr val="B18D43"/>
                </a:solidFill>
                <a:latin typeface="PT Sans"/>
                <a:ea typeface="PT Sans"/>
                <a:cs typeface="PT Sans"/>
                <a:sym typeface="PT Sans"/>
              </a:rPr>
              <a:t> </a:t>
            </a:r>
            <a:r>
              <a:rPr lang="en-US" sz="5300" b="1" i="0" u="none" strike="noStrike" cap="none" dirty="0">
                <a:solidFill>
                  <a:srgbClr val="BDD860"/>
                </a:solidFill>
                <a:latin typeface="PT Sans"/>
                <a:ea typeface="PT Sans"/>
                <a:cs typeface="PT Sans"/>
                <a:sym typeface="PT Sans"/>
              </a:rPr>
              <a:t>CO</a:t>
            </a:r>
            <a:r>
              <a:rPr lang="en-US" sz="5300" b="1" i="0" u="none" strike="noStrike" cap="none" dirty="0">
                <a:solidFill>
                  <a:srgbClr val="6AB25B"/>
                </a:solidFill>
                <a:latin typeface="PT Sans"/>
                <a:ea typeface="PT Sans"/>
                <a:cs typeface="PT Sans"/>
                <a:sym typeface="PT Sans"/>
              </a:rPr>
              <a:t>NO</a:t>
            </a:r>
            <a:r>
              <a:rPr lang="en-US" sz="5300" b="1" i="0" u="none" strike="noStrike" cap="none" dirty="0">
                <a:solidFill>
                  <a:srgbClr val="BDD860"/>
                </a:solidFill>
                <a:latin typeface="PT Sans"/>
                <a:ea typeface="PT Sans"/>
                <a:cs typeface="PT Sans"/>
                <a:sym typeface="PT Sans"/>
              </a:rPr>
              <a:t>CE</a:t>
            </a:r>
            <a:r>
              <a:rPr lang="en-US" sz="5300" b="1" i="0" u="none" strike="noStrike" cap="none" dirty="0">
                <a:solidFill>
                  <a:srgbClr val="B18D43"/>
                </a:solidFill>
                <a:latin typeface="PT Sans"/>
                <a:ea typeface="PT Sans"/>
                <a:cs typeface="PT Sans"/>
                <a:sym typeface="PT Sans"/>
              </a:rPr>
              <a:t> </a:t>
            </a:r>
            <a:r>
              <a:rPr lang="en-US" sz="5300" b="1" i="0" u="none" strike="noStrike" cap="none" dirty="0">
                <a:solidFill>
                  <a:srgbClr val="BDD860"/>
                </a:solidFill>
                <a:latin typeface="PT Sans"/>
                <a:ea typeface="PT Sans"/>
                <a:cs typeface="PT Sans"/>
                <a:sym typeface="PT Sans"/>
              </a:rPr>
              <a:t>LA</a:t>
            </a:r>
            <a:r>
              <a:rPr lang="en-US" sz="5300" b="1" i="0" u="none" strike="noStrike" cap="none" dirty="0">
                <a:solidFill>
                  <a:srgbClr val="B18D43"/>
                </a:solidFill>
                <a:latin typeface="PT Sans"/>
                <a:ea typeface="PT Sans"/>
                <a:cs typeface="PT Sans"/>
                <a:sym typeface="PT Sans"/>
              </a:rPr>
              <a:t> </a:t>
            </a:r>
            <a:r>
              <a:rPr lang="en-US" sz="5300" b="1" i="0" u="none" strike="noStrike" cap="none" dirty="0">
                <a:solidFill>
                  <a:srgbClr val="6AB25B"/>
                </a:solidFill>
                <a:latin typeface="PT Sans"/>
                <a:ea typeface="PT Sans"/>
                <a:cs typeface="PT Sans"/>
                <a:sym typeface="PT Sans"/>
              </a:rPr>
              <a:t>VIDA</a:t>
            </a:r>
            <a:endParaRPr sz="1300" b="0" i="0" u="none" strike="noStrike" cap="none" dirty="0">
              <a:solidFill>
                <a:srgbClr val="000000"/>
              </a:solidFill>
              <a:latin typeface="Arial"/>
              <a:ea typeface="Arial"/>
              <a:cs typeface="Arial"/>
              <a:sym typeface="Arial"/>
            </a:endParaRPr>
          </a:p>
        </p:txBody>
      </p:sp>
      <p:pic>
        <p:nvPicPr>
          <p:cNvPr id="98" name="Google Shape;98;g20ddcf3bec3_0_0" descr="https://lh4.googleusercontent.com/hUOIClzhCaNDr87UZfkS18lkPg9Fl1ChbOvpHSaInfqtsMBeh4Tlm-iLIyQUp_itQ7Q4mrcWGVsGhPf578BMZsfRWjoyRKU7qmsNkN2Et8LeU_JLTKYUPAcfoiFYnNmcNKt0STkEgP3wzt4CRGk61A"/>
          <p:cNvPicPr preferRelativeResize="0"/>
          <p:nvPr/>
        </p:nvPicPr>
        <p:blipFill rotWithShape="1">
          <a:blip r:embed="rId5">
            <a:alphaModFix/>
          </a:blip>
          <a:srcRect/>
          <a:stretch/>
        </p:blipFill>
        <p:spPr>
          <a:xfrm>
            <a:off x="9226871" y="5822607"/>
            <a:ext cx="2718308" cy="968518"/>
          </a:xfrm>
          <a:prstGeom prst="rect">
            <a:avLst/>
          </a:prstGeom>
          <a:noFill/>
          <a:ln>
            <a:noFill/>
          </a:ln>
        </p:spPr>
      </p:pic>
      <p:sp>
        <p:nvSpPr>
          <p:cNvPr id="99" name="Google Shape;99;g20ddcf3bec3_0_0"/>
          <p:cNvSpPr txBox="1">
            <a:spLocks noGrp="1"/>
          </p:cNvSpPr>
          <p:nvPr>
            <p:ph type="subTitle" idx="4294967295"/>
          </p:nvPr>
        </p:nvSpPr>
        <p:spPr>
          <a:xfrm>
            <a:off x="1531625" y="3570138"/>
            <a:ext cx="9144000" cy="75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760"/>
              <a:buFont typeface="Arial"/>
              <a:buNone/>
            </a:pPr>
            <a:r>
              <a:rPr lang="es-PR" sz="2260" b="1" i="0" u="none" strike="noStrike" cap="none" dirty="0">
                <a:solidFill>
                  <a:srgbClr val="065B84"/>
                </a:solidFill>
                <a:latin typeface="Aptos Display (Headings)"/>
                <a:ea typeface="Calibri"/>
                <a:cs typeface="Calibri"/>
                <a:sym typeface="Calibri"/>
              </a:rPr>
              <a:t>Fundamentos del Suelo/Propiedades Físicas</a:t>
            </a:r>
            <a:endParaRPr lang="es-PR" sz="1960" b="1" i="0" u="none" strike="noStrike" cap="none" dirty="0">
              <a:solidFill>
                <a:srgbClr val="065B84"/>
              </a:solidFill>
              <a:latin typeface="Aptos Display (Headings)"/>
              <a:ea typeface="Calibri"/>
              <a:cs typeface="Calibri"/>
              <a:sym typeface="Calibri"/>
            </a:endParaRPr>
          </a:p>
          <a:p>
            <a:pPr marL="0" marR="0" lvl="0" indent="0" algn="ctr" rtl="0">
              <a:lnSpc>
                <a:spcPct val="100000"/>
              </a:lnSpc>
              <a:spcBef>
                <a:spcPts val="0"/>
              </a:spcBef>
              <a:spcAft>
                <a:spcPts val="0"/>
              </a:spcAft>
              <a:buClr>
                <a:srgbClr val="000000"/>
              </a:buClr>
              <a:buSzPts val="1760"/>
              <a:buFont typeface="Arial"/>
              <a:buNone/>
            </a:pPr>
            <a:r>
              <a:rPr lang="es-PR" sz="2260" b="1" i="0" u="none" strike="noStrike" cap="none" dirty="0">
                <a:solidFill>
                  <a:srgbClr val="065B84"/>
                </a:solidFill>
                <a:latin typeface="Aptos Display (Headings)"/>
                <a:ea typeface="Calibri"/>
                <a:cs typeface="Calibri"/>
                <a:sym typeface="Calibri"/>
              </a:rPr>
              <a:t>Creada por: </a:t>
            </a:r>
            <a:r>
              <a:rPr lang="es-PR" sz="2260" b="1" i="0" u="none" strike="noStrike" cap="none" dirty="0" err="1">
                <a:solidFill>
                  <a:srgbClr val="065B84"/>
                </a:solidFill>
                <a:latin typeface="Aptos Display (Headings)"/>
                <a:ea typeface="Calibri"/>
                <a:cs typeface="Calibri"/>
                <a:sym typeface="Calibri"/>
              </a:rPr>
              <a:t>Maninder</a:t>
            </a:r>
            <a:r>
              <a:rPr lang="es-PR" sz="2260" b="1" i="0" u="none" strike="noStrike" cap="none" dirty="0">
                <a:solidFill>
                  <a:srgbClr val="065B84"/>
                </a:solidFill>
                <a:latin typeface="Aptos Display (Headings)"/>
                <a:ea typeface="Calibri"/>
                <a:cs typeface="Calibri"/>
                <a:sym typeface="Calibri"/>
              </a:rPr>
              <a:t> K. </a:t>
            </a:r>
            <a:r>
              <a:rPr lang="es-PR" sz="2260" b="1" i="0" u="none" strike="noStrike" cap="none" dirty="0" err="1">
                <a:solidFill>
                  <a:srgbClr val="065B84"/>
                </a:solidFill>
                <a:latin typeface="Aptos Display (Headings)"/>
                <a:ea typeface="Calibri"/>
                <a:cs typeface="Calibri"/>
                <a:sym typeface="Calibri"/>
              </a:rPr>
              <a:t>Walia</a:t>
            </a:r>
            <a:r>
              <a:rPr lang="es-PR" sz="2260" b="1" i="0" u="none" strike="noStrike" cap="none" dirty="0">
                <a:solidFill>
                  <a:srgbClr val="065B84"/>
                </a:solidFill>
                <a:latin typeface="Aptos Display (Headings)"/>
                <a:ea typeface="Calibri"/>
                <a:cs typeface="Calibri"/>
                <a:sym typeface="Calibri"/>
              </a:rPr>
              <a:t>, </a:t>
            </a:r>
            <a:r>
              <a:rPr lang="es-PR" sz="2260" b="1" i="0" u="none" strike="noStrike" cap="none" dirty="0" err="1">
                <a:solidFill>
                  <a:srgbClr val="065B84"/>
                </a:solidFill>
                <a:latin typeface="Aptos Display (Headings)"/>
                <a:ea typeface="Calibri"/>
                <a:cs typeface="Calibri"/>
                <a:sym typeface="Calibri"/>
              </a:rPr>
              <a:t>University</a:t>
            </a:r>
            <a:r>
              <a:rPr lang="es-PR" sz="2260" b="1" i="0" u="none" strike="noStrike" cap="none" dirty="0">
                <a:solidFill>
                  <a:srgbClr val="065B84"/>
                </a:solidFill>
                <a:latin typeface="Aptos Display (Headings)"/>
                <a:ea typeface="Calibri"/>
                <a:cs typeface="Calibri"/>
                <a:sym typeface="Calibri"/>
              </a:rPr>
              <a:t> </a:t>
            </a:r>
            <a:r>
              <a:rPr lang="es-PR" sz="2260" b="1" i="0" u="none" strike="noStrike" cap="none" dirty="0" err="1">
                <a:solidFill>
                  <a:srgbClr val="065B84"/>
                </a:solidFill>
                <a:latin typeface="Aptos Display (Headings)"/>
                <a:ea typeface="Calibri"/>
                <a:cs typeface="Calibri"/>
                <a:sym typeface="Calibri"/>
              </a:rPr>
              <a:t>of</a:t>
            </a:r>
            <a:r>
              <a:rPr lang="es-PR" sz="2260" b="1" i="0" u="none" strike="noStrike" cap="none" dirty="0">
                <a:solidFill>
                  <a:srgbClr val="065B84"/>
                </a:solidFill>
                <a:latin typeface="Aptos Display (Headings)"/>
                <a:ea typeface="Calibri"/>
                <a:cs typeface="Calibri"/>
                <a:sym typeface="Calibri"/>
              </a:rPr>
              <a:t> Nevada, Reno</a:t>
            </a:r>
            <a:endParaRPr lang="es-PR" sz="1820" b="0" i="0" u="none" strike="noStrike" cap="none" dirty="0">
              <a:solidFill>
                <a:schemeClr val="dk1"/>
              </a:solidFill>
              <a:latin typeface="Aptos Display (Headings)"/>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2072021" y="1611985"/>
            <a:ext cx="9535275" cy="23058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4400"/>
              <a:buFont typeface="Calibri"/>
              <a:buNone/>
            </a:pPr>
            <a:r>
              <a:rPr lang="en-US" b="1" dirty="0" err="1">
                <a:solidFill>
                  <a:srgbClr val="1E4E79"/>
                </a:solidFill>
              </a:rPr>
              <a:t>Suelo</a:t>
            </a:r>
            <a:r>
              <a:rPr lang="en-US" b="1" dirty="0">
                <a:solidFill>
                  <a:srgbClr val="1E4E79"/>
                </a:solidFill>
              </a:rPr>
              <a:t> ≠ tierra</a:t>
            </a:r>
            <a:endParaRPr dirty="0"/>
          </a:p>
        </p:txBody>
      </p:sp>
      <p:sp>
        <p:nvSpPr>
          <p:cNvPr id="180" name="Google Shape;180;p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5" name="Picture 4" descr="Close-up of feet in sand">
            <a:extLst>
              <a:ext uri="{FF2B5EF4-FFF2-40B4-BE49-F238E27FC236}">
                <a16:creationId xmlns:a16="http://schemas.microsoft.com/office/drawing/2014/main" id="{019B43EC-73FA-4357-AB4F-9B86818C40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86701" y="3496419"/>
            <a:ext cx="3566161" cy="2377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 person holding a small plant in dirt&#10;&#10;Description automatically generated">
            <a:extLst>
              <a:ext uri="{FF2B5EF4-FFF2-40B4-BE49-F238E27FC236}">
                <a16:creationId xmlns:a16="http://schemas.microsoft.com/office/drawing/2014/main" id="{779AE41F-F535-745D-E7FA-19AEF35BCEB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17633" y="3496419"/>
            <a:ext cx="3414635" cy="2377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5400C7FE-A122-566F-7585-BC3EC44F82D1}"/>
              </a:ext>
            </a:extLst>
          </p:cNvPr>
          <p:cNvSpPr txBox="1"/>
          <p:nvPr/>
        </p:nvSpPr>
        <p:spPr>
          <a:xfrm>
            <a:off x="6411816" y="6212218"/>
            <a:ext cx="3494183" cy="230832"/>
          </a:xfrm>
          <a:prstGeom prst="rect">
            <a:avLst/>
          </a:prstGeom>
          <a:noFill/>
        </p:spPr>
        <p:txBody>
          <a:bodyPr wrap="square" rtlCol="0">
            <a:spAutoFit/>
          </a:bodyPr>
          <a:lstStyle/>
          <a:p>
            <a:r>
              <a:rPr lang="en-US" sz="900">
                <a:hlinkClick r:id="rId6" tooltip="https://www.tasnimnews.com/fa/news/1398/02/11/2001982/%D8%AA%D8%AF%D9%88%DB%8C%D9%86-%D8%A8%D8%B1%D9%86%D8%A7%D9%85%D9%87-%D8%A7%D8%B3%D8%AA%D8%B1%D8%A7%D8%AA%DA%98%DB%8C%DA%A9-%D8%AA%D8%AD%D9%82%DB%8C%D9%82%D8%A7%D8%AA-%D9%88-%D9%85%D8%AF%DB%8C%D8%B1%DB%8C%D8%AA-%D9%BE%D8%A7%DB%8C%D8%AF%D8%A7%D8%B1-%D9%85%D9%86%D8%A7%D8%A8%D8%B9-%D8%AE%D8%A7%DA%A9-%D8%A2%D8%BA%D8%A7%D8%B2-%D8%B4%D8%AF"/>
              </a:rPr>
              <a:t>This Photo</a:t>
            </a:r>
            <a:r>
              <a:rPr lang="en-US" sz="900"/>
              <a:t> by Unknown Author is licensed under </a:t>
            </a:r>
            <a:r>
              <a:rPr lang="en-US" sz="900">
                <a:hlinkClick r:id="rId7" tooltip="https://creativecommons.org/licenses/by/3.0/"/>
              </a:rPr>
              <a:t>CC BY</a:t>
            </a:r>
            <a:endParaRPr lang="en-US"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s-PR" b="1" dirty="0">
                <a:solidFill>
                  <a:srgbClr val="1E4E79"/>
                </a:solidFill>
              </a:rPr>
              <a:t>¿Por qué es importante el SUELO?</a:t>
            </a:r>
            <a:endParaRPr lang="es-PR" dirty="0"/>
          </a:p>
        </p:txBody>
      </p:sp>
      <p:sp>
        <p:nvSpPr>
          <p:cNvPr id="187" name="Google Shape;187;p10"/>
          <p:cNvSpPr txBox="1">
            <a:spLocks noGrp="1"/>
          </p:cNvSpPr>
          <p:nvPr>
            <p:ph type="body" idx="1"/>
          </p:nvPr>
        </p:nvSpPr>
        <p:spPr>
          <a:xfrm>
            <a:off x="4095848" y="2022827"/>
            <a:ext cx="4980626" cy="338282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400"/>
              <a:buFont typeface="Arial"/>
              <a:buChar char="•"/>
            </a:pPr>
            <a:r>
              <a:rPr lang="es-PR" sz="2400" dirty="0">
                <a:latin typeface="Aptos (Body)"/>
              </a:rPr>
              <a:t>Medio para el crecimiento de todo tipo de plantas.</a:t>
            </a:r>
          </a:p>
          <a:p>
            <a:pPr marL="285750" lvl="0" indent="-285750" algn="l" rtl="0">
              <a:lnSpc>
                <a:spcPct val="90000"/>
              </a:lnSpc>
              <a:spcBef>
                <a:spcPts val="0"/>
              </a:spcBef>
              <a:spcAft>
                <a:spcPts val="0"/>
              </a:spcAft>
              <a:buClr>
                <a:schemeClr val="dk1"/>
              </a:buClr>
              <a:buSzPts val="2400"/>
              <a:buFont typeface="Arial"/>
              <a:buChar char="•"/>
            </a:pPr>
            <a:r>
              <a:rPr lang="es-PR" sz="2400" dirty="0">
                <a:latin typeface="Aptos (Body)"/>
              </a:rPr>
              <a:t>Modifica la atmósfera al emitir y absorber gases.</a:t>
            </a:r>
          </a:p>
          <a:p>
            <a:pPr marL="285750" lvl="0" indent="-285750" algn="l" rtl="0">
              <a:lnSpc>
                <a:spcPct val="90000"/>
              </a:lnSpc>
              <a:spcBef>
                <a:spcPts val="0"/>
              </a:spcBef>
              <a:spcAft>
                <a:spcPts val="0"/>
              </a:spcAft>
              <a:buClr>
                <a:schemeClr val="dk1"/>
              </a:buClr>
              <a:buSzPts val="2400"/>
              <a:buFont typeface="Arial"/>
              <a:buChar char="•"/>
            </a:pPr>
            <a:r>
              <a:rPr lang="es-PR" sz="2400" dirty="0">
                <a:latin typeface="Aptos (Body)"/>
              </a:rPr>
              <a:t>Hábitat para animales.</a:t>
            </a:r>
          </a:p>
          <a:p>
            <a:pPr marL="285750" lvl="0" indent="-285750" algn="l" rtl="0">
              <a:lnSpc>
                <a:spcPct val="90000"/>
              </a:lnSpc>
              <a:spcBef>
                <a:spcPts val="0"/>
              </a:spcBef>
              <a:spcAft>
                <a:spcPts val="0"/>
              </a:spcAft>
              <a:buClr>
                <a:schemeClr val="dk1"/>
              </a:buClr>
              <a:buSzPts val="2400"/>
              <a:buFont typeface="Arial"/>
              <a:buChar char="•"/>
            </a:pPr>
            <a:r>
              <a:rPr lang="es-PR" sz="2400" dirty="0">
                <a:latin typeface="Aptos (Body)"/>
              </a:rPr>
              <a:t>Medio para la construcción.</a:t>
            </a:r>
          </a:p>
          <a:p>
            <a:pPr marL="285750" lvl="0" indent="-285750" algn="l" rtl="0">
              <a:lnSpc>
                <a:spcPct val="90000"/>
              </a:lnSpc>
              <a:spcBef>
                <a:spcPts val="0"/>
              </a:spcBef>
              <a:spcAft>
                <a:spcPts val="0"/>
              </a:spcAft>
              <a:buClr>
                <a:schemeClr val="dk1"/>
              </a:buClr>
              <a:buSzPts val="2400"/>
              <a:buFont typeface="Arial"/>
              <a:buChar char="•"/>
            </a:pPr>
            <a:r>
              <a:rPr lang="es-PR" sz="2400" dirty="0">
                <a:latin typeface="Aptos (Body)"/>
              </a:rPr>
              <a:t>Actúa como un filtro vivo para limpiar agua.</a:t>
            </a:r>
          </a:p>
          <a:p>
            <a:pPr marL="285750" lvl="0" indent="-285750" algn="l" rtl="0">
              <a:lnSpc>
                <a:spcPct val="90000"/>
              </a:lnSpc>
              <a:spcBef>
                <a:spcPts val="0"/>
              </a:spcBef>
              <a:spcAft>
                <a:spcPts val="0"/>
              </a:spcAft>
              <a:buClr>
                <a:schemeClr val="dk1"/>
              </a:buClr>
              <a:buSzPts val="2400"/>
              <a:buFont typeface="Arial"/>
              <a:buChar char="•"/>
            </a:pPr>
            <a:r>
              <a:rPr lang="es-PR" sz="2400" dirty="0">
                <a:latin typeface="Aptos (Body)"/>
              </a:rPr>
              <a:t>Captura carbono.</a:t>
            </a:r>
          </a:p>
        </p:txBody>
      </p:sp>
      <p:sp>
        <p:nvSpPr>
          <p:cNvPr id="188" name="Google Shape;188;p1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189" name="Google Shape;189;p10"/>
          <p:cNvPicPr preferRelativeResize="0"/>
          <p:nvPr/>
        </p:nvPicPr>
        <p:blipFill rotWithShape="1">
          <a:blip r:embed="rId3">
            <a:alphaModFix/>
          </a:blip>
          <a:srcRect l="-2980" r="2980" b="19986"/>
          <a:stretch/>
        </p:blipFill>
        <p:spPr>
          <a:xfrm>
            <a:off x="1809250" y="1690700"/>
            <a:ext cx="1908825" cy="2011506"/>
          </a:xfrm>
          <a:prstGeom prst="rect">
            <a:avLst/>
          </a:prstGeom>
          <a:noFill/>
          <a:ln>
            <a:noFill/>
          </a:ln>
        </p:spPr>
      </p:pic>
      <p:pic>
        <p:nvPicPr>
          <p:cNvPr id="190" name="Google Shape;190;p10"/>
          <p:cNvPicPr preferRelativeResize="0"/>
          <p:nvPr/>
        </p:nvPicPr>
        <p:blipFill rotWithShape="1">
          <a:blip r:embed="rId4">
            <a:alphaModFix/>
          </a:blip>
          <a:srcRect/>
          <a:stretch/>
        </p:blipFill>
        <p:spPr>
          <a:xfrm>
            <a:off x="1885450" y="3702200"/>
            <a:ext cx="1908825" cy="1930897"/>
          </a:xfrm>
          <a:prstGeom prst="rect">
            <a:avLst/>
          </a:prstGeom>
          <a:noFill/>
          <a:ln>
            <a:noFill/>
          </a:ln>
        </p:spPr>
      </p:pic>
      <p:pic>
        <p:nvPicPr>
          <p:cNvPr id="191" name="Google Shape;191;p10"/>
          <p:cNvPicPr preferRelativeResize="0"/>
          <p:nvPr/>
        </p:nvPicPr>
        <p:blipFill rotWithShape="1">
          <a:blip r:embed="rId5">
            <a:alphaModFix/>
          </a:blip>
          <a:srcRect/>
          <a:stretch/>
        </p:blipFill>
        <p:spPr>
          <a:xfrm>
            <a:off x="9296400" y="1944200"/>
            <a:ext cx="1758000" cy="1758000"/>
          </a:xfrm>
          <a:prstGeom prst="rect">
            <a:avLst/>
          </a:prstGeom>
          <a:noFill/>
          <a:ln>
            <a:noFill/>
          </a:ln>
        </p:spPr>
      </p:pic>
      <p:pic>
        <p:nvPicPr>
          <p:cNvPr id="192" name="Google Shape;192;p10"/>
          <p:cNvPicPr preferRelativeResize="0"/>
          <p:nvPr/>
        </p:nvPicPr>
        <p:blipFill rotWithShape="1">
          <a:blip r:embed="rId6">
            <a:alphaModFix/>
          </a:blip>
          <a:srcRect/>
          <a:stretch/>
        </p:blipFill>
        <p:spPr>
          <a:xfrm>
            <a:off x="9220988" y="3746600"/>
            <a:ext cx="1908821" cy="188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body" idx="1"/>
          </p:nvPr>
        </p:nvSpPr>
        <p:spPr>
          <a:xfrm>
            <a:off x="2221672" y="912000"/>
            <a:ext cx="4904700" cy="5397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2652"/>
              <a:buNone/>
            </a:pPr>
            <a:endParaRPr sz="7350" dirty="0">
              <a:latin typeface="Aptos Display (Headings)"/>
            </a:endParaRPr>
          </a:p>
          <a:p>
            <a:pPr marL="0" lvl="0" indent="0" algn="l" rtl="0">
              <a:lnSpc>
                <a:spcPct val="90000"/>
              </a:lnSpc>
              <a:spcBef>
                <a:spcPts val="0"/>
              </a:spcBef>
              <a:spcAft>
                <a:spcPts val="0"/>
              </a:spcAft>
              <a:buClr>
                <a:schemeClr val="dk1"/>
              </a:buClr>
              <a:buSzPct val="32652"/>
              <a:buNone/>
            </a:pPr>
            <a:r>
              <a:rPr lang="en-US" sz="7350" dirty="0">
                <a:latin typeface="Aptos Display (Headings)"/>
              </a:rPr>
              <a:t>El </a:t>
            </a:r>
            <a:r>
              <a:rPr lang="en-US" sz="7350" dirty="0" err="1">
                <a:latin typeface="Aptos Display (Headings)"/>
              </a:rPr>
              <a:t>suelo</a:t>
            </a:r>
            <a:r>
              <a:rPr lang="en-US" sz="7350" dirty="0">
                <a:latin typeface="Aptos Display (Headings)"/>
              </a:rPr>
              <a:t> </a:t>
            </a:r>
            <a:r>
              <a:rPr lang="en-US" sz="7350" dirty="0" err="1">
                <a:latin typeface="Aptos Display (Headings)"/>
              </a:rPr>
              <a:t>hace</a:t>
            </a:r>
            <a:r>
              <a:rPr lang="en-US" sz="7350" dirty="0">
                <a:latin typeface="Aptos Display (Headings)"/>
              </a:rPr>
              <a:t> </a:t>
            </a:r>
            <a:r>
              <a:rPr lang="en-US" sz="7350" dirty="0" err="1">
                <a:latin typeface="Aptos Display (Headings)"/>
              </a:rPr>
              <a:t>excelentes</a:t>
            </a:r>
            <a:r>
              <a:rPr lang="en-US" sz="7350" dirty="0">
                <a:latin typeface="Aptos Display (Headings)"/>
              </a:rPr>
              <a:t> </a:t>
            </a:r>
            <a:r>
              <a:rPr lang="en-US" sz="7350" dirty="0" err="1">
                <a:latin typeface="Aptos Display (Headings)"/>
              </a:rPr>
              <a:t>pasteles</a:t>
            </a:r>
            <a:r>
              <a:rPr lang="en-US" sz="7350" dirty="0">
                <a:latin typeface="Aptos Display (Headings)"/>
              </a:rPr>
              <a:t> de barro.</a:t>
            </a:r>
            <a:endParaRPr sz="7350" dirty="0">
              <a:latin typeface="Aptos Display (Headings)"/>
            </a:endParaRPr>
          </a:p>
          <a:p>
            <a:pPr marL="0" lvl="0" indent="0" algn="l" rtl="0">
              <a:lnSpc>
                <a:spcPct val="90000"/>
              </a:lnSpc>
              <a:spcBef>
                <a:spcPts val="1000"/>
              </a:spcBef>
              <a:spcAft>
                <a:spcPts val="0"/>
              </a:spcAft>
              <a:buClr>
                <a:schemeClr val="dk1"/>
              </a:buClr>
              <a:buSzPct val="100000"/>
              <a:buNone/>
            </a:pPr>
            <a:endParaRPr dirty="0"/>
          </a:p>
        </p:txBody>
      </p:sp>
      <p:pic>
        <p:nvPicPr>
          <p:cNvPr id="199" name="Google Shape;199;p11" descr="DSCN3758"/>
          <p:cNvPicPr preferRelativeResize="0"/>
          <p:nvPr/>
        </p:nvPicPr>
        <p:blipFill rotWithShape="1">
          <a:blip r:embed="rId3">
            <a:alphaModFix/>
          </a:blip>
          <a:srcRect/>
          <a:stretch/>
        </p:blipFill>
        <p:spPr>
          <a:xfrm>
            <a:off x="1932942" y="2224187"/>
            <a:ext cx="3987052" cy="3238815"/>
          </a:xfrm>
          <a:prstGeom prst="rect">
            <a:avLst/>
          </a:prstGeom>
          <a:noFill/>
          <a:ln>
            <a:noFill/>
          </a:ln>
        </p:spPr>
      </p:pic>
      <p:sp>
        <p:nvSpPr>
          <p:cNvPr id="200" name="Google Shape;200;p11"/>
          <p:cNvSpPr txBox="1"/>
          <p:nvPr/>
        </p:nvSpPr>
        <p:spPr>
          <a:xfrm>
            <a:off x="7312325" y="5193175"/>
            <a:ext cx="4441800" cy="539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dirty="0">
                <a:solidFill>
                  <a:schemeClr val="dk1"/>
                </a:solidFill>
                <a:latin typeface="Aptos Display (Headings)"/>
                <a:ea typeface="Calibri"/>
                <a:cs typeface="Calibri"/>
                <a:sym typeface="Calibri"/>
              </a:rPr>
              <a:t>... ¡y es </a:t>
            </a:r>
            <a:r>
              <a:rPr lang="en-US" sz="2400" b="0" i="0" u="none" strike="noStrike" cap="none" dirty="0" err="1">
                <a:solidFill>
                  <a:schemeClr val="dk1"/>
                </a:solidFill>
                <a:latin typeface="Aptos Display (Headings)"/>
                <a:ea typeface="Calibri"/>
                <a:cs typeface="Calibri"/>
                <a:sym typeface="Calibri"/>
              </a:rPr>
              <a:t>simplemente</a:t>
            </a:r>
            <a:r>
              <a:rPr lang="en-US" sz="2400" b="0" i="0" u="none" strike="noStrike" cap="none" dirty="0">
                <a:solidFill>
                  <a:schemeClr val="dk1"/>
                </a:solidFill>
                <a:latin typeface="Aptos Display (Headings)"/>
                <a:ea typeface="Calibri"/>
                <a:cs typeface="Calibri"/>
                <a:sym typeface="Calibri"/>
              </a:rPr>
              <a:t> </a:t>
            </a:r>
            <a:r>
              <a:rPr lang="en-US" sz="2400" b="0" i="0" u="none" strike="noStrike" cap="none" dirty="0" err="1">
                <a:solidFill>
                  <a:schemeClr val="dk1"/>
                </a:solidFill>
                <a:latin typeface="Aptos Display (Headings)"/>
                <a:ea typeface="Calibri"/>
                <a:cs typeface="Calibri"/>
                <a:sym typeface="Calibri"/>
              </a:rPr>
              <a:t>divertido</a:t>
            </a:r>
            <a:r>
              <a:rPr lang="en-US" sz="2400" b="0" i="0" u="none" strike="noStrike" cap="none" dirty="0">
                <a:solidFill>
                  <a:schemeClr val="dk1"/>
                </a:solidFill>
                <a:latin typeface="Aptos Display (Headings)"/>
                <a:ea typeface="Calibri"/>
                <a:cs typeface="Calibri"/>
                <a:sym typeface="Calibri"/>
              </a:rPr>
              <a:t>!</a:t>
            </a:r>
            <a:endParaRPr sz="2800" b="0" i="0" u="none" strike="noStrike" cap="none" dirty="0">
              <a:solidFill>
                <a:schemeClr val="dk1"/>
              </a:solidFill>
              <a:latin typeface="Aptos Display (Headings)"/>
              <a:ea typeface="Calibri"/>
              <a:cs typeface="Calibri"/>
              <a:sym typeface="Calibri"/>
            </a:endParaRPr>
          </a:p>
        </p:txBody>
      </p:sp>
      <p:sp>
        <p:nvSpPr>
          <p:cNvPr id="202" name="Google Shape;202;p11"/>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 name="Picture 1">
            <a:extLst>
              <a:ext uri="{FF2B5EF4-FFF2-40B4-BE49-F238E27FC236}">
                <a16:creationId xmlns:a16="http://schemas.microsoft.com/office/drawing/2014/main" id="{7B1EA175-954F-D4C5-32A9-51B6B48EBBB6}"/>
              </a:ext>
            </a:extLst>
          </p:cNvPr>
          <p:cNvPicPr>
            <a:picLocks noChangeAspect="1"/>
          </p:cNvPicPr>
          <p:nvPr/>
        </p:nvPicPr>
        <p:blipFill>
          <a:blip r:embed="rId4"/>
          <a:stretch>
            <a:fillRect/>
          </a:stretch>
        </p:blipFill>
        <p:spPr>
          <a:xfrm>
            <a:off x="7312325" y="1314757"/>
            <a:ext cx="3766801" cy="3192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1502050" y="323800"/>
            <a:ext cx="103734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4400"/>
              <a:buFont typeface="Calibri"/>
              <a:buNone/>
            </a:pPr>
            <a:r>
              <a:rPr lang="es-PR" b="1" dirty="0">
                <a:solidFill>
                  <a:srgbClr val="1E4E79"/>
                </a:solidFill>
              </a:rPr>
              <a:t>¡Factores de Formación del Suelo o CLORMT!</a:t>
            </a:r>
            <a:endParaRPr lang="es-PR" dirty="0"/>
          </a:p>
        </p:txBody>
      </p:sp>
      <p:sp>
        <p:nvSpPr>
          <p:cNvPr id="209" name="Google Shape;209;p12"/>
          <p:cNvSpPr txBox="1">
            <a:spLocks noGrp="1"/>
          </p:cNvSpPr>
          <p:nvPr>
            <p:ph type="body" idx="1"/>
          </p:nvPr>
        </p:nvSpPr>
        <p:spPr>
          <a:xfrm>
            <a:off x="1818525" y="1825625"/>
            <a:ext cx="937155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750"/>
              </a:spcBef>
              <a:spcAft>
                <a:spcPts val="0"/>
              </a:spcAft>
              <a:buClr>
                <a:schemeClr val="dk1"/>
              </a:buClr>
              <a:buSzPts val="1800"/>
              <a:buChar char="•"/>
            </a:pPr>
            <a:r>
              <a:rPr lang="es-PR" sz="2400" b="1" dirty="0"/>
              <a:t>Cl</a:t>
            </a:r>
            <a:r>
              <a:rPr lang="es-PR" sz="2400" dirty="0"/>
              <a:t>ima</a:t>
            </a:r>
          </a:p>
          <a:p>
            <a:pPr marL="228600" lvl="0" indent="-228600" algn="l" rtl="0">
              <a:lnSpc>
                <a:spcPct val="120000"/>
              </a:lnSpc>
              <a:spcBef>
                <a:spcPts val="750"/>
              </a:spcBef>
              <a:spcAft>
                <a:spcPts val="0"/>
              </a:spcAft>
              <a:buClr>
                <a:schemeClr val="dk1"/>
              </a:buClr>
              <a:buSzPts val="1800"/>
              <a:buChar char="•"/>
            </a:pPr>
            <a:r>
              <a:rPr lang="es-PR" sz="2400" b="1" dirty="0"/>
              <a:t>O</a:t>
            </a:r>
            <a:r>
              <a:rPr lang="es-PR" sz="2400" dirty="0"/>
              <a:t>rganismos</a:t>
            </a:r>
          </a:p>
          <a:p>
            <a:pPr marL="228600" lvl="0" indent="-228600" algn="l" rtl="0">
              <a:lnSpc>
                <a:spcPct val="120000"/>
              </a:lnSpc>
              <a:spcBef>
                <a:spcPts val="750"/>
              </a:spcBef>
              <a:spcAft>
                <a:spcPts val="0"/>
              </a:spcAft>
              <a:buClr>
                <a:schemeClr val="dk1"/>
              </a:buClr>
              <a:buSzPts val="1800"/>
              <a:buChar char="•"/>
            </a:pPr>
            <a:r>
              <a:rPr lang="es-PR" sz="2400" b="1" dirty="0"/>
              <a:t>R</a:t>
            </a:r>
            <a:r>
              <a:rPr lang="es-PR" sz="2400" dirty="0"/>
              <a:t>elieve</a:t>
            </a:r>
          </a:p>
          <a:p>
            <a:pPr marL="228600" lvl="0" indent="-228600" algn="l" rtl="0">
              <a:lnSpc>
                <a:spcPct val="120000"/>
              </a:lnSpc>
              <a:spcBef>
                <a:spcPts val="750"/>
              </a:spcBef>
              <a:spcAft>
                <a:spcPts val="0"/>
              </a:spcAft>
              <a:buClr>
                <a:schemeClr val="dk1"/>
              </a:buClr>
              <a:buSzPts val="1800"/>
              <a:buChar char="•"/>
            </a:pPr>
            <a:r>
              <a:rPr lang="es-PR" sz="2400" b="1" dirty="0"/>
              <a:t>M</a:t>
            </a:r>
            <a:r>
              <a:rPr lang="es-PR" sz="2400" dirty="0"/>
              <a:t>aterial parental</a:t>
            </a:r>
          </a:p>
          <a:p>
            <a:pPr marL="228600" lvl="0" indent="-228600" algn="l" rtl="0">
              <a:lnSpc>
                <a:spcPct val="120000"/>
              </a:lnSpc>
              <a:spcBef>
                <a:spcPts val="750"/>
              </a:spcBef>
              <a:spcAft>
                <a:spcPts val="0"/>
              </a:spcAft>
              <a:buClr>
                <a:schemeClr val="dk1"/>
              </a:buClr>
              <a:buSzPts val="1800"/>
              <a:buChar char="•"/>
            </a:pPr>
            <a:r>
              <a:rPr lang="es-PR" sz="2400" b="1" dirty="0"/>
              <a:t>T</a:t>
            </a:r>
            <a:r>
              <a:rPr lang="es-PR" sz="2400" dirty="0"/>
              <a:t>iempo</a:t>
            </a:r>
          </a:p>
        </p:txBody>
      </p:sp>
      <p:sp>
        <p:nvSpPr>
          <p:cNvPr id="210" name="Google Shape;210;p1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PR" dirty="0" err="1"/>
              <a:t>Soil</a:t>
            </a:r>
            <a:r>
              <a:rPr lang="es-PR" dirty="0"/>
              <a:t> </a:t>
            </a:r>
            <a:r>
              <a:rPr lang="es-PR" dirty="0" err="1"/>
              <a:t>Science</a:t>
            </a:r>
            <a:r>
              <a:rPr lang="es-PR" dirty="0"/>
              <a:t> </a:t>
            </a:r>
            <a:r>
              <a:rPr lang="es-PR" dirty="0" err="1"/>
              <a:t>Society</a:t>
            </a:r>
            <a:r>
              <a:rPr lang="es-PR" dirty="0"/>
              <a:t> </a:t>
            </a:r>
            <a:r>
              <a:rPr lang="es-PR" dirty="0" err="1"/>
              <a:t>of</a:t>
            </a:r>
            <a:r>
              <a:rPr lang="es-PR" dirty="0"/>
              <a:t> </a:t>
            </a:r>
            <a:r>
              <a:rPr lang="es-PR" dirty="0" err="1"/>
              <a:t>America</a:t>
            </a:r>
            <a:r>
              <a:rPr lang="es-PR" dirty="0"/>
              <a:t>   www.soils.org | www.soils4teachers.org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US" sz="4400" b="1">
                <a:solidFill>
                  <a:schemeClr val="accent2"/>
                </a:solidFill>
                <a:latin typeface="Calibri"/>
                <a:ea typeface="Calibri"/>
                <a:cs typeface="Calibri"/>
                <a:sym typeface="Calibri"/>
              </a:rPr>
              <a:t>Cl</a:t>
            </a:r>
            <a:r>
              <a:rPr lang="en-US" sz="4400" b="1">
                <a:solidFill>
                  <a:srgbClr val="065B84"/>
                </a:solidFill>
                <a:latin typeface="Calibri"/>
                <a:ea typeface="Calibri"/>
                <a:cs typeface="Calibri"/>
                <a:sym typeface="Calibri"/>
              </a:rPr>
              <a:t>ima</a:t>
            </a:r>
            <a:endParaRPr b="1">
              <a:solidFill>
                <a:srgbClr val="1E4E79"/>
              </a:solidFill>
              <a:latin typeface="Calibri"/>
              <a:ea typeface="Calibri"/>
              <a:cs typeface="Calibri"/>
              <a:sym typeface="Calibri"/>
            </a:endParaRPr>
          </a:p>
        </p:txBody>
      </p:sp>
      <p:sp>
        <p:nvSpPr>
          <p:cNvPr id="217" name="Google Shape;217;p13"/>
          <p:cNvSpPr txBox="1">
            <a:spLocks noGrp="1"/>
          </p:cNvSpPr>
          <p:nvPr>
            <p:ph type="body" idx="1"/>
          </p:nvPr>
        </p:nvSpPr>
        <p:spPr>
          <a:xfrm>
            <a:off x="1818526" y="1825625"/>
            <a:ext cx="347775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s-PR" sz="2400" dirty="0"/>
              <a:t>Principales fuerzas climáticas</a:t>
            </a:r>
            <a:endParaRPr lang="es-PR" dirty="0"/>
          </a:p>
          <a:p>
            <a:pPr marL="685800" lvl="1" indent="-171450" algn="l" rtl="0">
              <a:lnSpc>
                <a:spcPct val="90000"/>
              </a:lnSpc>
              <a:spcBef>
                <a:spcPts val="750"/>
              </a:spcBef>
              <a:spcAft>
                <a:spcPts val="0"/>
              </a:spcAft>
              <a:buClr>
                <a:schemeClr val="dk1"/>
              </a:buClr>
              <a:buSzPts val="1800"/>
              <a:buFont typeface="Times New Roman"/>
              <a:buChar char="•"/>
            </a:pPr>
            <a:r>
              <a:rPr lang="es-PR" sz="2000" dirty="0"/>
              <a:t>Temperatura</a:t>
            </a:r>
            <a:endParaRPr lang="es-PR" dirty="0"/>
          </a:p>
          <a:p>
            <a:pPr marL="685800" lvl="1" indent="-171450" algn="l" rtl="0">
              <a:lnSpc>
                <a:spcPct val="90000"/>
              </a:lnSpc>
              <a:spcBef>
                <a:spcPts val="750"/>
              </a:spcBef>
              <a:spcAft>
                <a:spcPts val="0"/>
              </a:spcAft>
              <a:buClr>
                <a:schemeClr val="dk1"/>
              </a:buClr>
              <a:buSzPts val="1800"/>
              <a:buFont typeface="Times New Roman"/>
              <a:buChar char="•"/>
            </a:pPr>
            <a:r>
              <a:rPr lang="es-PR" sz="2000" dirty="0"/>
              <a:t>Precipitación</a:t>
            </a:r>
            <a:endParaRPr lang="es-PR" dirty="0"/>
          </a:p>
          <a:p>
            <a:pPr marL="685800" lvl="1" indent="-57150" algn="l" rtl="0">
              <a:lnSpc>
                <a:spcPct val="90000"/>
              </a:lnSpc>
              <a:spcBef>
                <a:spcPts val="750"/>
              </a:spcBef>
              <a:spcAft>
                <a:spcPts val="0"/>
              </a:spcAft>
              <a:buClr>
                <a:schemeClr val="dk1"/>
              </a:buClr>
              <a:buSzPts val="1800"/>
              <a:buFont typeface="Times New Roman"/>
              <a:buNone/>
            </a:pPr>
            <a:endParaRPr lang="es-PR" sz="2000" dirty="0"/>
          </a:p>
          <a:p>
            <a:pPr marL="57150" lvl="0" indent="0" algn="l" rtl="0">
              <a:lnSpc>
                <a:spcPct val="90000"/>
              </a:lnSpc>
              <a:spcBef>
                <a:spcPts val="750"/>
              </a:spcBef>
              <a:spcAft>
                <a:spcPts val="0"/>
              </a:spcAft>
              <a:buClr>
                <a:schemeClr val="dk1"/>
              </a:buClr>
              <a:buSzPts val="1800"/>
              <a:buNone/>
            </a:pPr>
            <a:r>
              <a:rPr lang="es-PR" sz="2400" dirty="0">
                <a:solidFill>
                  <a:srgbClr val="000000"/>
                </a:solidFill>
              </a:rPr>
              <a:t>Las condiciones climáticas influyen directamente en la meteorización de materiales en el suelo.</a:t>
            </a:r>
            <a:endParaRPr lang="es-PR" sz="2400" dirty="0"/>
          </a:p>
        </p:txBody>
      </p:sp>
      <p:sp>
        <p:nvSpPr>
          <p:cNvPr id="218" name="Google Shape;218;p1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219" name="Google Shape;219;p13"/>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Societies of America</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pic>
        <p:nvPicPr>
          <p:cNvPr id="220" name="Google Shape;220;p13"/>
          <p:cNvPicPr preferRelativeResize="0"/>
          <p:nvPr/>
        </p:nvPicPr>
        <p:blipFill rotWithShape="1">
          <a:blip r:embed="rId3">
            <a:alphaModFix/>
          </a:blip>
          <a:srcRect/>
          <a:stretch/>
        </p:blipFill>
        <p:spPr>
          <a:xfrm>
            <a:off x="7428907" y="893272"/>
            <a:ext cx="2996790" cy="4470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Calibri"/>
              <a:buNone/>
            </a:pPr>
            <a:r>
              <a:rPr lang="es-PR" b="1" dirty="0">
                <a:solidFill>
                  <a:schemeClr val="accent6"/>
                </a:solidFill>
              </a:rPr>
              <a:t>O</a:t>
            </a:r>
            <a:r>
              <a:rPr lang="es-PR" sz="4400" b="1" dirty="0">
                <a:solidFill>
                  <a:srgbClr val="065B84"/>
                </a:solidFill>
              </a:rPr>
              <a:t>rganism</a:t>
            </a:r>
            <a:r>
              <a:rPr lang="es-PR" b="1" dirty="0">
                <a:solidFill>
                  <a:srgbClr val="065B84"/>
                </a:solidFill>
              </a:rPr>
              <a:t>os</a:t>
            </a:r>
            <a:endParaRPr lang="es-PR" b="1" dirty="0">
              <a:solidFill>
                <a:srgbClr val="1E4E79"/>
              </a:solidFill>
            </a:endParaRPr>
          </a:p>
        </p:txBody>
      </p:sp>
      <p:sp>
        <p:nvSpPr>
          <p:cNvPr id="227" name="Google Shape;227;p14"/>
          <p:cNvSpPr txBox="1">
            <a:spLocks noGrp="1"/>
          </p:cNvSpPr>
          <p:nvPr>
            <p:ph type="body" idx="1"/>
          </p:nvPr>
        </p:nvSpPr>
        <p:spPr>
          <a:xfrm>
            <a:off x="1818525" y="1825625"/>
            <a:ext cx="4208400" cy="4351338"/>
          </a:xfrm>
          <a:prstGeom prst="rect">
            <a:avLst/>
          </a:prstGeom>
          <a:noFill/>
          <a:ln>
            <a:noFill/>
          </a:ln>
        </p:spPr>
        <p:txBody>
          <a:bodyPr spcFirstLastPara="1" wrap="square" lIns="91425" tIns="45700" rIns="91425" bIns="45700" anchor="t" anchorCtr="0">
            <a:normAutofit/>
          </a:bodyPr>
          <a:lstStyle/>
          <a:p>
            <a:pPr marL="358140">
              <a:lnSpc>
                <a:spcPct val="70000"/>
              </a:lnSpc>
              <a:spcBef>
                <a:spcPts val="0"/>
              </a:spcBef>
            </a:pPr>
            <a:r>
              <a:rPr lang="es-PR" sz="2400" b="1" dirty="0"/>
              <a:t>Plantas</a:t>
            </a:r>
            <a:endParaRPr lang="es-PR" dirty="0"/>
          </a:p>
          <a:p>
            <a:pPr marL="358140">
              <a:lnSpc>
                <a:spcPct val="70000"/>
              </a:lnSpc>
              <a:spcBef>
                <a:spcPts val="750"/>
              </a:spcBef>
            </a:pPr>
            <a:r>
              <a:rPr lang="es-PR" sz="2400" b="1" dirty="0"/>
              <a:t>Animales</a:t>
            </a:r>
            <a:endParaRPr lang="es-PR" dirty="0"/>
          </a:p>
          <a:p>
            <a:pPr marL="358140">
              <a:lnSpc>
                <a:spcPct val="70000"/>
              </a:lnSpc>
              <a:spcBef>
                <a:spcPts val="750"/>
              </a:spcBef>
            </a:pPr>
            <a:r>
              <a:rPr lang="es-PR" sz="2400" b="1" dirty="0"/>
              <a:t>Micro- y Meso-organismos</a:t>
            </a:r>
            <a:endParaRPr lang="es-PR" dirty="0"/>
          </a:p>
          <a:p>
            <a:pPr marL="971550" lvl="2" indent="-172401">
              <a:lnSpc>
                <a:spcPct val="70000"/>
              </a:lnSpc>
              <a:spcBef>
                <a:spcPts val="375"/>
              </a:spcBef>
              <a:buFont typeface="Times New Roman"/>
              <a:buChar char="•"/>
            </a:pPr>
            <a:r>
              <a:rPr lang="es-PR" dirty="0"/>
              <a:t>Bacteria</a:t>
            </a:r>
          </a:p>
          <a:p>
            <a:pPr marL="971550" lvl="2" indent="-172401">
              <a:lnSpc>
                <a:spcPct val="70000"/>
              </a:lnSpc>
              <a:spcBef>
                <a:spcPts val="375"/>
              </a:spcBef>
              <a:buFont typeface="Times New Roman"/>
              <a:buChar char="•"/>
            </a:pPr>
            <a:r>
              <a:rPr lang="es-PR" dirty="0"/>
              <a:t>Hongos</a:t>
            </a:r>
          </a:p>
          <a:p>
            <a:pPr marL="971550" lvl="2" indent="-172401">
              <a:lnSpc>
                <a:spcPct val="70000"/>
              </a:lnSpc>
              <a:spcBef>
                <a:spcPts val="375"/>
              </a:spcBef>
              <a:buFont typeface="Times New Roman"/>
              <a:buChar char="•"/>
            </a:pPr>
            <a:r>
              <a:rPr lang="es-PR" dirty="0"/>
              <a:t>Gusanos, insectos</a:t>
            </a:r>
          </a:p>
        </p:txBody>
      </p:sp>
      <p:pic>
        <p:nvPicPr>
          <p:cNvPr id="228" name="Google Shape;228;p14"/>
          <p:cNvPicPr preferRelativeResize="0"/>
          <p:nvPr/>
        </p:nvPicPr>
        <p:blipFill rotWithShape="1">
          <a:blip r:embed="rId3">
            <a:alphaModFix/>
          </a:blip>
          <a:srcRect/>
          <a:stretch/>
        </p:blipFill>
        <p:spPr>
          <a:xfrm>
            <a:off x="9186299" y="1247746"/>
            <a:ext cx="2167500" cy="3864835"/>
          </a:xfrm>
          <a:prstGeom prst="rect">
            <a:avLst/>
          </a:prstGeom>
          <a:noFill/>
          <a:ln>
            <a:noFill/>
          </a:ln>
        </p:spPr>
      </p:pic>
      <p:sp>
        <p:nvSpPr>
          <p:cNvPr id="229" name="Google Shape;229;p1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PR" dirty="0" err="1"/>
              <a:t>Soil</a:t>
            </a:r>
            <a:r>
              <a:rPr lang="es-PR" dirty="0"/>
              <a:t> </a:t>
            </a:r>
            <a:r>
              <a:rPr lang="es-PR" dirty="0" err="1"/>
              <a:t>Science</a:t>
            </a:r>
            <a:r>
              <a:rPr lang="es-PR" dirty="0"/>
              <a:t> </a:t>
            </a:r>
            <a:r>
              <a:rPr lang="es-PR" dirty="0" err="1"/>
              <a:t>Society</a:t>
            </a:r>
            <a:r>
              <a:rPr lang="es-PR" dirty="0"/>
              <a:t> </a:t>
            </a:r>
            <a:r>
              <a:rPr lang="es-PR" dirty="0" err="1"/>
              <a:t>of</a:t>
            </a:r>
            <a:r>
              <a:rPr lang="es-PR" dirty="0"/>
              <a:t> </a:t>
            </a:r>
            <a:r>
              <a:rPr lang="es-PR" dirty="0" err="1"/>
              <a:t>America</a:t>
            </a:r>
            <a:r>
              <a:rPr lang="es-PR" dirty="0"/>
              <a:t>   www.soils.org | www.soils4teachers.org</a:t>
            </a:r>
          </a:p>
        </p:txBody>
      </p:sp>
      <p:pic>
        <p:nvPicPr>
          <p:cNvPr id="230" name="Google Shape;230;p14"/>
          <p:cNvPicPr preferRelativeResize="0"/>
          <p:nvPr/>
        </p:nvPicPr>
        <p:blipFill rotWithShape="1">
          <a:blip r:embed="rId4">
            <a:alphaModFix/>
          </a:blip>
          <a:srcRect/>
          <a:stretch/>
        </p:blipFill>
        <p:spPr>
          <a:xfrm>
            <a:off x="6026925" y="2204025"/>
            <a:ext cx="2908551" cy="2908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dirty="0">
                <a:solidFill>
                  <a:srgbClr val="FF0000"/>
                </a:solidFill>
              </a:rPr>
              <a:t>R</a:t>
            </a:r>
            <a:r>
              <a:rPr lang="en-US" b="1" dirty="0">
                <a:solidFill>
                  <a:srgbClr val="065B84"/>
                </a:solidFill>
              </a:rPr>
              <a:t>elieve (</a:t>
            </a:r>
            <a:r>
              <a:rPr lang="en-US" b="1" dirty="0" err="1">
                <a:solidFill>
                  <a:srgbClr val="065B84"/>
                </a:solidFill>
              </a:rPr>
              <a:t>Paisaje</a:t>
            </a:r>
            <a:r>
              <a:rPr lang="en-US" b="1" dirty="0">
                <a:solidFill>
                  <a:srgbClr val="065B84"/>
                </a:solidFill>
              </a:rPr>
              <a:t>)</a:t>
            </a:r>
            <a:endParaRPr b="1" dirty="0">
              <a:solidFill>
                <a:srgbClr val="1E4E79"/>
              </a:solidFill>
            </a:endParaRPr>
          </a:p>
        </p:txBody>
      </p:sp>
      <p:sp>
        <p:nvSpPr>
          <p:cNvPr id="237" name="Google Shape;237;p15"/>
          <p:cNvSpPr txBox="1">
            <a:spLocks noGrp="1"/>
          </p:cNvSpPr>
          <p:nvPr>
            <p:ph type="body" idx="1"/>
          </p:nvPr>
        </p:nvSpPr>
        <p:spPr>
          <a:xfrm>
            <a:off x="1818525" y="1825625"/>
            <a:ext cx="535182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s-PR" sz="2400" b="1" dirty="0"/>
              <a:t>También conocida como topografía.</a:t>
            </a:r>
          </a:p>
          <a:p>
            <a:pPr marL="358140" lvl="0" indent="-342900" algn="l" rtl="0">
              <a:lnSpc>
                <a:spcPct val="150000"/>
              </a:lnSpc>
              <a:spcBef>
                <a:spcPts val="0"/>
              </a:spcBef>
              <a:spcAft>
                <a:spcPts val="0"/>
              </a:spcAft>
              <a:buSzPts val="1800"/>
              <a:buChar char="•"/>
            </a:pPr>
            <a:r>
              <a:rPr lang="es-PR" sz="2400" dirty="0"/>
              <a:t>Forma: colinas/montañas o áreas planas/de baja altitud</a:t>
            </a:r>
          </a:p>
          <a:p>
            <a:pPr marL="358140" lvl="0" indent="-342900" algn="l" rtl="0">
              <a:lnSpc>
                <a:spcPct val="150000"/>
              </a:lnSpc>
              <a:spcBef>
                <a:spcPts val="0"/>
              </a:spcBef>
              <a:spcAft>
                <a:spcPts val="0"/>
              </a:spcAft>
              <a:buSzPts val="1800"/>
              <a:buChar char="•"/>
            </a:pPr>
            <a:r>
              <a:rPr lang="es-PR" sz="2400" dirty="0"/>
              <a:t>Inclinación: pendiente</a:t>
            </a:r>
          </a:p>
          <a:p>
            <a:pPr marL="358140" lvl="0" indent="-342900" algn="l" rtl="0">
              <a:lnSpc>
                <a:spcPct val="150000"/>
              </a:lnSpc>
              <a:spcBef>
                <a:spcPts val="0"/>
              </a:spcBef>
              <a:spcAft>
                <a:spcPts val="0"/>
              </a:spcAft>
              <a:buSzPts val="1800"/>
              <a:buChar char="•"/>
            </a:pPr>
            <a:r>
              <a:rPr lang="es-PR" sz="2400" dirty="0"/>
              <a:t>Altitud: altura sobre el nivel del mar</a:t>
            </a:r>
          </a:p>
          <a:p>
            <a:pPr marL="358140" lvl="0" indent="-342900" algn="l" rtl="0">
              <a:lnSpc>
                <a:spcPct val="150000"/>
              </a:lnSpc>
              <a:spcBef>
                <a:spcPts val="0"/>
              </a:spcBef>
              <a:spcAft>
                <a:spcPts val="0"/>
              </a:spcAft>
              <a:buSzPts val="1800"/>
              <a:buChar char="•"/>
            </a:pPr>
            <a:r>
              <a:rPr lang="es-PR" sz="2400" dirty="0"/>
              <a:t>Orientación: dirección hacia la que enfrenta una pendiente</a:t>
            </a:r>
          </a:p>
          <a:p>
            <a:pPr marL="0" lvl="0" indent="0" algn="l" rtl="0">
              <a:lnSpc>
                <a:spcPct val="100000"/>
              </a:lnSpc>
              <a:spcBef>
                <a:spcPts val="0"/>
              </a:spcBef>
              <a:spcAft>
                <a:spcPts val="0"/>
              </a:spcAft>
              <a:buSzPts val="1800"/>
              <a:buNone/>
            </a:pPr>
            <a:endParaRPr sz="2400" b="1" dirty="0"/>
          </a:p>
        </p:txBody>
      </p:sp>
      <p:sp>
        <p:nvSpPr>
          <p:cNvPr id="238" name="Google Shape;238;p1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39" name="Google Shape;239;p15"/>
          <p:cNvPicPr preferRelativeResize="0"/>
          <p:nvPr/>
        </p:nvPicPr>
        <p:blipFill rotWithShape="1">
          <a:blip r:embed="rId3">
            <a:alphaModFix/>
          </a:blip>
          <a:srcRect/>
          <a:stretch/>
        </p:blipFill>
        <p:spPr>
          <a:xfrm>
            <a:off x="7508421" y="1623924"/>
            <a:ext cx="3368776" cy="337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400"/>
              <a:buFont typeface="Calibri"/>
              <a:buNone/>
            </a:pPr>
            <a:r>
              <a:rPr lang="en-US" b="1">
                <a:solidFill>
                  <a:srgbClr val="7030A0"/>
                </a:solidFill>
              </a:rPr>
              <a:t>M</a:t>
            </a:r>
            <a:r>
              <a:rPr lang="en-US" b="1"/>
              <a:t>aterial Parental</a:t>
            </a:r>
            <a:endParaRPr b="1"/>
          </a:p>
        </p:txBody>
      </p:sp>
      <p:sp>
        <p:nvSpPr>
          <p:cNvPr id="246" name="Google Shape;246;p16"/>
          <p:cNvSpPr txBox="1">
            <a:spLocks noGrp="1"/>
          </p:cNvSpPr>
          <p:nvPr>
            <p:ph type="body" idx="1"/>
          </p:nvPr>
        </p:nvSpPr>
        <p:spPr>
          <a:xfrm>
            <a:off x="1818525" y="1825625"/>
            <a:ext cx="3957585" cy="1325563"/>
          </a:xfrm>
          <a:prstGeom prst="rect">
            <a:avLst/>
          </a:prstGeom>
          <a:noFill/>
          <a:ln>
            <a:noFill/>
          </a:ln>
        </p:spPr>
        <p:txBody>
          <a:bodyPr spcFirstLastPara="1" wrap="square" lIns="91425" tIns="45700" rIns="91425" bIns="45700" anchor="t" anchorCtr="0">
            <a:normAutofit/>
          </a:bodyPr>
          <a:lstStyle/>
          <a:p>
            <a:pPr marL="15240" lvl="0" indent="0" algn="ctr" rtl="0">
              <a:lnSpc>
                <a:spcPct val="100000"/>
              </a:lnSpc>
              <a:spcBef>
                <a:spcPts val="0"/>
              </a:spcBef>
              <a:spcAft>
                <a:spcPts val="0"/>
              </a:spcAft>
              <a:buClr>
                <a:schemeClr val="dk1"/>
              </a:buClr>
              <a:buSzPts val="1800"/>
              <a:buNone/>
            </a:pPr>
            <a:r>
              <a:rPr lang="es-PR" sz="2400" dirty="0"/>
              <a:t>Cada suelo "hereda" características del material parental del cual se formó.</a:t>
            </a:r>
            <a:endParaRPr lang="es-PR" dirty="0"/>
          </a:p>
        </p:txBody>
      </p:sp>
      <p:pic>
        <p:nvPicPr>
          <p:cNvPr id="247" name="Google Shape;247;p16"/>
          <p:cNvPicPr preferRelativeResize="0"/>
          <p:nvPr/>
        </p:nvPicPr>
        <p:blipFill rotWithShape="1">
          <a:blip r:embed="rId3">
            <a:alphaModFix/>
          </a:blip>
          <a:srcRect/>
          <a:stretch/>
        </p:blipFill>
        <p:spPr>
          <a:xfrm>
            <a:off x="8795472" y="1027906"/>
            <a:ext cx="3156005" cy="4291375"/>
          </a:xfrm>
          <a:prstGeom prst="rect">
            <a:avLst/>
          </a:prstGeom>
          <a:noFill/>
          <a:ln>
            <a:noFill/>
          </a:ln>
        </p:spPr>
      </p:pic>
      <p:sp>
        <p:nvSpPr>
          <p:cNvPr id="248" name="Google Shape;248;p1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249" name="Google Shape;249;p16"/>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Societies of America</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pic>
        <p:nvPicPr>
          <p:cNvPr id="250" name="Google Shape;250;p16"/>
          <p:cNvPicPr preferRelativeResize="0"/>
          <p:nvPr/>
        </p:nvPicPr>
        <p:blipFill rotWithShape="1">
          <a:blip r:embed="rId4">
            <a:alphaModFix/>
          </a:blip>
          <a:srcRect/>
          <a:stretch/>
        </p:blipFill>
        <p:spPr>
          <a:xfrm>
            <a:off x="6119650" y="2959913"/>
            <a:ext cx="2191050" cy="2191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9000"/>
              </a:buClr>
              <a:buSzPts val="4400"/>
              <a:buFont typeface="Calibri"/>
              <a:buNone/>
            </a:pPr>
            <a:r>
              <a:rPr lang="en-US" b="1">
                <a:solidFill>
                  <a:srgbClr val="BF9000"/>
                </a:solidFill>
              </a:rPr>
              <a:t>T</a:t>
            </a:r>
            <a:r>
              <a:rPr lang="en-US" b="1">
                <a:solidFill>
                  <a:srgbClr val="065B84"/>
                </a:solidFill>
              </a:rPr>
              <a:t>iempo</a:t>
            </a:r>
            <a:endParaRPr b="1">
              <a:solidFill>
                <a:srgbClr val="1E4E79"/>
              </a:solidFill>
            </a:endParaRPr>
          </a:p>
        </p:txBody>
      </p:sp>
      <p:sp>
        <p:nvSpPr>
          <p:cNvPr id="257" name="Google Shape;257;p17"/>
          <p:cNvSpPr txBox="1">
            <a:spLocks noGrp="1"/>
          </p:cNvSpPr>
          <p:nvPr>
            <p:ph type="body" idx="1"/>
          </p:nvPr>
        </p:nvSpPr>
        <p:spPr>
          <a:xfrm>
            <a:off x="1818525" y="1825625"/>
            <a:ext cx="3957585" cy="4351338"/>
          </a:xfrm>
          <a:prstGeom prst="rect">
            <a:avLst/>
          </a:prstGeom>
          <a:noFill/>
          <a:ln>
            <a:noFill/>
          </a:ln>
        </p:spPr>
        <p:txBody>
          <a:bodyPr spcFirstLastPara="1" wrap="square" lIns="91425" tIns="45700" rIns="91425" bIns="45700" anchor="t" anchorCtr="0">
            <a:normAutofit/>
          </a:bodyPr>
          <a:lstStyle/>
          <a:p>
            <a:pPr marL="358140" lvl="0" indent="-342900" algn="l" rtl="0">
              <a:lnSpc>
                <a:spcPct val="100000"/>
              </a:lnSpc>
              <a:spcBef>
                <a:spcPts val="0"/>
              </a:spcBef>
              <a:spcAft>
                <a:spcPts val="0"/>
              </a:spcAft>
              <a:buClr>
                <a:schemeClr val="dk1"/>
              </a:buClr>
              <a:buSzPts val="1800"/>
              <a:buChar char="•"/>
            </a:pPr>
            <a:r>
              <a:rPr lang="en-US" sz="2400"/>
              <a:t>Los suelos más antiguos difieren de los más jóvenes.</a:t>
            </a:r>
            <a:endParaRPr sz="2400"/>
          </a:p>
          <a:p>
            <a:pPr marL="358140" lvl="0" indent="-342900" algn="l" rtl="0">
              <a:lnSpc>
                <a:spcPct val="100000"/>
              </a:lnSpc>
              <a:spcBef>
                <a:spcPts val="0"/>
              </a:spcBef>
              <a:spcAft>
                <a:spcPts val="0"/>
              </a:spcAft>
              <a:buClr>
                <a:schemeClr val="dk1"/>
              </a:buClr>
              <a:buSzPts val="1800"/>
              <a:buChar char="•"/>
            </a:pPr>
            <a:r>
              <a:rPr lang="en-US" sz="2400"/>
              <a:t>A medida que el suelo envejece, comienza a lucir diferente a su material parental.</a:t>
            </a:r>
            <a:endParaRPr sz="2400"/>
          </a:p>
        </p:txBody>
      </p:sp>
      <p:pic>
        <p:nvPicPr>
          <p:cNvPr id="258" name="Google Shape;258;p17"/>
          <p:cNvPicPr preferRelativeResize="0"/>
          <p:nvPr/>
        </p:nvPicPr>
        <p:blipFill rotWithShape="1">
          <a:blip r:embed="rId3">
            <a:alphaModFix/>
          </a:blip>
          <a:srcRect/>
          <a:stretch/>
        </p:blipFill>
        <p:spPr>
          <a:xfrm>
            <a:off x="4971529" y="4023033"/>
            <a:ext cx="2134772" cy="2134772"/>
          </a:xfrm>
          <a:prstGeom prst="rect">
            <a:avLst/>
          </a:prstGeom>
          <a:noFill/>
          <a:ln>
            <a:noFill/>
          </a:ln>
        </p:spPr>
      </p:pic>
      <p:pic>
        <p:nvPicPr>
          <p:cNvPr id="259" name="Google Shape;259;p17" descr="C:\Documents and Settings\lindbo\Desktop\AKADIRT\Soil Photos\NRCS-NC-Kelley\PROFILES-03\Wagram\Wagram 1 w scale (cm).tif"/>
          <p:cNvPicPr preferRelativeResize="0"/>
          <p:nvPr/>
        </p:nvPicPr>
        <p:blipFill rotWithShape="1">
          <a:blip r:embed="rId4">
            <a:alphaModFix/>
          </a:blip>
          <a:srcRect/>
          <a:stretch/>
        </p:blipFill>
        <p:spPr>
          <a:xfrm>
            <a:off x="9723478" y="2444424"/>
            <a:ext cx="1988217" cy="2829619"/>
          </a:xfrm>
          <a:prstGeom prst="rect">
            <a:avLst/>
          </a:prstGeom>
          <a:noFill/>
          <a:ln>
            <a:noFill/>
          </a:ln>
        </p:spPr>
      </p:pic>
      <p:pic>
        <p:nvPicPr>
          <p:cNvPr id="260" name="Google Shape;260;p17" descr="C:\Documents and Settings\lindbo\Desktop\AKADIRT\Soil Photos\Nags Head Research Sites\Transect 2\Nags Head 2-2.JPG"/>
          <p:cNvPicPr preferRelativeResize="0"/>
          <p:nvPr/>
        </p:nvPicPr>
        <p:blipFill rotWithShape="1">
          <a:blip r:embed="rId5">
            <a:alphaModFix/>
          </a:blip>
          <a:srcRect/>
          <a:stretch/>
        </p:blipFill>
        <p:spPr>
          <a:xfrm>
            <a:off x="7304204" y="2444425"/>
            <a:ext cx="1997097" cy="2958250"/>
          </a:xfrm>
          <a:prstGeom prst="rect">
            <a:avLst/>
          </a:prstGeom>
          <a:noFill/>
          <a:ln>
            <a:noFill/>
          </a:ln>
        </p:spPr>
      </p:pic>
      <p:sp>
        <p:nvSpPr>
          <p:cNvPr id="261" name="Google Shape;261;p17"/>
          <p:cNvSpPr txBox="1"/>
          <p:nvPr/>
        </p:nvSpPr>
        <p:spPr>
          <a:xfrm>
            <a:off x="7304087" y="5402675"/>
            <a:ext cx="1997100" cy="646500"/>
          </a:xfrm>
          <a:prstGeom prst="rect">
            <a:avLst/>
          </a:prstGeom>
          <a:solidFill>
            <a:srgbClr val="F6B26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JOVEN</a:t>
            </a: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pocos horizontes</a:t>
            </a:r>
            <a:endParaRPr sz="1800" b="0" i="0" u="none" strike="noStrike" cap="none">
              <a:solidFill>
                <a:srgbClr val="000000"/>
              </a:solidFill>
              <a:latin typeface="Times New Roman"/>
              <a:ea typeface="Times New Roman"/>
              <a:cs typeface="Times New Roman"/>
              <a:sym typeface="Times New Roman"/>
            </a:endParaRPr>
          </a:p>
        </p:txBody>
      </p:sp>
      <p:sp>
        <p:nvSpPr>
          <p:cNvPr id="262" name="Google Shape;262;p17"/>
          <p:cNvSpPr txBox="1"/>
          <p:nvPr/>
        </p:nvSpPr>
        <p:spPr>
          <a:xfrm>
            <a:off x="9723478" y="5274044"/>
            <a:ext cx="1988100" cy="923400"/>
          </a:xfrm>
          <a:prstGeom prst="rect">
            <a:avLst/>
          </a:prstGeom>
          <a:solidFill>
            <a:srgbClr val="F6B26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ANTIGUO</a:t>
            </a: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mayor desarrollo de horizontes</a:t>
            </a:r>
            <a:endParaRPr sz="1800" b="0" i="0" u="none" strike="noStrike" cap="none">
              <a:solidFill>
                <a:srgbClr val="000000"/>
              </a:solidFill>
              <a:latin typeface="Times New Roman"/>
              <a:ea typeface="Times New Roman"/>
              <a:cs typeface="Times New Roman"/>
              <a:sym typeface="Times New Roman"/>
            </a:endParaRPr>
          </a:p>
        </p:txBody>
      </p:sp>
      <p:sp>
        <p:nvSpPr>
          <p:cNvPr id="263" name="Google Shape;263;p17"/>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D. Lindbo and Wale Adewunmi, Know Soil Know Life contributors </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264" name="Google Shape;264;p1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s-PR" b="1" dirty="0">
                <a:solidFill>
                  <a:srgbClr val="065B84"/>
                </a:solidFill>
              </a:rPr>
              <a:t>Perfil de Suelo</a:t>
            </a:r>
            <a:endParaRPr lang="es-PR" b="1" dirty="0">
              <a:solidFill>
                <a:srgbClr val="1E4E79"/>
              </a:solidFill>
            </a:endParaRPr>
          </a:p>
        </p:txBody>
      </p:sp>
      <p:pic>
        <p:nvPicPr>
          <p:cNvPr id="271" name="Google Shape;271;p18"/>
          <p:cNvPicPr preferRelativeResize="0"/>
          <p:nvPr/>
        </p:nvPicPr>
        <p:blipFill rotWithShape="1">
          <a:blip r:embed="rId3">
            <a:alphaModFix/>
          </a:blip>
          <a:srcRect l="2543" r="2543"/>
          <a:stretch/>
        </p:blipFill>
        <p:spPr>
          <a:xfrm>
            <a:off x="4131342" y="1616176"/>
            <a:ext cx="5142805" cy="4318220"/>
          </a:xfrm>
          <a:prstGeom prst="rect">
            <a:avLst/>
          </a:prstGeom>
          <a:noFill/>
          <a:ln>
            <a:noFill/>
          </a:ln>
        </p:spPr>
      </p:pic>
      <p:sp>
        <p:nvSpPr>
          <p:cNvPr id="272" name="Google Shape;272;p1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PR" dirty="0" err="1"/>
              <a:t>Soil</a:t>
            </a:r>
            <a:r>
              <a:rPr lang="es-PR" dirty="0"/>
              <a:t> </a:t>
            </a:r>
            <a:r>
              <a:rPr lang="es-PR" dirty="0" err="1"/>
              <a:t>Science</a:t>
            </a:r>
            <a:r>
              <a:rPr lang="es-PR" dirty="0"/>
              <a:t> </a:t>
            </a:r>
            <a:r>
              <a:rPr lang="es-PR" dirty="0" err="1"/>
              <a:t>Society</a:t>
            </a:r>
            <a:r>
              <a:rPr lang="es-PR" dirty="0"/>
              <a:t> </a:t>
            </a:r>
            <a:r>
              <a:rPr lang="es-PR" dirty="0" err="1"/>
              <a:t>of</a:t>
            </a:r>
            <a:r>
              <a:rPr lang="es-PR" dirty="0"/>
              <a:t> </a:t>
            </a:r>
            <a:r>
              <a:rPr lang="es-PR" dirty="0" err="1"/>
              <a:t>America</a:t>
            </a:r>
            <a:r>
              <a:rPr lang="es-PR" dirty="0"/>
              <a:t>   www.soils.org | www.soils4teachers.org</a:t>
            </a:r>
          </a:p>
        </p:txBody>
      </p:sp>
      <p:sp>
        <p:nvSpPr>
          <p:cNvPr id="273" name="Google Shape;273;p18"/>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PR" sz="1000" b="0" i="0" u="none" strike="noStrike" cap="none" dirty="0" err="1">
                <a:solidFill>
                  <a:schemeClr val="dk1"/>
                </a:solidFill>
                <a:latin typeface="Calibri"/>
                <a:ea typeface="Calibri"/>
                <a:cs typeface="Calibri"/>
                <a:sym typeface="Calibri"/>
              </a:rPr>
              <a:t>Image</a:t>
            </a:r>
            <a:r>
              <a:rPr lang="es-PR" sz="1000" b="0" i="0" u="none" strike="noStrike" cap="none" dirty="0">
                <a:solidFill>
                  <a:schemeClr val="dk1"/>
                </a:solidFill>
                <a:latin typeface="Calibri"/>
                <a:ea typeface="Calibri"/>
                <a:cs typeface="Calibri"/>
                <a:sym typeface="Calibri"/>
              </a:rPr>
              <a:t> </a:t>
            </a:r>
            <a:r>
              <a:rPr lang="es-PR" sz="1000" b="0" i="0" u="none" strike="noStrike" cap="none" dirty="0" err="1">
                <a:solidFill>
                  <a:schemeClr val="dk1"/>
                </a:solidFill>
                <a:latin typeface="Calibri"/>
                <a:ea typeface="Calibri"/>
                <a:cs typeface="Calibri"/>
                <a:sym typeface="Calibri"/>
              </a:rPr>
              <a:t>Credit</a:t>
            </a:r>
            <a:r>
              <a:rPr lang="es-PR" sz="1000" b="0" i="0" u="none" strike="noStrike" cap="none" dirty="0">
                <a:solidFill>
                  <a:schemeClr val="dk1"/>
                </a:solidFill>
                <a:latin typeface="Calibri"/>
                <a:ea typeface="Calibri"/>
                <a:cs typeface="Calibri"/>
                <a:sym typeface="Calibri"/>
              </a:rPr>
              <a:t>: :  </a:t>
            </a:r>
            <a:r>
              <a:rPr lang="es-PR" sz="1000" b="1" i="1" u="none" strike="noStrike" cap="none" dirty="0">
                <a:solidFill>
                  <a:schemeClr val="dk1"/>
                </a:solidFill>
                <a:latin typeface="Calibri"/>
                <a:ea typeface="Calibri"/>
                <a:cs typeface="Calibri"/>
                <a:sym typeface="Calibri"/>
              </a:rPr>
              <a:t>SOIL! </a:t>
            </a:r>
            <a:r>
              <a:rPr lang="es-PR" sz="1000" b="1" i="1" u="none" strike="noStrike" cap="none" dirty="0" err="1">
                <a:solidFill>
                  <a:schemeClr val="dk1"/>
                </a:solidFill>
                <a:latin typeface="Calibri"/>
                <a:ea typeface="Calibri"/>
                <a:cs typeface="Calibri"/>
                <a:sym typeface="Calibri"/>
              </a:rPr>
              <a:t>Get</a:t>
            </a:r>
            <a:r>
              <a:rPr lang="es-PR" sz="1000" b="1" i="1" u="none" strike="noStrike" cap="none" dirty="0">
                <a:solidFill>
                  <a:schemeClr val="dk1"/>
                </a:solidFill>
                <a:latin typeface="Calibri"/>
                <a:ea typeface="Calibri"/>
                <a:cs typeface="Calibri"/>
                <a:sym typeface="Calibri"/>
              </a:rPr>
              <a:t> </a:t>
            </a:r>
            <a:r>
              <a:rPr lang="es-PR" sz="1000" b="1" i="1" u="none" strike="noStrike" cap="none" dirty="0" err="1">
                <a:solidFill>
                  <a:schemeClr val="dk1"/>
                </a:solidFill>
                <a:latin typeface="Calibri"/>
                <a:ea typeface="Calibri"/>
                <a:cs typeface="Calibri"/>
                <a:sym typeface="Calibri"/>
              </a:rPr>
              <a:t>the</a:t>
            </a:r>
            <a:r>
              <a:rPr lang="es-PR" sz="1000" b="1" i="1" u="none" strike="noStrike" cap="none" dirty="0">
                <a:solidFill>
                  <a:schemeClr val="dk1"/>
                </a:solidFill>
                <a:latin typeface="Calibri"/>
                <a:ea typeface="Calibri"/>
                <a:cs typeface="Calibri"/>
                <a:sym typeface="Calibri"/>
              </a:rPr>
              <a:t> </a:t>
            </a:r>
            <a:r>
              <a:rPr lang="es-PR" sz="1000" b="1" i="1" u="none" strike="noStrike" cap="none" dirty="0" err="1">
                <a:solidFill>
                  <a:schemeClr val="dk1"/>
                </a:solidFill>
                <a:latin typeface="Calibri"/>
                <a:ea typeface="Calibri"/>
                <a:cs typeface="Calibri"/>
                <a:sym typeface="Calibri"/>
              </a:rPr>
              <a:t>Inside</a:t>
            </a:r>
            <a:r>
              <a:rPr lang="es-PR" sz="1000" b="1" i="1" u="none" strike="noStrike" cap="none" dirty="0">
                <a:solidFill>
                  <a:schemeClr val="dk1"/>
                </a:solidFill>
                <a:latin typeface="Calibri"/>
                <a:ea typeface="Calibri"/>
                <a:cs typeface="Calibri"/>
                <a:sym typeface="Calibri"/>
              </a:rPr>
              <a:t> </a:t>
            </a:r>
            <a:r>
              <a:rPr lang="es-PR" sz="1000" b="1" i="1" u="none" strike="noStrike" cap="none" dirty="0" err="1">
                <a:solidFill>
                  <a:schemeClr val="dk1"/>
                </a:solidFill>
                <a:latin typeface="Calibri"/>
                <a:ea typeface="Calibri"/>
                <a:cs typeface="Calibri"/>
                <a:sym typeface="Calibri"/>
              </a:rPr>
              <a:t>Scoop</a:t>
            </a:r>
            <a:r>
              <a:rPr lang="es-PR" sz="1000" b="1" i="0" u="none" strike="noStrike" cap="none" dirty="0">
                <a:solidFill>
                  <a:schemeClr val="dk1"/>
                </a:solidFill>
                <a:latin typeface="Calibri"/>
                <a:ea typeface="Calibri"/>
                <a:cs typeface="Calibri"/>
                <a:sym typeface="Calibri"/>
              </a:rPr>
              <a:t>, </a:t>
            </a:r>
            <a:r>
              <a:rPr lang="es-PR" sz="1000" b="0" i="0" u="none" strike="noStrike" cap="none" dirty="0">
                <a:solidFill>
                  <a:schemeClr val="dk1"/>
                </a:solidFill>
                <a:latin typeface="Calibri"/>
                <a:ea typeface="Calibri"/>
                <a:cs typeface="Calibri"/>
                <a:sym typeface="Calibri"/>
              </a:rPr>
              <a:t>D. </a:t>
            </a:r>
            <a:r>
              <a:rPr lang="es-PR" sz="1000" b="0" i="0" u="none" strike="noStrike" cap="none" dirty="0" err="1">
                <a:solidFill>
                  <a:schemeClr val="dk1"/>
                </a:solidFill>
                <a:latin typeface="Calibri"/>
                <a:ea typeface="Calibri"/>
                <a:cs typeface="Calibri"/>
                <a:sym typeface="Calibri"/>
              </a:rPr>
              <a:t>Lindbo</a:t>
            </a:r>
            <a:r>
              <a:rPr lang="es-PR" sz="1000" b="0" i="0" u="none" strike="noStrike" cap="none" dirty="0">
                <a:solidFill>
                  <a:schemeClr val="dk1"/>
                </a:solidFill>
                <a:latin typeface="Calibri"/>
                <a:ea typeface="Calibri"/>
                <a:cs typeface="Calibri"/>
                <a:sym typeface="Calibri"/>
              </a:rPr>
              <a:t> and </a:t>
            </a:r>
            <a:r>
              <a:rPr lang="es-PR" sz="1000" b="0" i="0" u="none" strike="noStrike" cap="none" dirty="0" err="1">
                <a:solidFill>
                  <a:schemeClr val="dk1"/>
                </a:solidFill>
                <a:latin typeface="Calibri"/>
                <a:ea typeface="Calibri"/>
                <a:cs typeface="Calibri"/>
                <a:sym typeface="Calibri"/>
              </a:rPr>
              <a:t>others</a:t>
            </a:r>
            <a:r>
              <a:rPr lang="es-PR" sz="1000" b="0" i="0" u="none" strike="noStrike" cap="none" dirty="0">
                <a:solidFill>
                  <a:schemeClr val="dk1"/>
                </a:solidFill>
                <a:latin typeface="Calibri"/>
                <a:ea typeface="Calibri"/>
                <a:cs typeface="Calibri"/>
                <a:sym typeface="Calibri"/>
              </a:rPr>
              <a:t>, ©2008 </a:t>
            </a:r>
            <a:r>
              <a:rPr lang="es-PR" sz="1000" b="0" i="0" u="none" strike="noStrike" cap="none" dirty="0" err="1">
                <a:solidFill>
                  <a:schemeClr val="dk1"/>
                </a:solidFill>
                <a:latin typeface="Calibri"/>
                <a:ea typeface="Calibri"/>
                <a:cs typeface="Calibri"/>
                <a:sym typeface="Calibri"/>
              </a:rPr>
              <a:t>Soil</a:t>
            </a:r>
            <a:r>
              <a:rPr lang="es-PR" sz="1000" b="0" i="0" u="none" strike="noStrike" cap="none" dirty="0">
                <a:solidFill>
                  <a:schemeClr val="dk1"/>
                </a:solidFill>
                <a:latin typeface="Calibri"/>
                <a:ea typeface="Calibri"/>
                <a:cs typeface="Calibri"/>
                <a:sym typeface="Calibri"/>
              </a:rPr>
              <a:t> </a:t>
            </a:r>
            <a:r>
              <a:rPr lang="es-PR" sz="1000" b="0" i="0" u="none" strike="noStrike" cap="none" dirty="0" err="1">
                <a:solidFill>
                  <a:schemeClr val="dk1"/>
                </a:solidFill>
                <a:latin typeface="Calibri"/>
                <a:ea typeface="Calibri"/>
                <a:cs typeface="Calibri"/>
                <a:sym typeface="Calibri"/>
              </a:rPr>
              <a:t>Science</a:t>
            </a:r>
            <a:r>
              <a:rPr lang="es-PR" sz="1000" b="0" i="0" u="none" strike="noStrike" cap="none" dirty="0">
                <a:solidFill>
                  <a:schemeClr val="dk1"/>
                </a:solidFill>
                <a:latin typeface="Calibri"/>
                <a:ea typeface="Calibri"/>
                <a:cs typeface="Calibri"/>
                <a:sym typeface="Calibri"/>
              </a:rPr>
              <a:t> </a:t>
            </a:r>
            <a:r>
              <a:rPr lang="es-PR" sz="1000" b="0" i="0" u="none" strike="noStrike" cap="none" dirty="0" err="1">
                <a:solidFill>
                  <a:schemeClr val="dk1"/>
                </a:solidFill>
                <a:latin typeface="Calibri"/>
                <a:ea typeface="Calibri"/>
                <a:cs typeface="Calibri"/>
                <a:sym typeface="Calibri"/>
              </a:rPr>
              <a:t>Societies</a:t>
            </a:r>
            <a:r>
              <a:rPr lang="es-PR" sz="1000" b="0" i="0" u="none" strike="noStrike" cap="none" dirty="0">
                <a:solidFill>
                  <a:schemeClr val="dk1"/>
                </a:solidFill>
                <a:latin typeface="Calibri"/>
                <a:ea typeface="Calibri"/>
                <a:cs typeface="Calibri"/>
                <a:sym typeface="Calibri"/>
              </a:rPr>
              <a:t> </a:t>
            </a:r>
            <a:r>
              <a:rPr lang="es-PR" sz="1000" b="0" i="0" u="none" strike="noStrike" cap="none" dirty="0" err="1">
                <a:solidFill>
                  <a:schemeClr val="dk1"/>
                </a:solidFill>
                <a:latin typeface="Calibri"/>
                <a:ea typeface="Calibri"/>
                <a:cs typeface="Calibri"/>
                <a:sym typeface="Calibri"/>
              </a:rPr>
              <a:t>of</a:t>
            </a:r>
            <a:r>
              <a:rPr lang="es-PR" sz="1000" b="0" i="0" u="none" strike="noStrike" cap="none" dirty="0">
                <a:solidFill>
                  <a:schemeClr val="dk1"/>
                </a:solidFill>
                <a:latin typeface="Calibri"/>
                <a:ea typeface="Calibri"/>
                <a:cs typeface="Calibri"/>
                <a:sym typeface="Calibri"/>
              </a:rPr>
              <a:t> </a:t>
            </a:r>
            <a:r>
              <a:rPr lang="es-PR" sz="1000" b="0" i="0" u="none" strike="noStrike" cap="none" dirty="0" err="1">
                <a:solidFill>
                  <a:schemeClr val="dk1"/>
                </a:solidFill>
                <a:latin typeface="Calibri"/>
                <a:ea typeface="Calibri"/>
                <a:cs typeface="Calibri"/>
                <a:sym typeface="Calibri"/>
              </a:rPr>
              <a:t>America</a:t>
            </a:r>
            <a:endParaRPr lang="es-PR" sz="1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lang="es-PR" sz="10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358d8f218b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s-PR" b="1" dirty="0">
                <a:solidFill>
                  <a:srgbClr val="1F3864"/>
                </a:solidFill>
              </a:rPr>
              <a:t>Muestreo de suelos</a:t>
            </a:r>
            <a:endParaRPr lang="es-PR" dirty="0"/>
          </a:p>
        </p:txBody>
      </p:sp>
      <p:sp>
        <p:nvSpPr>
          <p:cNvPr id="105" name="Google Shape;105;g1358d8f218b_0_0"/>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PR" dirty="0"/>
              <a:t>Protocolos y Técnicas</a:t>
            </a:r>
          </a:p>
          <a:p>
            <a:pPr marL="685800" lvl="1" indent="-228600" algn="l" rtl="0">
              <a:lnSpc>
                <a:spcPct val="90000"/>
              </a:lnSpc>
              <a:spcBef>
                <a:spcPts val="500"/>
              </a:spcBef>
              <a:spcAft>
                <a:spcPts val="0"/>
              </a:spcAft>
              <a:buClr>
                <a:schemeClr val="dk1"/>
              </a:buClr>
              <a:buSzPts val="2400"/>
              <a:buChar char="•"/>
            </a:pPr>
            <a:r>
              <a:rPr lang="es-PR" dirty="0"/>
              <a:t>Sonda de suelo </a:t>
            </a:r>
            <a:r>
              <a:rPr lang="es-PR" i="1" dirty="0"/>
              <a:t>(“</a:t>
            </a:r>
            <a:r>
              <a:rPr lang="es-PR" i="1" dirty="0" err="1"/>
              <a:t>Soil</a:t>
            </a:r>
            <a:r>
              <a:rPr lang="es-PR" i="1" dirty="0"/>
              <a:t> probe”)</a:t>
            </a:r>
          </a:p>
          <a:p>
            <a:pPr marL="685800" lvl="1" indent="-190500" algn="l" rtl="0">
              <a:lnSpc>
                <a:spcPct val="90000"/>
              </a:lnSpc>
              <a:spcBef>
                <a:spcPts val="500"/>
              </a:spcBef>
              <a:spcAft>
                <a:spcPts val="0"/>
              </a:spcAft>
              <a:buSzPts val="1800"/>
              <a:buChar char="•"/>
            </a:pPr>
            <a:r>
              <a:rPr lang="es-PR" dirty="0"/>
              <a:t>Bolsa de plástico reutilizable (ej. Ziploc)</a:t>
            </a:r>
          </a:p>
          <a:p>
            <a:pPr marL="685800" lvl="1" indent="-190500" algn="l" rtl="0">
              <a:lnSpc>
                <a:spcPct val="90000"/>
              </a:lnSpc>
              <a:spcBef>
                <a:spcPts val="500"/>
              </a:spcBef>
              <a:spcAft>
                <a:spcPts val="0"/>
              </a:spcAft>
              <a:buSzPts val="1800"/>
              <a:buChar char="•"/>
            </a:pPr>
            <a:r>
              <a:rPr lang="es-PR" dirty="0"/>
              <a:t>Profundidad</a:t>
            </a:r>
          </a:p>
          <a:p>
            <a:pPr marL="685800" lvl="1" indent="-190500" algn="l" rtl="0">
              <a:lnSpc>
                <a:spcPct val="90000"/>
              </a:lnSpc>
              <a:spcBef>
                <a:spcPts val="500"/>
              </a:spcBef>
              <a:spcAft>
                <a:spcPts val="0"/>
              </a:spcAft>
              <a:buSzPts val="1800"/>
              <a:buChar char="•"/>
            </a:pPr>
            <a:r>
              <a:rPr lang="es-PR" dirty="0"/>
              <a:t>Número de muestras</a:t>
            </a:r>
          </a:p>
        </p:txBody>
      </p:sp>
      <p:sp>
        <p:nvSpPr>
          <p:cNvPr id="106" name="Google Shape;106;g1358d8f218b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Soil Science Society of America   www.soils.org | www.soils4teachers.org</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s-PR" b="1" dirty="0">
                <a:solidFill>
                  <a:srgbClr val="1E4E79"/>
                </a:solidFill>
              </a:rPr>
              <a:t>Propiedades Físicas</a:t>
            </a:r>
            <a:endParaRPr lang="es-PR" dirty="0"/>
          </a:p>
        </p:txBody>
      </p:sp>
      <p:sp>
        <p:nvSpPr>
          <p:cNvPr id="280" name="Google Shape;280;p19"/>
          <p:cNvSpPr txBox="1">
            <a:spLocks noGrp="1"/>
          </p:cNvSpPr>
          <p:nvPr>
            <p:ph type="body" idx="1"/>
          </p:nvPr>
        </p:nvSpPr>
        <p:spPr>
          <a:xfrm>
            <a:off x="1818526" y="1825625"/>
            <a:ext cx="415676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s-PR" sz="2400" dirty="0"/>
              <a:t>Color del suelo</a:t>
            </a:r>
          </a:p>
          <a:p>
            <a:pPr marL="457200" lvl="0" indent="0" algn="l" rtl="0">
              <a:lnSpc>
                <a:spcPct val="90000"/>
              </a:lnSpc>
              <a:spcBef>
                <a:spcPts val="0"/>
              </a:spcBef>
              <a:spcAft>
                <a:spcPts val="0"/>
              </a:spcAft>
              <a:buSzPts val="1800"/>
              <a:buNone/>
            </a:pPr>
            <a:endParaRPr lang="es-PR" sz="2400" dirty="0"/>
          </a:p>
          <a:p>
            <a:pPr marL="228600" lvl="0" indent="-228600" algn="l" rtl="0">
              <a:lnSpc>
                <a:spcPct val="90000"/>
              </a:lnSpc>
              <a:spcBef>
                <a:spcPts val="0"/>
              </a:spcBef>
              <a:spcAft>
                <a:spcPts val="0"/>
              </a:spcAft>
              <a:buClr>
                <a:schemeClr val="dk1"/>
              </a:buClr>
              <a:buSzPts val="2400"/>
              <a:buChar char="•"/>
            </a:pPr>
            <a:r>
              <a:rPr lang="es-PR" sz="2400" dirty="0"/>
              <a:t>Textura del suelo</a:t>
            </a:r>
          </a:p>
          <a:p>
            <a:pPr marL="457200" lvl="0" indent="0" algn="l" rtl="0">
              <a:lnSpc>
                <a:spcPct val="90000"/>
              </a:lnSpc>
              <a:spcBef>
                <a:spcPts val="0"/>
              </a:spcBef>
              <a:spcAft>
                <a:spcPts val="0"/>
              </a:spcAft>
              <a:buSzPts val="1800"/>
              <a:buNone/>
            </a:pPr>
            <a:endParaRPr lang="es-PR" sz="2400" dirty="0"/>
          </a:p>
          <a:p>
            <a:pPr marL="228600" lvl="0" indent="-228600" algn="l" rtl="0">
              <a:lnSpc>
                <a:spcPct val="90000"/>
              </a:lnSpc>
              <a:spcBef>
                <a:spcPts val="0"/>
              </a:spcBef>
              <a:spcAft>
                <a:spcPts val="0"/>
              </a:spcAft>
              <a:buClr>
                <a:schemeClr val="dk1"/>
              </a:buClr>
              <a:buSzPts val="2400"/>
              <a:buChar char="•"/>
            </a:pPr>
            <a:r>
              <a:rPr lang="es-PR" sz="2400" dirty="0"/>
              <a:t>Refleja cómo se combinan las partículas minerales y orgánicas del suelo para formar la matriz del suelo y los espacios porosos</a:t>
            </a:r>
          </a:p>
          <a:p>
            <a:pPr marL="457200" lvl="0" indent="0" algn="l" rtl="0">
              <a:lnSpc>
                <a:spcPct val="90000"/>
              </a:lnSpc>
              <a:spcBef>
                <a:spcPts val="0"/>
              </a:spcBef>
              <a:spcAft>
                <a:spcPts val="0"/>
              </a:spcAft>
              <a:buSzPts val="1800"/>
              <a:buNone/>
            </a:pPr>
            <a:endParaRPr lang="es-PR" sz="2400" dirty="0"/>
          </a:p>
          <a:p>
            <a:pPr marL="228600" lvl="0" indent="-228600" algn="l" rtl="0">
              <a:lnSpc>
                <a:spcPct val="90000"/>
              </a:lnSpc>
              <a:spcBef>
                <a:spcPts val="0"/>
              </a:spcBef>
              <a:spcAft>
                <a:spcPts val="0"/>
              </a:spcAft>
              <a:buClr>
                <a:schemeClr val="dk1"/>
              </a:buClr>
              <a:buSzPts val="2400"/>
              <a:buChar char="•"/>
            </a:pPr>
            <a:r>
              <a:rPr lang="es-PR" sz="2400" dirty="0"/>
              <a:t>Determina</a:t>
            </a:r>
          </a:p>
          <a:p>
            <a:pPr marL="914400" lvl="1" indent="-381000" algn="l" rtl="0">
              <a:lnSpc>
                <a:spcPct val="90000"/>
              </a:lnSpc>
              <a:spcBef>
                <a:spcPts val="0"/>
              </a:spcBef>
              <a:spcAft>
                <a:spcPts val="0"/>
              </a:spcAft>
              <a:buClr>
                <a:schemeClr val="dk1"/>
              </a:buClr>
              <a:buSzPts val="2400"/>
              <a:buFont typeface="Wingdings" panose="05000000000000000000" pitchFamily="2" charset="2"/>
              <a:buChar char="Ø"/>
            </a:pPr>
            <a:r>
              <a:rPr lang="es-PR" sz="2400" dirty="0"/>
              <a:t>Capacidad de retención de agua</a:t>
            </a:r>
          </a:p>
          <a:p>
            <a:pPr marL="914400" lvl="1" indent="-381000" algn="l" rtl="0">
              <a:lnSpc>
                <a:spcPct val="90000"/>
              </a:lnSpc>
              <a:spcBef>
                <a:spcPts val="0"/>
              </a:spcBef>
              <a:spcAft>
                <a:spcPts val="0"/>
              </a:spcAft>
              <a:buClr>
                <a:schemeClr val="dk1"/>
              </a:buClr>
              <a:buSzPts val="2400"/>
              <a:buFont typeface="Wingdings" panose="05000000000000000000" pitchFamily="2" charset="2"/>
              <a:buChar char="Ø"/>
            </a:pPr>
            <a:r>
              <a:rPr lang="es-PR" sz="2400" dirty="0"/>
              <a:t>Permeabilidad</a:t>
            </a:r>
          </a:p>
        </p:txBody>
      </p:sp>
      <p:pic>
        <p:nvPicPr>
          <p:cNvPr id="281" name="Google Shape;281;p19" descr="A picture containing outdoor, person, man, holding&#10;&#10;Description automatically generated"/>
          <p:cNvPicPr preferRelativeResize="0"/>
          <p:nvPr/>
        </p:nvPicPr>
        <p:blipFill rotWithShape="1">
          <a:blip r:embed="rId3">
            <a:alphaModFix/>
          </a:blip>
          <a:srcRect/>
          <a:stretch/>
        </p:blipFill>
        <p:spPr>
          <a:xfrm>
            <a:off x="7343947" y="1752235"/>
            <a:ext cx="3490308" cy="3036483"/>
          </a:xfrm>
          <a:prstGeom prst="rect">
            <a:avLst/>
          </a:prstGeom>
          <a:noFill/>
          <a:ln>
            <a:noFill/>
          </a:ln>
        </p:spPr>
      </p:pic>
      <p:sp>
        <p:nvSpPr>
          <p:cNvPr id="282" name="Google Shape;282;p19"/>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D. Lindbo and Wale Adewunmi, Know Soil Know Life contributors </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283" name="Google Shape;283;p19"/>
          <p:cNvSpPr txBox="1"/>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88888"/>
                </a:solidFill>
                <a:latin typeface="Calibri"/>
                <a:ea typeface="Calibri"/>
                <a:cs typeface="Calibri"/>
                <a:sym typeface="Calibri"/>
              </a:rPr>
              <a:t>Soil Science Society of America   www.soils.org | www.soils4teachers.org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b="1">
                <a:solidFill>
                  <a:srgbClr val="065B84"/>
                </a:solidFill>
              </a:rPr>
              <a:t>Color del Suelo</a:t>
            </a:r>
            <a:endParaRPr b="1">
              <a:solidFill>
                <a:srgbClr val="1E4E79"/>
              </a:solidFill>
            </a:endParaRPr>
          </a:p>
        </p:txBody>
      </p:sp>
      <p:sp>
        <p:nvSpPr>
          <p:cNvPr id="290" name="Google Shape;290;p20"/>
          <p:cNvSpPr txBox="1">
            <a:spLocks noGrp="1"/>
          </p:cNvSpPr>
          <p:nvPr>
            <p:ph type="body" idx="1"/>
          </p:nvPr>
        </p:nvSpPr>
        <p:spPr>
          <a:xfrm>
            <a:off x="4102512" y="3259649"/>
            <a:ext cx="2083519" cy="338700"/>
          </a:xfrm>
          <a:prstGeom prst="rect">
            <a:avLst/>
          </a:prstGeom>
          <a:noFill/>
          <a:ln>
            <a:noFill/>
          </a:ln>
        </p:spPr>
        <p:txBody>
          <a:bodyPr spcFirstLastPara="1" wrap="square" lIns="91425" tIns="45700" rIns="91425" bIns="45700" anchor="t" anchorCtr="0">
            <a:normAutofit lnSpcReduction="10000"/>
          </a:bodyPr>
          <a:lstStyle/>
          <a:p>
            <a:pPr marL="15240" lvl="0" indent="0" algn="l" rtl="0">
              <a:lnSpc>
                <a:spcPct val="70000"/>
              </a:lnSpc>
              <a:spcBef>
                <a:spcPts val="0"/>
              </a:spcBef>
              <a:spcAft>
                <a:spcPts val="0"/>
              </a:spcAft>
              <a:buClr>
                <a:schemeClr val="dk1"/>
              </a:buClr>
              <a:buSzPts val="1800"/>
              <a:buNone/>
            </a:pPr>
            <a:r>
              <a:rPr lang="en-US" sz="2400"/>
              <a:t>Oxisols</a:t>
            </a:r>
            <a:endParaRPr sz="2400"/>
          </a:p>
        </p:txBody>
      </p:sp>
      <p:pic>
        <p:nvPicPr>
          <p:cNvPr id="291" name="Google Shape;291;p20"/>
          <p:cNvPicPr preferRelativeResize="0"/>
          <p:nvPr/>
        </p:nvPicPr>
        <p:blipFill rotWithShape="1">
          <a:blip r:embed="rId3">
            <a:alphaModFix/>
          </a:blip>
          <a:srcRect/>
          <a:stretch/>
        </p:blipFill>
        <p:spPr>
          <a:xfrm>
            <a:off x="5299055" y="1874819"/>
            <a:ext cx="1593890" cy="3108375"/>
          </a:xfrm>
          <a:prstGeom prst="rect">
            <a:avLst/>
          </a:prstGeom>
          <a:noFill/>
          <a:ln>
            <a:noFill/>
          </a:ln>
        </p:spPr>
      </p:pic>
      <p:pic>
        <p:nvPicPr>
          <p:cNvPr id="292" name="Google Shape;292;p20"/>
          <p:cNvPicPr preferRelativeResize="0"/>
          <p:nvPr/>
        </p:nvPicPr>
        <p:blipFill rotWithShape="1">
          <a:blip r:embed="rId4">
            <a:alphaModFix/>
          </a:blip>
          <a:srcRect/>
          <a:stretch/>
        </p:blipFill>
        <p:spPr>
          <a:xfrm>
            <a:off x="7373042" y="1874805"/>
            <a:ext cx="1593900" cy="3108389"/>
          </a:xfrm>
          <a:prstGeom prst="rect">
            <a:avLst/>
          </a:prstGeom>
          <a:noFill/>
          <a:ln>
            <a:noFill/>
          </a:ln>
        </p:spPr>
      </p:pic>
      <p:sp>
        <p:nvSpPr>
          <p:cNvPr id="293" name="Google Shape;293;p20"/>
          <p:cNvSpPr txBox="1"/>
          <p:nvPr/>
        </p:nvSpPr>
        <p:spPr>
          <a:xfrm>
            <a:off x="9075584" y="3259649"/>
            <a:ext cx="2083519" cy="338700"/>
          </a:xfrm>
          <a:prstGeom prst="rect">
            <a:avLst/>
          </a:prstGeom>
          <a:noFill/>
          <a:ln>
            <a:noFill/>
          </a:ln>
        </p:spPr>
        <p:txBody>
          <a:bodyPr spcFirstLastPara="1" wrap="square" lIns="91425" tIns="45700" rIns="91425" bIns="45700" anchor="t" anchorCtr="0">
            <a:normAutofit lnSpcReduction="10000"/>
          </a:bodyPr>
          <a:lstStyle/>
          <a:p>
            <a:pPr marL="15240" marR="0" lvl="0" indent="0" algn="l" rtl="0">
              <a:lnSpc>
                <a:spcPct val="70000"/>
              </a:lnSpc>
              <a:spcBef>
                <a:spcPts val="0"/>
              </a:spcBef>
              <a:spcAft>
                <a:spcPts val="0"/>
              </a:spcAft>
              <a:buClr>
                <a:schemeClr val="dk1"/>
              </a:buClr>
              <a:buSzPts val="1800"/>
              <a:buFont typeface="Arial"/>
              <a:buNone/>
            </a:pPr>
            <a:r>
              <a:rPr lang="en-US" sz="2400" b="0" i="0" u="none" strike="noStrike" cap="none">
                <a:solidFill>
                  <a:schemeClr val="dk1"/>
                </a:solidFill>
                <a:latin typeface="Calibri"/>
                <a:ea typeface="Calibri"/>
                <a:cs typeface="Calibri"/>
                <a:sym typeface="Calibri"/>
              </a:rPr>
              <a:t>Histosols</a:t>
            </a:r>
            <a:endParaRPr sz="1400" b="0" i="0" u="none" strike="noStrike" cap="none">
              <a:solidFill>
                <a:srgbClr val="000000"/>
              </a:solidFill>
              <a:latin typeface="Arial"/>
              <a:ea typeface="Arial"/>
              <a:cs typeface="Arial"/>
              <a:sym typeface="Arial"/>
            </a:endParaRPr>
          </a:p>
        </p:txBody>
      </p:sp>
      <p:sp>
        <p:nvSpPr>
          <p:cNvPr id="294" name="Google Shape;294;p2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Textura del suelo</a:t>
            </a:r>
            <a:endParaRPr/>
          </a:p>
        </p:txBody>
      </p:sp>
      <p:sp>
        <p:nvSpPr>
          <p:cNvPr id="301" name="Google Shape;301;p21"/>
          <p:cNvSpPr txBox="1">
            <a:spLocks noGrp="1"/>
          </p:cNvSpPr>
          <p:nvPr>
            <p:ph type="body" idx="1"/>
          </p:nvPr>
        </p:nvSpPr>
        <p:spPr>
          <a:xfrm>
            <a:off x="1818526" y="1825625"/>
            <a:ext cx="5532888" cy="4351338"/>
          </a:xfrm>
          <a:prstGeom prst="rect">
            <a:avLst/>
          </a:prstGeom>
          <a:noFill/>
          <a:ln>
            <a:noFill/>
          </a:ln>
        </p:spPr>
        <p:txBody>
          <a:bodyPr spcFirstLastPara="1" wrap="square" lIns="91425" tIns="45700" rIns="91425" bIns="45700" anchor="t" anchorCtr="0">
            <a:normAutofit lnSpcReduction="10000"/>
          </a:bodyPr>
          <a:lstStyle/>
          <a:p>
            <a:pPr marL="228600" lvl="0" indent="-216216" algn="l" rtl="0">
              <a:lnSpc>
                <a:spcPct val="90000"/>
              </a:lnSpc>
              <a:spcBef>
                <a:spcPts val="1000"/>
              </a:spcBef>
              <a:spcAft>
                <a:spcPts val="0"/>
              </a:spcAft>
              <a:buClr>
                <a:schemeClr val="dk1"/>
              </a:buClr>
              <a:buSzPct val="100000"/>
              <a:buChar char="•"/>
            </a:pPr>
            <a:r>
              <a:rPr lang="en-US" sz="2600" dirty="0" err="1"/>
              <a:t>Cada</a:t>
            </a:r>
            <a:r>
              <a:rPr lang="en-US" sz="2600" dirty="0"/>
              <a:t> </a:t>
            </a:r>
            <a:r>
              <a:rPr lang="en-US" sz="2600" dirty="0" err="1"/>
              <a:t>suelo</a:t>
            </a:r>
            <a:r>
              <a:rPr lang="en-US" sz="2600" dirty="0"/>
              <a:t> se </a:t>
            </a:r>
            <a:r>
              <a:rPr lang="en-US" sz="2600" dirty="0" err="1"/>
              <a:t>puede</a:t>
            </a:r>
            <a:r>
              <a:rPr lang="en-US" sz="2600" dirty="0"/>
              <a:t> </a:t>
            </a:r>
            <a:r>
              <a:rPr lang="en-US" sz="2600" dirty="0" err="1"/>
              <a:t>separar</a:t>
            </a:r>
            <a:r>
              <a:rPr lang="en-US" sz="2600" dirty="0"/>
              <a:t> </a:t>
            </a:r>
            <a:r>
              <a:rPr lang="en-US" sz="2600" dirty="0" err="1"/>
              <a:t>en</a:t>
            </a:r>
            <a:r>
              <a:rPr lang="en-US" sz="2600" dirty="0"/>
              <a:t> 3 </a:t>
            </a:r>
            <a:r>
              <a:rPr lang="en-US" sz="2600" dirty="0" err="1"/>
              <a:t>tamaños</a:t>
            </a:r>
            <a:r>
              <a:rPr lang="en-US" sz="2600" dirty="0"/>
              <a:t> </a:t>
            </a:r>
            <a:r>
              <a:rPr lang="en-US" sz="2600" dirty="0" err="1"/>
              <a:t>físicos</a:t>
            </a:r>
            <a:r>
              <a:rPr lang="en-US" sz="2600" dirty="0"/>
              <a:t> </a:t>
            </a:r>
            <a:r>
              <a:rPr lang="en-US" sz="2600" dirty="0" err="1"/>
              <a:t>basados</a:t>
            </a:r>
            <a:r>
              <a:rPr lang="en-US" sz="2600" dirty="0"/>
              <a:t> </a:t>
            </a:r>
            <a:r>
              <a:rPr lang="en-US" sz="2600" dirty="0" err="1"/>
              <a:t>en</a:t>
            </a:r>
            <a:r>
              <a:rPr lang="en-US" sz="2600" dirty="0"/>
              <a:t> </a:t>
            </a:r>
            <a:r>
              <a:rPr lang="en-US" sz="2600" dirty="0" err="1"/>
              <a:t>el</a:t>
            </a:r>
            <a:r>
              <a:rPr lang="en-US" sz="2600" dirty="0"/>
              <a:t> </a:t>
            </a:r>
            <a:r>
              <a:rPr lang="en-US" sz="2600" dirty="0" err="1"/>
              <a:t>diámetro</a:t>
            </a:r>
            <a:r>
              <a:rPr lang="en-US" sz="2600" dirty="0"/>
              <a:t> de las </a:t>
            </a:r>
            <a:r>
              <a:rPr lang="en-US" sz="2600" dirty="0" err="1"/>
              <a:t>partículas</a:t>
            </a:r>
            <a:r>
              <a:rPr lang="en-US" sz="2600" dirty="0"/>
              <a:t>.</a:t>
            </a:r>
            <a:endParaRPr sz="2600" dirty="0"/>
          </a:p>
          <a:p>
            <a:pPr marL="228600" lvl="0" indent="-216216" algn="l" rtl="0">
              <a:lnSpc>
                <a:spcPct val="90000"/>
              </a:lnSpc>
              <a:spcBef>
                <a:spcPts val="1000"/>
              </a:spcBef>
              <a:spcAft>
                <a:spcPts val="0"/>
              </a:spcAft>
              <a:buClr>
                <a:schemeClr val="dk1"/>
              </a:buClr>
              <a:buSzPct val="100000"/>
              <a:buChar char="•"/>
            </a:pPr>
            <a:r>
              <a:rPr lang="en-US" sz="2600" dirty="0"/>
              <a:t>Las </a:t>
            </a:r>
            <a:r>
              <a:rPr lang="en-US" sz="2600" dirty="0" err="1"/>
              <a:t>partículas</a:t>
            </a:r>
            <a:r>
              <a:rPr lang="en-US" sz="2600" dirty="0"/>
              <a:t> de arena son las </a:t>
            </a:r>
            <a:r>
              <a:rPr lang="en-US" sz="2600" dirty="0" err="1"/>
              <a:t>más</a:t>
            </a:r>
            <a:r>
              <a:rPr lang="en-US" sz="2600" dirty="0"/>
              <a:t> </a:t>
            </a:r>
            <a:r>
              <a:rPr lang="en-US" sz="2600" dirty="0" err="1"/>
              <a:t>grandes</a:t>
            </a:r>
            <a:r>
              <a:rPr lang="en-US" sz="2600" dirty="0"/>
              <a:t>.</a:t>
            </a:r>
            <a:endParaRPr sz="2600" dirty="0"/>
          </a:p>
          <a:p>
            <a:pPr marL="228600" lvl="0" indent="-216216" algn="l" rtl="0">
              <a:lnSpc>
                <a:spcPct val="90000"/>
              </a:lnSpc>
              <a:spcBef>
                <a:spcPts val="1000"/>
              </a:spcBef>
              <a:spcAft>
                <a:spcPts val="0"/>
              </a:spcAft>
              <a:buClr>
                <a:schemeClr val="dk1"/>
              </a:buClr>
              <a:buSzPct val="100000"/>
              <a:buChar char="•"/>
            </a:pPr>
            <a:r>
              <a:rPr lang="en-US" sz="2600" dirty="0"/>
              <a:t>Las </a:t>
            </a:r>
            <a:r>
              <a:rPr lang="en-US" sz="2600" dirty="0" err="1"/>
              <a:t>partículas</a:t>
            </a:r>
            <a:r>
              <a:rPr lang="en-US" sz="2600" dirty="0"/>
              <a:t> de </a:t>
            </a:r>
            <a:r>
              <a:rPr lang="en-US" sz="2600" dirty="0" err="1"/>
              <a:t>arcilla</a:t>
            </a:r>
            <a:r>
              <a:rPr lang="en-US" sz="2600" dirty="0"/>
              <a:t> son las </a:t>
            </a:r>
            <a:r>
              <a:rPr lang="en-US" sz="2600" dirty="0" err="1"/>
              <a:t>más</a:t>
            </a:r>
            <a:r>
              <a:rPr lang="en-US" sz="2600" dirty="0"/>
              <a:t> </a:t>
            </a:r>
            <a:r>
              <a:rPr lang="en-US" sz="2600" dirty="0" err="1"/>
              <a:t>pequeñas</a:t>
            </a:r>
            <a:r>
              <a:rPr lang="en-US" sz="2600" dirty="0"/>
              <a:t>.</a:t>
            </a:r>
            <a:endParaRPr sz="2600" dirty="0"/>
          </a:p>
          <a:p>
            <a:pPr marL="228600" lvl="0" indent="-216216" algn="l" rtl="0">
              <a:lnSpc>
                <a:spcPct val="90000"/>
              </a:lnSpc>
              <a:spcBef>
                <a:spcPts val="1000"/>
              </a:spcBef>
              <a:spcAft>
                <a:spcPts val="0"/>
              </a:spcAft>
              <a:buClr>
                <a:schemeClr val="dk1"/>
              </a:buClr>
              <a:buSzPct val="100000"/>
              <a:buChar char="•"/>
            </a:pPr>
            <a:r>
              <a:rPr lang="en-US" sz="2600" dirty="0"/>
              <a:t>La </a:t>
            </a:r>
            <a:r>
              <a:rPr lang="en-US" sz="2600" dirty="0" err="1"/>
              <a:t>mayoría</a:t>
            </a:r>
            <a:r>
              <a:rPr lang="en-US" sz="2600" dirty="0"/>
              <a:t> de </a:t>
            </a:r>
            <a:r>
              <a:rPr lang="en-US" sz="2600" dirty="0" err="1"/>
              <a:t>los</a:t>
            </a:r>
            <a:r>
              <a:rPr lang="en-US" sz="2600" dirty="0"/>
              <a:t> </a:t>
            </a:r>
            <a:r>
              <a:rPr lang="en-US" sz="2600" dirty="0" err="1"/>
              <a:t>suelos</a:t>
            </a:r>
            <a:r>
              <a:rPr lang="en-US" sz="2600" dirty="0"/>
              <a:t> son </a:t>
            </a:r>
            <a:r>
              <a:rPr lang="en-US" sz="2600" dirty="0" err="1"/>
              <a:t>una</a:t>
            </a:r>
            <a:r>
              <a:rPr lang="en-US" sz="2600" dirty="0"/>
              <a:t> </a:t>
            </a:r>
            <a:r>
              <a:rPr lang="en-US" sz="2600" dirty="0" err="1"/>
              <a:t>combinación</a:t>
            </a:r>
            <a:r>
              <a:rPr lang="en-US" sz="2600" dirty="0"/>
              <a:t> de las </a:t>
            </a:r>
            <a:r>
              <a:rPr lang="en-US" sz="2600" dirty="0" err="1"/>
              <a:t>tres</a:t>
            </a:r>
            <a:r>
              <a:rPr lang="en-US" sz="2600" dirty="0"/>
              <a:t>.</a:t>
            </a:r>
            <a:endParaRPr sz="2600" dirty="0"/>
          </a:p>
          <a:p>
            <a:pPr marL="228600" lvl="0" indent="-216216" algn="l" rtl="0">
              <a:lnSpc>
                <a:spcPct val="90000"/>
              </a:lnSpc>
              <a:spcBef>
                <a:spcPts val="1000"/>
              </a:spcBef>
              <a:spcAft>
                <a:spcPts val="0"/>
              </a:spcAft>
              <a:buClr>
                <a:schemeClr val="dk1"/>
              </a:buClr>
              <a:buSzPct val="100000"/>
              <a:buChar char="•"/>
            </a:pPr>
            <a:r>
              <a:rPr lang="en-US" sz="2600" dirty="0"/>
              <a:t>Arena + Limo + </a:t>
            </a:r>
            <a:r>
              <a:rPr lang="en-US" sz="2600" dirty="0" err="1"/>
              <a:t>Arcilla</a:t>
            </a:r>
            <a:r>
              <a:rPr lang="en-US" sz="2600" dirty="0"/>
              <a:t> = Textura del </a:t>
            </a:r>
            <a:r>
              <a:rPr lang="en-US" sz="2600" dirty="0" err="1"/>
              <a:t>suelo</a:t>
            </a:r>
            <a:endParaRPr sz="2600" dirty="0"/>
          </a:p>
          <a:p>
            <a:pPr marL="228600" lvl="0" indent="-50800" algn="l" rtl="0">
              <a:lnSpc>
                <a:spcPct val="90000"/>
              </a:lnSpc>
              <a:spcBef>
                <a:spcPts val="1000"/>
              </a:spcBef>
              <a:spcAft>
                <a:spcPts val="0"/>
              </a:spcAft>
              <a:buClr>
                <a:schemeClr val="dk1"/>
              </a:buClr>
              <a:buSzPct val="100000"/>
              <a:buNone/>
            </a:pPr>
            <a:endParaRPr dirty="0"/>
          </a:p>
        </p:txBody>
      </p:sp>
      <p:sp>
        <p:nvSpPr>
          <p:cNvPr id="303" name="Google Shape;303;p21"/>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304" name="Google Shape;304;p21"/>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Society of America</a:t>
            </a:r>
            <a:endParaRPr sz="10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FFEAF1A-8ACF-B64F-C17E-27525A87A86C}"/>
              </a:ext>
            </a:extLst>
          </p:cNvPr>
          <p:cNvPicPr>
            <a:picLocks noChangeAspect="1"/>
          </p:cNvPicPr>
          <p:nvPr/>
        </p:nvPicPr>
        <p:blipFill>
          <a:blip r:embed="rId3"/>
          <a:stretch>
            <a:fillRect/>
          </a:stretch>
        </p:blipFill>
        <p:spPr>
          <a:xfrm>
            <a:off x="7877174" y="2018087"/>
            <a:ext cx="3476625" cy="2790825"/>
          </a:xfrm>
          <a:prstGeom prst="rect">
            <a:avLst/>
          </a:prstGeom>
          <a:ln>
            <a:solidFill>
              <a:schemeClr val="tx1"/>
            </a:solidFill>
          </a:ln>
        </p:spPr>
      </p:pic>
      <p:sp>
        <p:nvSpPr>
          <p:cNvPr id="5" name="TextBox 4">
            <a:extLst>
              <a:ext uri="{FF2B5EF4-FFF2-40B4-BE49-F238E27FC236}">
                <a16:creationId xmlns:a16="http://schemas.microsoft.com/office/drawing/2014/main" id="{C518E5DC-FC4A-2D1D-E0A7-2B7C0D0924DA}"/>
              </a:ext>
            </a:extLst>
          </p:cNvPr>
          <p:cNvSpPr txBox="1"/>
          <p:nvPr/>
        </p:nvSpPr>
        <p:spPr>
          <a:xfrm>
            <a:off x="7905106" y="4808912"/>
            <a:ext cx="3495020" cy="646331"/>
          </a:xfrm>
          <a:prstGeom prst="rect">
            <a:avLst/>
          </a:prstGeom>
          <a:noFill/>
        </p:spPr>
        <p:txBody>
          <a:bodyPr wrap="square">
            <a:spAutoFit/>
          </a:bodyPr>
          <a:lstStyle/>
          <a:p>
            <a:pPr algn="ctr"/>
            <a:r>
              <a:rPr lang="es-ES" b="1" dirty="0"/>
              <a:t>Proporción relativa de tamaño entre arena, limo y arcilla.</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Triángulo de textura del suelo</a:t>
            </a:r>
            <a:endParaRPr/>
          </a:p>
        </p:txBody>
      </p:sp>
      <p:sp>
        <p:nvSpPr>
          <p:cNvPr id="311" name="Google Shape;311;p22"/>
          <p:cNvSpPr txBox="1">
            <a:spLocks noGrp="1"/>
          </p:cNvSpPr>
          <p:nvPr>
            <p:ph type="body" idx="1"/>
          </p:nvPr>
        </p:nvSpPr>
        <p:spPr>
          <a:xfrm>
            <a:off x="1818526" y="1825625"/>
            <a:ext cx="3692451"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400"/>
              <a:buFont typeface="Arial"/>
              <a:buChar char="•"/>
            </a:pPr>
            <a:r>
              <a:rPr lang="en-US" sz="2400"/>
              <a:t>12 clases texturales de suelo</a:t>
            </a:r>
            <a:endParaRPr/>
          </a:p>
          <a:p>
            <a:pPr marL="0" lvl="0" indent="0" algn="l" rtl="0">
              <a:lnSpc>
                <a:spcPct val="90000"/>
              </a:lnSpc>
              <a:spcBef>
                <a:spcPts val="1000"/>
              </a:spcBef>
              <a:spcAft>
                <a:spcPts val="0"/>
              </a:spcAft>
              <a:buClr>
                <a:schemeClr val="dk1"/>
              </a:buClr>
              <a:buSzPts val="2800"/>
              <a:buNone/>
            </a:pPr>
            <a:endParaRPr/>
          </a:p>
        </p:txBody>
      </p:sp>
      <p:sp>
        <p:nvSpPr>
          <p:cNvPr id="312" name="Google Shape;312;p22"/>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Society of America</a:t>
            </a:r>
            <a:endParaRPr sz="1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313" name="Google Shape;313;p22"/>
          <p:cNvSpPr txBox="1"/>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88888"/>
                </a:solidFill>
                <a:latin typeface="Calibri"/>
                <a:ea typeface="Calibri"/>
                <a:cs typeface="Calibri"/>
                <a:sym typeface="Calibri"/>
              </a:rPr>
              <a:t>Soil Science Society of America   www.soils.org | www.soils4teachers.org</a:t>
            </a:r>
            <a:endParaRPr sz="1400" b="0" i="0" u="none" strike="noStrike" cap="none">
              <a:solidFill>
                <a:srgbClr val="000000"/>
              </a:solidFill>
              <a:latin typeface="Arial"/>
              <a:ea typeface="Arial"/>
              <a:cs typeface="Arial"/>
              <a:sym typeface="Arial"/>
            </a:endParaRPr>
          </a:p>
        </p:txBody>
      </p:sp>
      <p:pic>
        <p:nvPicPr>
          <p:cNvPr id="314" name="Google Shape;314;p22"/>
          <p:cNvPicPr preferRelativeResize="0"/>
          <p:nvPr/>
        </p:nvPicPr>
        <p:blipFill rotWithShape="1">
          <a:blip r:embed="rId3">
            <a:alphaModFix/>
          </a:blip>
          <a:srcRect/>
          <a:stretch/>
        </p:blipFill>
        <p:spPr>
          <a:xfrm>
            <a:off x="5758175" y="1286150"/>
            <a:ext cx="5348426" cy="5105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818525" y="365125"/>
            <a:ext cx="8676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b="1" dirty="0">
                <a:solidFill>
                  <a:srgbClr val="065B84"/>
                </a:solidFill>
              </a:rPr>
              <a:t>Textura del </a:t>
            </a:r>
            <a:r>
              <a:rPr lang="en-US" b="1" dirty="0" err="1">
                <a:solidFill>
                  <a:srgbClr val="065B84"/>
                </a:solidFill>
              </a:rPr>
              <a:t>suelo</a:t>
            </a:r>
            <a:r>
              <a:rPr lang="en-US" b="1" dirty="0">
                <a:solidFill>
                  <a:srgbClr val="065B84"/>
                </a:solidFill>
              </a:rPr>
              <a:t> </a:t>
            </a:r>
            <a:r>
              <a:rPr lang="en-US" b="1" dirty="0" err="1">
                <a:solidFill>
                  <a:srgbClr val="065B84"/>
                </a:solidFill>
              </a:rPr>
              <a:t>mediante</a:t>
            </a:r>
            <a:r>
              <a:rPr lang="en-US" b="1" dirty="0">
                <a:solidFill>
                  <a:srgbClr val="065B84"/>
                </a:solidFill>
              </a:rPr>
              <a:t> </a:t>
            </a:r>
            <a:r>
              <a:rPr lang="en-US" b="1" dirty="0" err="1">
                <a:solidFill>
                  <a:srgbClr val="065B84"/>
                </a:solidFill>
              </a:rPr>
              <a:t>el</a:t>
            </a:r>
            <a:r>
              <a:rPr lang="en-US" b="1" dirty="0">
                <a:solidFill>
                  <a:srgbClr val="065B84"/>
                </a:solidFill>
              </a:rPr>
              <a:t> Método del </a:t>
            </a:r>
            <a:r>
              <a:rPr lang="en-US" b="1" dirty="0" err="1">
                <a:solidFill>
                  <a:srgbClr val="065B84"/>
                </a:solidFill>
              </a:rPr>
              <a:t>Tacto</a:t>
            </a:r>
            <a:endParaRPr b="1" dirty="0">
              <a:solidFill>
                <a:srgbClr val="1E4E79"/>
              </a:solidFill>
            </a:endParaRPr>
          </a:p>
        </p:txBody>
      </p:sp>
      <p:sp>
        <p:nvSpPr>
          <p:cNvPr id="321" name="Google Shape;321;p23"/>
          <p:cNvSpPr txBox="1">
            <a:spLocks noGrp="1"/>
          </p:cNvSpPr>
          <p:nvPr>
            <p:ph type="body" idx="1"/>
          </p:nvPr>
        </p:nvSpPr>
        <p:spPr>
          <a:xfrm>
            <a:off x="1818526" y="1825625"/>
            <a:ext cx="850242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500"/>
              </a:spcBef>
              <a:spcAft>
                <a:spcPts val="0"/>
              </a:spcAft>
              <a:buSzPts val="1800"/>
              <a:buNone/>
            </a:pPr>
            <a:r>
              <a:rPr lang="en-US" sz="2400" dirty="0" err="1"/>
              <a:t>Desarrollado</a:t>
            </a:r>
            <a:r>
              <a:rPr lang="en-US" sz="2400" dirty="0"/>
              <a:t> </a:t>
            </a:r>
            <a:r>
              <a:rPr lang="en-US" sz="2400" dirty="0" err="1"/>
              <a:t>por</a:t>
            </a:r>
            <a:r>
              <a:rPr lang="en-US" sz="2400" dirty="0"/>
              <a:t> </a:t>
            </a:r>
            <a:r>
              <a:rPr lang="en-US" sz="2400" dirty="0" err="1"/>
              <a:t>el</a:t>
            </a:r>
            <a:r>
              <a:rPr lang="en-US" sz="2400" dirty="0"/>
              <a:t> </a:t>
            </a:r>
            <a:r>
              <a:rPr lang="en-US" sz="2400" dirty="0" err="1"/>
              <a:t>Servicio</a:t>
            </a:r>
            <a:r>
              <a:rPr lang="en-US" sz="2400" dirty="0"/>
              <a:t> de </a:t>
            </a:r>
            <a:r>
              <a:rPr lang="en-US" sz="2400" dirty="0" err="1"/>
              <a:t>Conservación</a:t>
            </a:r>
            <a:r>
              <a:rPr lang="en-US" sz="2400" dirty="0"/>
              <a:t> de </a:t>
            </a:r>
            <a:r>
              <a:rPr lang="en-US" sz="2400" dirty="0" err="1"/>
              <a:t>Recursos</a:t>
            </a:r>
            <a:r>
              <a:rPr lang="en-US" sz="2400" dirty="0"/>
              <a:t> Naturales (NRCS) para </a:t>
            </a:r>
            <a:r>
              <a:rPr lang="en-US" sz="2400" dirty="0" err="1"/>
              <a:t>estimar</a:t>
            </a:r>
            <a:r>
              <a:rPr lang="en-US" sz="2400" dirty="0"/>
              <a:t> la </a:t>
            </a:r>
            <a:r>
              <a:rPr lang="en-US" sz="2400" dirty="0" err="1"/>
              <a:t>textura</a:t>
            </a:r>
            <a:r>
              <a:rPr lang="en-US" sz="2400" dirty="0"/>
              <a:t> del </a:t>
            </a:r>
            <a:r>
              <a:rPr lang="en-US" sz="2400" dirty="0" err="1"/>
              <a:t>suelo</a:t>
            </a:r>
            <a:r>
              <a:rPr lang="en-US" sz="2400" dirty="0"/>
              <a:t> </a:t>
            </a:r>
            <a:r>
              <a:rPr lang="en-US" sz="2400" dirty="0" err="1"/>
              <a:t>en</a:t>
            </a:r>
            <a:r>
              <a:rPr lang="en-US" sz="2400" dirty="0"/>
              <a:t> </a:t>
            </a:r>
            <a:r>
              <a:rPr lang="en-US" sz="2400" dirty="0" err="1"/>
              <a:t>el</a:t>
            </a:r>
            <a:r>
              <a:rPr lang="en-US" sz="2400" dirty="0"/>
              <a:t> campo</a:t>
            </a:r>
            <a:endParaRPr sz="2400" dirty="0"/>
          </a:p>
          <a:p>
            <a:pPr marL="0" lvl="0" indent="0" algn="l" rtl="0">
              <a:lnSpc>
                <a:spcPct val="90000"/>
              </a:lnSpc>
              <a:spcBef>
                <a:spcPts val="500"/>
              </a:spcBef>
              <a:spcAft>
                <a:spcPts val="0"/>
              </a:spcAft>
              <a:buSzPts val="1800"/>
              <a:buNone/>
            </a:pPr>
            <a:r>
              <a:rPr lang="en-US" sz="2400" dirty="0" err="1"/>
              <a:t>Materiales</a:t>
            </a:r>
            <a:r>
              <a:rPr lang="en-US" sz="2400" dirty="0"/>
              <a:t> </a:t>
            </a:r>
            <a:r>
              <a:rPr lang="en-US" sz="2400" dirty="0" err="1"/>
              <a:t>necesarios</a:t>
            </a:r>
            <a:r>
              <a:rPr lang="en-US" sz="2400" dirty="0"/>
              <a:t>:</a:t>
            </a:r>
            <a:endParaRPr sz="2400" dirty="0"/>
          </a:p>
          <a:p>
            <a:pPr marL="800100" lvl="2" indent="-342900" algn="l" rtl="0">
              <a:lnSpc>
                <a:spcPct val="90000"/>
              </a:lnSpc>
              <a:spcBef>
                <a:spcPts val="500"/>
              </a:spcBef>
              <a:spcAft>
                <a:spcPts val="0"/>
              </a:spcAft>
              <a:buClr>
                <a:schemeClr val="dk1"/>
              </a:buClr>
              <a:buSzPts val="2000"/>
              <a:buChar char="•"/>
            </a:pPr>
            <a:r>
              <a:rPr lang="en-US" sz="2400" dirty="0" err="1"/>
              <a:t>Muestra</a:t>
            </a:r>
            <a:r>
              <a:rPr lang="en-US" sz="2400" dirty="0"/>
              <a:t> de </a:t>
            </a:r>
            <a:r>
              <a:rPr lang="en-US" sz="2400" dirty="0" err="1"/>
              <a:t>suelo</a:t>
            </a:r>
            <a:endParaRPr sz="2400" dirty="0"/>
          </a:p>
          <a:p>
            <a:pPr marL="800100" lvl="2" indent="-342900" algn="l" rtl="0">
              <a:lnSpc>
                <a:spcPct val="90000"/>
              </a:lnSpc>
              <a:spcBef>
                <a:spcPts val="500"/>
              </a:spcBef>
              <a:spcAft>
                <a:spcPts val="0"/>
              </a:spcAft>
              <a:buClr>
                <a:schemeClr val="dk1"/>
              </a:buClr>
              <a:buSzPts val="2000"/>
              <a:buChar char="•"/>
            </a:pPr>
            <a:r>
              <a:rPr lang="en-US" sz="2400" dirty="0"/>
              <a:t>Agua</a:t>
            </a:r>
            <a:endParaRPr sz="2400" dirty="0"/>
          </a:p>
          <a:p>
            <a:pPr marL="800100" lvl="2" indent="-342900" algn="l" rtl="0">
              <a:lnSpc>
                <a:spcPct val="90000"/>
              </a:lnSpc>
              <a:spcBef>
                <a:spcPts val="500"/>
              </a:spcBef>
              <a:spcAft>
                <a:spcPts val="0"/>
              </a:spcAft>
              <a:buClr>
                <a:schemeClr val="dk1"/>
              </a:buClr>
              <a:buSzPts val="2000"/>
              <a:buChar char="•"/>
            </a:pPr>
            <a:r>
              <a:rPr lang="en-US" sz="2400" dirty="0" err="1"/>
              <a:t>Diagrama</a:t>
            </a:r>
            <a:r>
              <a:rPr lang="en-US" sz="2400" dirty="0"/>
              <a:t> (</a:t>
            </a:r>
            <a:r>
              <a:rPr lang="en-US" sz="2400" dirty="0" err="1"/>
              <a:t>flujograma</a:t>
            </a:r>
            <a:r>
              <a:rPr lang="en-US" sz="2400" dirty="0"/>
              <a:t>)</a:t>
            </a:r>
            <a:endParaRPr sz="2400" dirty="0"/>
          </a:p>
          <a:p>
            <a:pPr marL="457200" lvl="1" indent="0" algn="l" rtl="0">
              <a:lnSpc>
                <a:spcPct val="90000"/>
              </a:lnSpc>
              <a:spcBef>
                <a:spcPts val="500"/>
              </a:spcBef>
              <a:spcAft>
                <a:spcPts val="0"/>
              </a:spcAft>
              <a:buClr>
                <a:schemeClr val="dk1"/>
              </a:buClr>
              <a:buSzPts val="2400"/>
              <a:buNone/>
            </a:pPr>
            <a:endParaRPr u="sng" dirty="0">
              <a:solidFill>
                <a:schemeClr val="hlink"/>
              </a:solidFill>
              <a:hlinkClick r:id="rId3"/>
            </a:endParaRPr>
          </a:p>
          <a:p>
            <a:pPr marL="228600" lvl="0" indent="-7620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800"/>
              <a:buNone/>
            </a:pPr>
            <a:endParaRPr dirty="0"/>
          </a:p>
        </p:txBody>
      </p:sp>
      <p:pic>
        <p:nvPicPr>
          <p:cNvPr id="322" name="Google Shape;322;p23" descr="QUICK REFERENCE GUIDE: Assessing soil texture"/>
          <p:cNvPicPr preferRelativeResize="0"/>
          <p:nvPr/>
        </p:nvPicPr>
        <p:blipFill rotWithShape="1">
          <a:blip r:embed="rId4">
            <a:alphaModFix/>
          </a:blip>
          <a:srcRect/>
          <a:stretch/>
        </p:blipFill>
        <p:spPr>
          <a:xfrm>
            <a:off x="5423350" y="4472173"/>
            <a:ext cx="3249041" cy="957447"/>
          </a:xfrm>
          <a:prstGeom prst="rect">
            <a:avLst/>
          </a:prstGeom>
          <a:noFill/>
          <a:ln>
            <a:noFill/>
          </a:ln>
        </p:spPr>
      </p:pic>
      <p:pic>
        <p:nvPicPr>
          <p:cNvPr id="323" name="Google Shape;323;p23"/>
          <p:cNvPicPr preferRelativeResize="0"/>
          <p:nvPr/>
        </p:nvPicPr>
        <p:blipFill rotWithShape="1">
          <a:blip r:embed="rId5">
            <a:alphaModFix/>
          </a:blip>
          <a:srcRect/>
          <a:stretch/>
        </p:blipFill>
        <p:spPr>
          <a:xfrm>
            <a:off x="9031782" y="2506892"/>
            <a:ext cx="2926086" cy="3930563"/>
          </a:xfrm>
          <a:prstGeom prst="rect">
            <a:avLst/>
          </a:prstGeom>
          <a:noFill/>
          <a:ln>
            <a:noFill/>
          </a:ln>
        </p:spPr>
      </p:pic>
      <p:sp>
        <p:nvSpPr>
          <p:cNvPr id="324" name="Google Shape;324;p2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3" name="TextBox 2">
            <a:extLst>
              <a:ext uri="{FF2B5EF4-FFF2-40B4-BE49-F238E27FC236}">
                <a16:creationId xmlns:a16="http://schemas.microsoft.com/office/drawing/2014/main" id="{45080A44-4373-2361-5116-B38BF3C448DC}"/>
              </a:ext>
            </a:extLst>
          </p:cNvPr>
          <p:cNvSpPr txBox="1"/>
          <p:nvPr/>
        </p:nvSpPr>
        <p:spPr>
          <a:xfrm>
            <a:off x="9637485" y="6454058"/>
            <a:ext cx="2452915" cy="369332"/>
          </a:xfrm>
          <a:prstGeom prst="rect">
            <a:avLst/>
          </a:prstGeom>
          <a:noFill/>
        </p:spPr>
        <p:txBody>
          <a:bodyPr wrap="square">
            <a:spAutoFit/>
          </a:bodyPr>
          <a:lstStyle/>
          <a:p>
            <a:pPr algn="l"/>
            <a:r>
              <a:rPr lang="es-ES" b="0" i="0" u="sng" dirty="0">
                <a:effectLst/>
                <a:highlight>
                  <a:srgbClr val="FFFFFF"/>
                </a:highlight>
                <a:latin typeface="arial" panose="020B0604020202020204" pitchFamily="34" charset="0"/>
                <a:hlinkClick r:id="rId6"/>
              </a:rPr>
              <a:t>Método del Tacto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Actividad: Textural del suelo</a:t>
            </a:r>
            <a:endParaRPr/>
          </a:p>
        </p:txBody>
      </p:sp>
      <p:sp>
        <p:nvSpPr>
          <p:cNvPr id="332" name="Google Shape;332;p24"/>
          <p:cNvSpPr/>
          <p:nvPr/>
        </p:nvSpPr>
        <p:spPr>
          <a:xfrm>
            <a:off x="8446882" y="1446800"/>
            <a:ext cx="2858125" cy="104793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dirty="0">
                <a:solidFill>
                  <a:schemeClr val="dk1"/>
                </a:solidFill>
                <a:highlight>
                  <a:srgbClr val="FFFF00"/>
                </a:highlight>
                <a:latin typeface="Calibri"/>
                <a:ea typeface="Calibri"/>
                <a:cs typeface="Calibri"/>
                <a:sym typeface="Calibri"/>
              </a:rPr>
              <a:t>*PRECAUCIÓN: </a:t>
            </a:r>
            <a:r>
              <a:rPr lang="en-US" sz="1800" b="1" i="0" u="none" strike="noStrike" cap="none" dirty="0" err="1">
                <a:solidFill>
                  <a:schemeClr val="dk1"/>
                </a:solidFill>
                <a:highlight>
                  <a:srgbClr val="FFFF00"/>
                </a:highlight>
                <a:latin typeface="Calibri"/>
                <a:ea typeface="Calibri"/>
                <a:cs typeface="Calibri"/>
                <a:sym typeface="Calibri"/>
              </a:rPr>
              <a:t>Agrega</a:t>
            </a:r>
            <a:r>
              <a:rPr lang="en-US" sz="1800" b="1" i="0" u="none" strike="noStrike" cap="none" dirty="0">
                <a:solidFill>
                  <a:schemeClr val="dk1"/>
                </a:solidFill>
                <a:highlight>
                  <a:srgbClr val="FFFF00"/>
                </a:highlight>
                <a:latin typeface="Calibri"/>
                <a:ea typeface="Calibri"/>
                <a:cs typeface="Calibri"/>
                <a:sym typeface="Calibri"/>
              </a:rPr>
              <a:t> </a:t>
            </a:r>
            <a:r>
              <a:rPr lang="en-US" sz="1800" b="1" i="0" u="none" strike="noStrike" cap="none" dirty="0" err="1">
                <a:solidFill>
                  <a:schemeClr val="dk1"/>
                </a:solidFill>
                <a:highlight>
                  <a:srgbClr val="FFFF00"/>
                </a:highlight>
                <a:latin typeface="Calibri"/>
                <a:ea typeface="Calibri"/>
                <a:cs typeface="Calibri"/>
                <a:sym typeface="Calibri"/>
              </a:rPr>
              <a:t>agua</a:t>
            </a:r>
            <a:r>
              <a:rPr lang="en-US" sz="1800" b="1" i="0" u="none" strike="noStrike" cap="none" dirty="0">
                <a:solidFill>
                  <a:schemeClr val="dk1"/>
                </a:solidFill>
                <a:highlight>
                  <a:srgbClr val="FFFF00"/>
                </a:highlight>
                <a:latin typeface="Calibri"/>
                <a:ea typeface="Calibri"/>
                <a:cs typeface="Calibri"/>
                <a:sym typeface="Calibri"/>
              </a:rPr>
              <a:t> </a:t>
            </a:r>
            <a:r>
              <a:rPr lang="en-US" sz="1800" b="1" i="0" u="none" strike="noStrike" cap="none" dirty="0" err="1">
                <a:solidFill>
                  <a:schemeClr val="dk1"/>
                </a:solidFill>
                <a:highlight>
                  <a:srgbClr val="FFFF00"/>
                </a:highlight>
                <a:latin typeface="Calibri"/>
                <a:ea typeface="Calibri"/>
                <a:cs typeface="Calibri"/>
                <a:sym typeface="Calibri"/>
              </a:rPr>
              <a:t>gota</a:t>
            </a:r>
            <a:r>
              <a:rPr lang="en-US" sz="1800" b="1" i="0" u="none" strike="noStrike" cap="none" dirty="0">
                <a:solidFill>
                  <a:schemeClr val="dk1"/>
                </a:solidFill>
                <a:highlight>
                  <a:srgbClr val="FFFF00"/>
                </a:highlight>
                <a:latin typeface="Calibri"/>
                <a:ea typeface="Calibri"/>
                <a:cs typeface="Calibri"/>
                <a:sym typeface="Calibri"/>
              </a:rPr>
              <a:t> a </a:t>
            </a:r>
            <a:r>
              <a:rPr lang="en-US" sz="1800" b="1" i="0" u="none" strike="noStrike" cap="none" dirty="0" err="1">
                <a:solidFill>
                  <a:schemeClr val="dk1"/>
                </a:solidFill>
                <a:highlight>
                  <a:srgbClr val="FFFF00"/>
                </a:highlight>
                <a:latin typeface="Calibri"/>
                <a:ea typeface="Calibri"/>
                <a:cs typeface="Calibri"/>
                <a:sym typeface="Calibri"/>
              </a:rPr>
              <a:t>gota</a:t>
            </a:r>
            <a:r>
              <a:rPr lang="en-US" sz="1800" b="1" i="0" u="none" strike="noStrike" cap="none" dirty="0">
                <a:solidFill>
                  <a:schemeClr val="dk1"/>
                </a:solidFill>
                <a:highlight>
                  <a:srgbClr val="FFFF00"/>
                </a:highlight>
                <a:latin typeface="Calibri"/>
                <a:ea typeface="Calibri"/>
                <a:cs typeface="Calibri"/>
                <a:sym typeface="Calibri"/>
              </a:rPr>
              <a:t> y no </a:t>
            </a:r>
            <a:r>
              <a:rPr lang="en-US" sz="1800" b="1" i="0" u="none" strike="noStrike" cap="none" dirty="0" err="1">
                <a:solidFill>
                  <a:schemeClr val="dk1"/>
                </a:solidFill>
                <a:highlight>
                  <a:srgbClr val="FFFF00"/>
                </a:highlight>
                <a:latin typeface="Calibri"/>
                <a:ea typeface="Calibri"/>
                <a:cs typeface="Calibri"/>
                <a:sym typeface="Calibri"/>
              </a:rPr>
              <a:t>humedezcas</a:t>
            </a:r>
            <a:r>
              <a:rPr lang="en-US" sz="1800" b="1" i="0" u="none" strike="noStrike" cap="none" dirty="0">
                <a:solidFill>
                  <a:schemeClr val="dk1"/>
                </a:solidFill>
                <a:highlight>
                  <a:srgbClr val="FFFF00"/>
                </a:highlight>
                <a:latin typeface="Calibri"/>
                <a:ea typeface="Calibri"/>
                <a:cs typeface="Calibri"/>
                <a:sym typeface="Calibri"/>
              </a:rPr>
              <a:t> </a:t>
            </a:r>
            <a:r>
              <a:rPr lang="en-US" sz="1800" b="1" i="0" u="none" strike="noStrike" cap="none" dirty="0" err="1">
                <a:solidFill>
                  <a:schemeClr val="dk1"/>
                </a:solidFill>
                <a:highlight>
                  <a:srgbClr val="FFFF00"/>
                </a:highlight>
                <a:latin typeface="Calibri"/>
                <a:ea typeface="Calibri"/>
                <a:cs typeface="Calibri"/>
                <a:sym typeface="Calibri"/>
              </a:rPr>
              <a:t>demasiado</a:t>
            </a:r>
            <a:r>
              <a:rPr lang="en-US" sz="1800" b="1" i="0" u="none" strike="noStrike" cap="none" dirty="0">
                <a:solidFill>
                  <a:schemeClr val="dk1"/>
                </a:solidFill>
                <a:highlight>
                  <a:srgbClr val="FFFF00"/>
                </a:highlight>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333" name="Google Shape;333;p2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8" name="Picture 7" descr="A diagram of a pyramid&#10;&#10;Description automatically generated">
            <a:extLst>
              <a:ext uri="{FF2B5EF4-FFF2-40B4-BE49-F238E27FC236}">
                <a16:creationId xmlns:a16="http://schemas.microsoft.com/office/drawing/2014/main" id="{7A64636B-F185-2838-D111-6EDB5DEDC457}"/>
              </a:ext>
            </a:extLst>
          </p:cNvPr>
          <p:cNvPicPr>
            <a:picLocks noChangeAspect="1"/>
          </p:cNvPicPr>
          <p:nvPr/>
        </p:nvPicPr>
        <p:blipFill>
          <a:blip r:embed="rId3"/>
          <a:stretch>
            <a:fillRect/>
          </a:stretch>
        </p:blipFill>
        <p:spPr>
          <a:xfrm>
            <a:off x="7760652" y="2938488"/>
            <a:ext cx="4230584" cy="3919512"/>
          </a:xfrm>
          <a:prstGeom prst="rect">
            <a:avLst/>
          </a:prstGeom>
        </p:spPr>
      </p:pic>
      <p:graphicFrame>
        <p:nvGraphicFramePr>
          <p:cNvPr id="336" name="Google Shape;331;p24">
            <a:extLst>
              <a:ext uri="{FF2B5EF4-FFF2-40B4-BE49-F238E27FC236}">
                <a16:creationId xmlns:a16="http://schemas.microsoft.com/office/drawing/2014/main" id="{8C12254C-9417-C039-C207-988B0269BB3F}"/>
              </a:ext>
            </a:extLst>
          </p:cNvPr>
          <p:cNvGraphicFramePr/>
          <p:nvPr>
            <p:extLst>
              <p:ext uri="{D42A27DB-BD31-4B8C-83A1-F6EECF244321}">
                <p14:modId xmlns:p14="http://schemas.microsoft.com/office/powerpoint/2010/main" val="1237392706"/>
              </p:ext>
            </p:extLst>
          </p:nvPr>
        </p:nvGraphicFramePr>
        <p:xfrm>
          <a:off x="1515961" y="1422230"/>
          <a:ext cx="6244691" cy="4865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3" name="Google Shape;343;p25"/>
          <p:cNvSpPr/>
          <p:nvPr/>
        </p:nvSpPr>
        <p:spPr>
          <a:xfrm>
            <a:off x="1450389" y="3752844"/>
            <a:ext cx="2011268"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ptos (Body)"/>
                <a:ea typeface="Calibri"/>
                <a:cs typeface="Calibri"/>
                <a:sym typeface="Calibri"/>
              </a:rPr>
              <a:t>Si la muestra se siente arenosa, generalmente estará ubicada en el lado izquierdo del grupo </a:t>
            </a: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ptos (Body)"/>
                <a:ea typeface="Calibri"/>
                <a:cs typeface="Calibri"/>
                <a:sym typeface="Calibri"/>
              </a:rPr>
              <a:t>(grupo 1 </a:t>
            </a:r>
            <a:r>
              <a:rPr lang="es-ES" dirty="0">
                <a:solidFill>
                  <a:schemeClr val="dk1"/>
                </a:solidFill>
                <a:latin typeface="Aptos (Body)"/>
                <a:ea typeface="Calibri"/>
                <a:cs typeface="Calibri"/>
                <a:sym typeface="Calibri"/>
              </a:rPr>
              <a:t>o</a:t>
            </a:r>
            <a:r>
              <a:rPr lang="es-ES" sz="1800" b="0" i="0" u="none" strike="noStrike" cap="none" dirty="0">
                <a:solidFill>
                  <a:schemeClr val="dk1"/>
                </a:solidFill>
                <a:latin typeface="Aptos (Body)"/>
                <a:ea typeface="Calibri"/>
                <a:cs typeface="Calibri"/>
                <a:sym typeface="Calibri"/>
              </a:rPr>
              <a:t> 2).</a:t>
            </a:r>
            <a:endParaRPr lang="es-PR" sz="1800" b="0" i="0" u="none" strike="noStrike" cap="none" dirty="0">
              <a:solidFill>
                <a:schemeClr val="dk1"/>
              </a:solidFill>
              <a:latin typeface="Aptos (Body)"/>
              <a:ea typeface="Calibri"/>
              <a:cs typeface="Calibri"/>
              <a:sym typeface="Calibri"/>
            </a:endParaRPr>
          </a:p>
        </p:txBody>
      </p:sp>
      <p:pic>
        <p:nvPicPr>
          <p:cNvPr id="26" name="Picture 25">
            <a:extLst>
              <a:ext uri="{FF2B5EF4-FFF2-40B4-BE49-F238E27FC236}">
                <a16:creationId xmlns:a16="http://schemas.microsoft.com/office/drawing/2014/main" id="{AD60B7AB-54E9-7A9F-B7D0-036D25A4C158}"/>
              </a:ext>
            </a:extLst>
          </p:cNvPr>
          <p:cNvPicPr>
            <a:picLocks noChangeAspect="1"/>
          </p:cNvPicPr>
          <p:nvPr/>
        </p:nvPicPr>
        <p:blipFill>
          <a:blip r:embed="rId3"/>
          <a:stretch>
            <a:fillRect/>
          </a:stretch>
        </p:blipFill>
        <p:spPr>
          <a:xfrm>
            <a:off x="3291586" y="28802"/>
            <a:ext cx="7081890" cy="6561163"/>
          </a:xfrm>
          <a:prstGeom prst="rect">
            <a:avLst/>
          </a:prstGeom>
        </p:spPr>
      </p:pic>
      <p:sp>
        <p:nvSpPr>
          <p:cNvPr id="27" name="Google Shape;342;p25"/>
          <p:cNvSpPr/>
          <p:nvPr/>
        </p:nvSpPr>
        <p:spPr>
          <a:xfrm>
            <a:off x="9682830" y="3752844"/>
            <a:ext cx="247044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PR" sz="1800" b="0" i="0" u="none" strike="noStrike" cap="none" dirty="0">
                <a:solidFill>
                  <a:schemeClr val="dk1"/>
                </a:solidFill>
                <a:latin typeface="Aptos (Body)"/>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Si cae en el grupo 3 y se siente granuloso, probablemente sea </a:t>
            </a:r>
            <a:r>
              <a:rPr lang="es-PR" dirty="0">
                <a:solidFill>
                  <a:schemeClr val="dk1"/>
                </a:solidFill>
                <a:latin typeface="Aptos (Body)"/>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Franco</a:t>
            </a:r>
            <a:endParaRPr lang="es-PR" sz="1800" b="0" i="0" u="none" strike="noStrike" cap="none" dirty="0">
              <a:solidFill>
                <a:schemeClr val="dk1"/>
              </a:solidFill>
              <a:latin typeface="Aptos (Body)"/>
              <a:ea typeface="Calibri"/>
              <a:cs typeface="Calibri"/>
              <a:sym typeface="Calibri"/>
            </a:endParaRPr>
          </a:p>
        </p:txBody>
      </p:sp>
      <p:sp>
        <p:nvSpPr>
          <p:cNvPr id="30" name="TextBox 29">
            <a:extLst>
              <a:ext uri="{FF2B5EF4-FFF2-40B4-BE49-F238E27FC236}">
                <a16:creationId xmlns:a16="http://schemas.microsoft.com/office/drawing/2014/main" id="{A7EB3E87-72D7-439A-65F1-C59B960332C4}"/>
              </a:ext>
            </a:extLst>
          </p:cNvPr>
          <p:cNvSpPr txBox="1"/>
          <p:nvPr/>
        </p:nvSpPr>
        <p:spPr>
          <a:xfrm>
            <a:off x="1565605" y="284902"/>
            <a:ext cx="2208479" cy="1754326"/>
          </a:xfrm>
          <a:prstGeom prst="rect">
            <a:avLst/>
          </a:prstGeom>
          <a:noFill/>
        </p:spPr>
        <p:txBody>
          <a:bodyPr wrap="square">
            <a:spAutoFit/>
          </a:bodyPr>
          <a:lstStyle/>
          <a:p>
            <a:r>
              <a:rPr lang="es-ES" dirty="0">
                <a:latin typeface="Aptos (Body)"/>
              </a:rPr>
              <a:t>Si la muestra se siente resbaladiza, plástica y pegajosa, generalmente estará en el grupo superior (grupo 5)</a:t>
            </a:r>
            <a:endParaRPr lang="en-US" dirty="0">
              <a:latin typeface="Aptos (Body)"/>
            </a:endParaRPr>
          </a:p>
        </p:txBody>
      </p:sp>
      <p:sp>
        <p:nvSpPr>
          <p:cNvPr id="31" name="Google Shape;344;p25"/>
          <p:cNvSpPr txBox="1">
            <a:spLocks noGrp="1"/>
          </p:cNvSpPr>
          <p:nvPr>
            <p:ph type="dt" idx="10"/>
          </p:nvPr>
        </p:nvSpPr>
        <p:spPr>
          <a:xfrm>
            <a:off x="1565605" y="6437039"/>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Soil Science Society of America   www.soils.org | www.soils4teachers.org</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6"/>
          <p:cNvSpPr txBox="1">
            <a:spLocks noGrp="1"/>
          </p:cNvSpPr>
          <p:nvPr>
            <p:ph type="title"/>
          </p:nvPr>
        </p:nvSpPr>
        <p:spPr>
          <a:xfrm>
            <a:off x="1520925" y="365125"/>
            <a:ext cx="103023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65B84"/>
              </a:buClr>
              <a:buSzPts val="4400"/>
              <a:buFont typeface="Calibri"/>
              <a:buNone/>
            </a:pPr>
            <a:r>
              <a:rPr lang="es-PR" b="1" dirty="0">
                <a:solidFill>
                  <a:srgbClr val="065B84"/>
                </a:solidFill>
              </a:rPr>
              <a:t>Textura del suelo mediante el método del frasco</a:t>
            </a:r>
            <a:endParaRPr lang="es-PR" b="1" dirty="0">
              <a:solidFill>
                <a:srgbClr val="1E4E79"/>
              </a:solidFill>
            </a:endParaRPr>
          </a:p>
        </p:txBody>
      </p:sp>
      <p:pic>
        <p:nvPicPr>
          <p:cNvPr id="351" name="Google Shape;351;p26" descr="http://clemsonhgic.wpengine.com/wp-content/uploads/2018/04/using-a-ruler-measure-and-record-the-height-of-ea.jpeg"/>
          <p:cNvPicPr preferRelativeResize="0"/>
          <p:nvPr/>
        </p:nvPicPr>
        <p:blipFill rotWithShape="1">
          <a:blip r:embed="rId3">
            <a:alphaModFix/>
          </a:blip>
          <a:srcRect/>
          <a:stretch/>
        </p:blipFill>
        <p:spPr>
          <a:xfrm>
            <a:off x="9637758" y="1634225"/>
            <a:ext cx="1829002" cy="2377440"/>
          </a:xfrm>
          <a:prstGeom prst="rect">
            <a:avLst/>
          </a:prstGeom>
          <a:noFill/>
          <a:ln>
            <a:noFill/>
          </a:ln>
        </p:spPr>
      </p:pic>
      <p:sp>
        <p:nvSpPr>
          <p:cNvPr id="355" name="Google Shape;355;p2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356" name="Google Shape;356;p26"/>
          <p:cNvSpPr txBox="1"/>
          <p:nvPr/>
        </p:nvSpPr>
        <p:spPr>
          <a:xfrm>
            <a:off x="8537036" y="6402874"/>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sciencedirect.com; NMSU and hgic.clemson.edu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E8A9C32-71B8-9FB2-10E7-4B2288E5F40A}"/>
              </a:ext>
            </a:extLst>
          </p:cNvPr>
          <p:cNvPicPr>
            <a:picLocks noChangeAspect="1"/>
          </p:cNvPicPr>
          <p:nvPr/>
        </p:nvPicPr>
        <p:blipFill>
          <a:blip r:embed="rId4"/>
          <a:stretch>
            <a:fillRect/>
          </a:stretch>
        </p:blipFill>
        <p:spPr>
          <a:xfrm>
            <a:off x="1522145" y="3764449"/>
            <a:ext cx="6334125" cy="2638425"/>
          </a:xfrm>
          <a:prstGeom prst="rect">
            <a:avLst/>
          </a:prstGeom>
        </p:spPr>
      </p:pic>
      <p:pic>
        <p:nvPicPr>
          <p:cNvPr id="5" name="Picture 4">
            <a:extLst>
              <a:ext uri="{FF2B5EF4-FFF2-40B4-BE49-F238E27FC236}">
                <a16:creationId xmlns:a16="http://schemas.microsoft.com/office/drawing/2014/main" id="{22F2CE49-26E9-6A3D-1B0E-4B29E09B0EEE}"/>
              </a:ext>
            </a:extLst>
          </p:cNvPr>
          <p:cNvPicPr>
            <a:picLocks noChangeAspect="1"/>
          </p:cNvPicPr>
          <p:nvPr/>
        </p:nvPicPr>
        <p:blipFill>
          <a:blip r:embed="rId5"/>
          <a:stretch>
            <a:fillRect/>
          </a:stretch>
        </p:blipFill>
        <p:spPr>
          <a:xfrm>
            <a:off x="8886153" y="4233709"/>
            <a:ext cx="2974645" cy="2186463"/>
          </a:xfrm>
          <a:prstGeom prst="rect">
            <a:avLst/>
          </a:prstGeom>
        </p:spPr>
      </p:pic>
      <p:pic>
        <p:nvPicPr>
          <p:cNvPr id="6" name="Google Shape;354;p26"/>
          <p:cNvPicPr preferRelativeResize="0"/>
          <p:nvPr/>
        </p:nvPicPr>
        <p:blipFill rotWithShape="1">
          <a:blip r:embed="rId6">
            <a:alphaModFix/>
          </a:blip>
          <a:srcRect/>
          <a:stretch/>
        </p:blipFill>
        <p:spPr>
          <a:xfrm>
            <a:off x="3338982" y="1690825"/>
            <a:ext cx="1719574" cy="2377440"/>
          </a:xfrm>
          <a:prstGeom prst="rect">
            <a:avLst/>
          </a:prstGeom>
          <a:noFill/>
          <a:ln>
            <a:noFill/>
          </a:ln>
        </p:spPr>
      </p:pic>
      <p:pic>
        <p:nvPicPr>
          <p:cNvPr id="7" name="Google Shape;353;p26"/>
          <p:cNvPicPr preferRelativeResize="0"/>
          <p:nvPr/>
        </p:nvPicPr>
        <p:blipFill rotWithShape="1">
          <a:blip r:embed="rId7">
            <a:alphaModFix/>
          </a:blip>
          <a:srcRect/>
          <a:stretch/>
        </p:blipFill>
        <p:spPr>
          <a:xfrm>
            <a:off x="6421425" y="1638495"/>
            <a:ext cx="1613078" cy="23774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1452070" y="79834"/>
            <a:ext cx="10004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s-PR" b="1" dirty="0">
                <a:solidFill>
                  <a:srgbClr val="065B84"/>
                </a:solidFill>
              </a:rPr>
              <a:t>Textura del suelo mediante el método del frasco: Cálculos</a:t>
            </a:r>
            <a:endParaRPr lang="es-PR" b="1" dirty="0">
              <a:solidFill>
                <a:srgbClr val="1E4E79"/>
              </a:solidFill>
            </a:endParaRPr>
          </a:p>
        </p:txBody>
      </p:sp>
      <p:sp>
        <p:nvSpPr>
          <p:cNvPr id="363" name="Google Shape;363;p5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Soil Science Society of America   www.soils.org | www.soils4teachers.org</a:t>
            </a:r>
            <a:endParaRPr dirty="0"/>
          </a:p>
        </p:txBody>
      </p:sp>
      <p:sp>
        <p:nvSpPr>
          <p:cNvPr id="364" name="Google Shape;364;p52"/>
          <p:cNvSpPr txBox="1"/>
          <p:nvPr/>
        </p:nvSpPr>
        <p:spPr>
          <a:xfrm>
            <a:off x="8537036" y="6402874"/>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sciencedirect.com; NMSU and hgic.clemson.edu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1"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chemeClr val="dk1"/>
              </a:solidFill>
              <a:latin typeface="Calibri"/>
              <a:ea typeface="Calibri"/>
              <a:cs typeface="Calibri"/>
              <a:sym typeface="Calibri"/>
            </a:endParaRPr>
          </a:p>
        </p:txBody>
      </p:sp>
      <p:pic>
        <p:nvPicPr>
          <p:cNvPr id="366" name="Google Shape;366;p52" descr="http://clemsonhgic.wpengine.com/wp-content/uploads/2018/04/using-a-ruler-measure-and-record-the-height-of-ea.jpeg"/>
          <p:cNvPicPr preferRelativeResize="0"/>
          <p:nvPr/>
        </p:nvPicPr>
        <p:blipFill rotWithShape="1">
          <a:blip r:embed="rId3">
            <a:alphaModFix/>
          </a:blip>
          <a:srcRect/>
          <a:stretch/>
        </p:blipFill>
        <p:spPr>
          <a:xfrm>
            <a:off x="8911228" y="1985980"/>
            <a:ext cx="1998685" cy="2886040"/>
          </a:xfrm>
          <a:prstGeom prst="rect">
            <a:avLst/>
          </a:prstGeom>
          <a:noFill/>
          <a:ln>
            <a:noFill/>
          </a:ln>
        </p:spPr>
      </p:pic>
      <p:sp>
        <p:nvSpPr>
          <p:cNvPr id="367" name="Google Shape;367;p52"/>
          <p:cNvSpPr txBox="1"/>
          <p:nvPr/>
        </p:nvSpPr>
        <p:spPr>
          <a:xfrm>
            <a:off x="1693524" y="1384250"/>
            <a:ext cx="10180027"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PR" sz="2400" b="1" i="0" u="sng" strike="noStrike" cap="none" dirty="0">
                <a:solidFill>
                  <a:srgbClr val="000000"/>
                </a:solidFill>
                <a:latin typeface="Aptos (Body)"/>
                <a:ea typeface="Arial"/>
                <a:cs typeface="Arial"/>
                <a:sym typeface="Arial"/>
              </a:rPr>
              <a:t>Calcula el porcentaje de cada textura de suelo utilizando las fórmulas a continuación:</a:t>
            </a:r>
            <a:endParaRPr lang="es-PR" sz="1400"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s-PR" sz="2000" b="1"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rgbClr val="000000"/>
                </a:solidFill>
                <a:latin typeface="Aptos (Body)"/>
                <a:ea typeface="Arial"/>
                <a:cs typeface="Arial"/>
                <a:sym typeface="Arial"/>
              </a:rPr>
              <a:t>Altura de la capa de arena </a:t>
            </a:r>
            <a:r>
              <a:rPr lang="es-PR" sz="1800" b="0" i="0" strike="noStrike" cap="none" dirty="0">
                <a:solidFill>
                  <a:srgbClr val="000000"/>
                </a:solidFill>
                <a:latin typeface="Aptos (Body)"/>
                <a:ea typeface="Arial"/>
                <a:cs typeface="Arial"/>
                <a:sym typeface="Arial"/>
              </a:rPr>
              <a:t>___ </a:t>
            </a:r>
            <a:r>
              <a:rPr lang="es-PR" sz="1800" b="0" i="0" u="none" strike="noStrike" cap="none" dirty="0">
                <a:solidFill>
                  <a:srgbClr val="000000"/>
                </a:solidFill>
                <a:latin typeface="Aptos (Body)"/>
                <a:ea typeface="Arial"/>
                <a:cs typeface="Arial"/>
                <a:sym typeface="Arial"/>
              </a:rPr>
              <a:t>pulgadas</a:t>
            </a:r>
          </a:p>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rgbClr val="000000"/>
                </a:solidFill>
                <a:latin typeface="Aptos (Body)"/>
                <a:ea typeface="Arial"/>
                <a:cs typeface="Arial"/>
                <a:sym typeface="Arial"/>
              </a:rPr>
              <a:t>Altura de la capa de limo </a:t>
            </a:r>
            <a:r>
              <a:rPr lang="es-PR" sz="1800" b="0" i="0" strike="noStrike" cap="none" dirty="0">
                <a:solidFill>
                  <a:srgbClr val="000000"/>
                </a:solidFill>
                <a:latin typeface="Aptos (Body)"/>
                <a:ea typeface="Arial"/>
                <a:cs typeface="Arial"/>
                <a:sym typeface="Arial"/>
              </a:rPr>
              <a:t>___ </a:t>
            </a:r>
            <a:r>
              <a:rPr lang="es-PR" sz="1800" b="0" i="0" u="none" strike="noStrike" cap="none" dirty="0">
                <a:solidFill>
                  <a:srgbClr val="000000"/>
                </a:solidFill>
                <a:latin typeface="Aptos (Body)"/>
                <a:ea typeface="Arial"/>
                <a:cs typeface="Arial"/>
                <a:sym typeface="Arial"/>
              </a:rPr>
              <a:t>pulgadas</a:t>
            </a:r>
          </a:p>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rgbClr val="000000"/>
                </a:solidFill>
                <a:latin typeface="Aptos (Body)"/>
                <a:ea typeface="Arial"/>
                <a:cs typeface="Arial"/>
                <a:sym typeface="Arial"/>
              </a:rPr>
              <a:t>Altura de la capa de arcilla </a:t>
            </a:r>
            <a:r>
              <a:rPr lang="es-PR" sz="1800" b="0" i="0" strike="noStrike" cap="none" dirty="0">
                <a:solidFill>
                  <a:srgbClr val="000000"/>
                </a:solidFill>
                <a:latin typeface="Aptos (Body)"/>
                <a:ea typeface="Arial"/>
                <a:cs typeface="Arial"/>
                <a:sym typeface="Arial"/>
              </a:rPr>
              <a:t>___ </a:t>
            </a:r>
            <a:r>
              <a:rPr lang="es-PR" sz="1800" b="0" i="0" u="none" strike="noStrike" cap="none" dirty="0">
                <a:solidFill>
                  <a:srgbClr val="000000"/>
                </a:solidFill>
                <a:latin typeface="Aptos (Body)"/>
                <a:ea typeface="Arial"/>
                <a:cs typeface="Arial"/>
                <a:sym typeface="Arial"/>
              </a:rPr>
              <a:t>pulgadas</a:t>
            </a:r>
          </a:p>
          <a:p>
            <a:pPr marL="0" marR="0" lvl="0" indent="0" algn="l" rtl="0">
              <a:lnSpc>
                <a:spcPct val="100000"/>
              </a:lnSpc>
              <a:spcBef>
                <a:spcPts val="0"/>
              </a:spcBef>
              <a:spcAft>
                <a:spcPts val="0"/>
              </a:spcAft>
              <a:buClr>
                <a:srgbClr val="000000"/>
              </a:buClr>
              <a:buSzPts val="1800"/>
              <a:buFont typeface="Arial"/>
              <a:buNone/>
            </a:pPr>
            <a:endParaRPr lang="es-PR"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PR" b="1" i="0" u="none" strike="noStrike" cap="none" dirty="0">
                <a:solidFill>
                  <a:srgbClr val="000000"/>
                </a:solidFill>
                <a:latin typeface="Aptos (Body)"/>
                <a:ea typeface="Arial"/>
                <a:cs typeface="Arial"/>
                <a:sym typeface="Arial"/>
              </a:rPr>
              <a:t>Altura total de las capas </a:t>
            </a:r>
            <a:r>
              <a:rPr lang="es-PR" b="1" i="0" u="sng" strike="noStrike" cap="none" dirty="0">
                <a:solidFill>
                  <a:srgbClr val="000000"/>
                </a:solidFill>
                <a:latin typeface="Aptos (Body)"/>
                <a:ea typeface="Arial"/>
                <a:cs typeface="Arial"/>
                <a:sym typeface="Arial"/>
              </a:rPr>
              <a:t>____</a:t>
            </a:r>
            <a:r>
              <a:rPr lang="es-PR" b="1" i="0" strike="noStrike" cap="none" dirty="0">
                <a:solidFill>
                  <a:srgbClr val="000000"/>
                </a:solidFill>
                <a:latin typeface="Aptos (Body)"/>
                <a:ea typeface="Arial"/>
                <a:cs typeface="Arial"/>
                <a:sym typeface="Arial"/>
              </a:rPr>
              <a:t> </a:t>
            </a:r>
            <a:r>
              <a:rPr lang="es-PR" b="1" i="0" u="none" strike="noStrike" cap="none" dirty="0">
                <a:solidFill>
                  <a:srgbClr val="000000"/>
                </a:solidFill>
                <a:latin typeface="Aptos (Body)"/>
                <a:ea typeface="Arial"/>
                <a:cs typeface="Arial"/>
                <a:sym typeface="Arial"/>
              </a:rPr>
              <a:t>pulgadas</a:t>
            </a:r>
            <a:endParaRPr lang="es-PR"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s-PR"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PR" b="0" i="0" u="none" strike="noStrike" cap="none" dirty="0">
                <a:solidFill>
                  <a:srgbClr val="000000"/>
                </a:solidFill>
                <a:latin typeface="Aptos (Body)"/>
                <a:ea typeface="Arial"/>
                <a:cs typeface="Arial"/>
                <a:sym typeface="Arial"/>
              </a:rPr>
              <a:t>% Arena = (1.4/2.3)  x 100    =   60.9%</a:t>
            </a:r>
          </a:p>
          <a:p>
            <a:r>
              <a:rPr lang="es-PR" b="0" i="0" u="none" strike="noStrike" cap="none" dirty="0">
                <a:solidFill>
                  <a:srgbClr val="000000"/>
                </a:solidFill>
                <a:latin typeface="Aptos (Body)"/>
                <a:ea typeface="Arial"/>
                <a:cs typeface="Arial"/>
                <a:sym typeface="Arial"/>
              </a:rPr>
              <a:t>% Limo =   (</a:t>
            </a:r>
            <a:r>
              <a:rPr lang="es-PR" dirty="0">
                <a:solidFill>
                  <a:srgbClr val="000000"/>
                </a:solidFill>
                <a:latin typeface="Aptos (Body)"/>
              </a:rPr>
              <a:t>0.7/2.3)  x  100   =   30.4%</a:t>
            </a:r>
          </a:p>
          <a:p>
            <a:r>
              <a:rPr lang="es-PR" b="0" i="0" u="none" strike="noStrike" cap="none" dirty="0">
                <a:solidFill>
                  <a:srgbClr val="000000"/>
                </a:solidFill>
                <a:latin typeface="Aptos (Body)"/>
                <a:ea typeface="Arial"/>
                <a:cs typeface="Arial"/>
                <a:sym typeface="Arial"/>
              </a:rPr>
              <a:t>% Arcilla = </a:t>
            </a:r>
            <a:r>
              <a:rPr lang="es-PR" dirty="0">
                <a:solidFill>
                  <a:srgbClr val="000000"/>
                </a:solidFill>
                <a:latin typeface="Aptos (Body)"/>
              </a:rPr>
              <a:t>(0.2/2.3)  x  100  =    8.7%</a:t>
            </a:r>
          </a:p>
          <a:p>
            <a:r>
              <a:rPr lang="es-PR" dirty="0">
                <a:solidFill>
                  <a:srgbClr val="000000"/>
                </a:solidFill>
                <a:latin typeface="Aptos (Body)"/>
              </a:rPr>
              <a:t>                                              Total = 100%</a:t>
            </a:r>
          </a:p>
          <a:p>
            <a:endParaRPr lang="es-PR" b="1" u="sng" dirty="0">
              <a:solidFill>
                <a:srgbClr val="000000"/>
              </a:solidFill>
              <a:latin typeface="Aptos (Body)"/>
            </a:endParaRPr>
          </a:p>
          <a:p>
            <a:r>
              <a:rPr lang="es-PR" b="1" u="sng" dirty="0">
                <a:solidFill>
                  <a:srgbClr val="000000"/>
                </a:solidFill>
                <a:latin typeface="Aptos (Body)"/>
              </a:rPr>
              <a:t>Textura= Franco arenoso</a:t>
            </a:r>
          </a:p>
          <a:p>
            <a:pPr marL="0" marR="0" lvl="0" indent="0" algn="l" rtl="0">
              <a:lnSpc>
                <a:spcPct val="100000"/>
              </a:lnSpc>
              <a:spcBef>
                <a:spcPts val="0"/>
              </a:spcBef>
              <a:spcAft>
                <a:spcPts val="0"/>
              </a:spcAft>
              <a:buClr>
                <a:srgbClr val="000000"/>
              </a:buClr>
              <a:buSzPts val="1400"/>
              <a:buFont typeface="Arial"/>
              <a:buNone/>
            </a:pPr>
            <a:endParaRPr lang="es-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s-PR" sz="1400" b="0" i="0" u="none" strike="noStrike" cap="none" dirty="0">
              <a:solidFill>
                <a:srgbClr val="000000"/>
              </a:solidFill>
              <a:latin typeface="Arial"/>
              <a:ea typeface="Arial"/>
              <a:cs typeface="Arial"/>
              <a:sym typeface="Arial"/>
            </a:endParaRPr>
          </a:p>
        </p:txBody>
      </p:sp>
      <p:cxnSp>
        <p:nvCxnSpPr>
          <p:cNvPr id="368" name="Google Shape;368;p52"/>
          <p:cNvCxnSpPr/>
          <p:nvPr/>
        </p:nvCxnSpPr>
        <p:spPr>
          <a:xfrm>
            <a:off x="7490327" y="2916212"/>
            <a:ext cx="1840529" cy="0"/>
          </a:xfrm>
          <a:prstGeom prst="straightConnector1">
            <a:avLst/>
          </a:prstGeom>
          <a:noFill/>
          <a:ln w="9525" cap="flat" cmpd="sng">
            <a:solidFill>
              <a:srgbClr val="3E6EC2"/>
            </a:solidFill>
            <a:prstDash val="solid"/>
            <a:round/>
            <a:headEnd type="none" w="sm" len="sm"/>
            <a:tailEnd type="triangle" w="med" len="med"/>
          </a:ln>
        </p:spPr>
      </p:cxnSp>
      <p:cxnSp>
        <p:nvCxnSpPr>
          <p:cNvPr id="369" name="Google Shape;369;p52"/>
          <p:cNvCxnSpPr/>
          <p:nvPr/>
        </p:nvCxnSpPr>
        <p:spPr>
          <a:xfrm>
            <a:off x="7412611" y="2438981"/>
            <a:ext cx="1840529" cy="0"/>
          </a:xfrm>
          <a:prstGeom prst="straightConnector1">
            <a:avLst/>
          </a:prstGeom>
          <a:noFill/>
          <a:ln w="9525" cap="flat" cmpd="sng">
            <a:solidFill>
              <a:srgbClr val="3E6EC2"/>
            </a:solidFill>
            <a:prstDash val="solid"/>
            <a:round/>
            <a:headEnd type="none" w="sm" len="sm"/>
            <a:tailEnd type="triangle" w="med" len="med"/>
          </a:ln>
        </p:spPr>
      </p:cxnSp>
      <p:cxnSp>
        <p:nvCxnSpPr>
          <p:cNvPr id="370" name="Google Shape;370;p52"/>
          <p:cNvCxnSpPr/>
          <p:nvPr/>
        </p:nvCxnSpPr>
        <p:spPr>
          <a:xfrm>
            <a:off x="7412611" y="2221089"/>
            <a:ext cx="1840529" cy="0"/>
          </a:xfrm>
          <a:prstGeom prst="straightConnector1">
            <a:avLst/>
          </a:prstGeom>
          <a:noFill/>
          <a:ln w="9525" cap="flat" cmpd="sng">
            <a:solidFill>
              <a:srgbClr val="3E6EC2"/>
            </a:solidFill>
            <a:prstDash val="solid"/>
            <a:round/>
            <a:headEnd type="none" w="sm" len="sm"/>
            <a:tailEnd type="triangle" w="med" len="med"/>
          </a:ln>
        </p:spPr>
      </p:cxnSp>
      <p:sp>
        <p:nvSpPr>
          <p:cNvPr id="371" name="Google Shape;371;p52"/>
          <p:cNvSpPr txBox="1"/>
          <p:nvPr/>
        </p:nvSpPr>
        <p:spPr>
          <a:xfrm>
            <a:off x="7683997" y="1969314"/>
            <a:ext cx="12977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0.2 </a:t>
            </a:r>
            <a:r>
              <a:rPr lang="en-US" sz="1400" b="0" i="0" u="none" strike="noStrike" cap="none" dirty="0" err="1">
                <a:solidFill>
                  <a:srgbClr val="000000"/>
                </a:solidFill>
                <a:latin typeface="Arial"/>
                <a:ea typeface="Arial"/>
                <a:cs typeface="Arial"/>
                <a:sym typeface="Arial"/>
              </a:rPr>
              <a:t>pulgadas</a:t>
            </a:r>
            <a:endParaRPr sz="1400" b="0" i="0" u="none" strike="noStrike" cap="none" dirty="0">
              <a:solidFill>
                <a:srgbClr val="000000"/>
              </a:solidFill>
              <a:latin typeface="Arial"/>
              <a:ea typeface="Arial"/>
              <a:cs typeface="Arial"/>
              <a:sym typeface="Arial"/>
            </a:endParaRPr>
          </a:p>
        </p:txBody>
      </p:sp>
      <p:sp>
        <p:nvSpPr>
          <p:cNvPr id="372" name="Google Shape;372;p52"/>
          <p:cNvSpPr txBox="1"/>
          <p:nvPr/>
        </p:nvSpPr>
        <p:spPr>
          <a:xfrm>
            <a:off x="7565011" y="2672686"/>
            <a:ext cx="12977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1.4 </a:t>
            </a:r>
            <a:r>
              <a:rPr lang="en-US" sz="1400" b="0" i="0" u="none" strike="noStrike" cap="none" dirty="0" err="1">
                <a:solidFill>
                  <a:srgbClr val="000000"/>
                </a:solidFill>
                <a:latin typeface="Arial"/>
                <a:ea typeface="Arial"/>
                <a:cs typeface="Arial"/>
                <a:sym typeface="Arial"/>
              </a:rPr>
              <a:t>pulgadas</a:t>
            </a:r>
            <a:endParaRPr sz="1400" b="0" i="0" u="none" strike="noStrike" cap="none" dirty="0">
              <a:solidFill>
                <a:srgbClr val="000000"/>
              </a:solidFill>
              <a:latin typeface="Arial"/>
              <a:ea typeface="Arial"/>
              <a:cs typeface="Arial"/>
              <a:sym typeface="Arial"/>
            </a:endParaRPr>
          </a:p>
        </p:txBody>
      </p:sp>
      <p:sp>
        <p:nvSpPr>
          <p:cNvPr id="373" name="Google Shape;373;p52"/>
          <p:cNvSpPr txBox="1"/>
          <p:nvPr/>
        </p:nvSpPr>
        <p:spPr>
          <a:xfrm>
            <a:off x="7683997" y="2213413"/>
            <a:ext cx="12977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0.7 </a:t>
            </a:r>
            <a:r>
              <a:rPr lang="en-US" sz="1400" b="0" i="0" u="none" strike="noStrike" cap="none" dirty="0" err="1">
                <a:solidFill>
                  <a:srgbClr val="000000"/>
                </a:solidFill>
                <a:latin typeface="Arial"/>
                <a:ea typeface="Arial"/>
                <a:cs typeface="Arial"/>
                <a:sym typeface="Arial"/>
              </a:rPr>
              <a:t>pulgadas</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6D246C6B-AF37-8DF5-233E-45C3D4EDB044}"/>
              </a:ext>
            </a:extLst>
          </p:cNvPr>
          <p:cNvSpPr txBox="1"/>
          <p:nvPr/>
        </p:nvSpPr>
        <p:spPr>
          <a:xfrm rot="16200000">
            <a:off x="6322230" y="2655008"/>
            <a:ext cx="1460593" cy="369332"/>
          </a:xfrm>
          <a:prstGeom prst="rect">
            <a:avLst/>
          </a:prstGeom>
          <a:noFill/>
        </p:spPr>
        <p:txBody>
          <a:bodyPr wrap="none" rtlCol="0">
            <a:spAutoFit/>
          </a:bodyPr>
          <a:lstStyle/>
          <a:p>
            <a:r>
              <a:rPr lang="en-US" dirty="0">
                <a:latin typeface="Aptos (Body)"/>
              </a:rPr>
              <a:t>2.3 </a:t>
            </a:r>
            <a:r>
              <a:rPr lang="es-PR" dirty="0">
                <a:latin typeface="Aptos (Body)"/>
              </a:rPr>
              <a:t>pulgadas</a:t>
            </a:r>
          </a:p>
        </p:txBody>
      </p:sp>
      <p:pic>
        <p:nvPicPr>
          <p:cNvPr id="2" name="Picture 1">
            <a:extLst>
              <a:ext uri="{FF2B5EF4-FFF2-40B4-BE49-F238E27FC236}">
                <a16:creationId xmlns:a16="http://schemas.microsoft.com/office/drawing/2014/main" id="{269FCB5C-14BB-358F-1D8B-721D292C6EAF}"/>
              </a:ext>
            </a:extLst>
          </p:cNvPr>
          <p:cNvPicPr>
            <a:picLocks noChangeAspect="1"/>
          </p:cNvPicPr>
          <p:nvPr/>
        </p:nvPicPr>
        <p:blipFill>
          <a:blip r:embed="rId4"/>
          <a:stretch>
            <a:fillRect/>
          </a:stretch>
        </p:blipFill>
        <p:spPr>
          <a:xfrm>
            <a:off x="5585490" y="3796257"/>
            <a:ext cx="3123857" cy="2733375"/>
          </a:xfrm>
          <a:prstGeom prst="rect">
            <a:avLst/>
          </a:prstGeom>
        </p:spPr>
      </p:pic>
      <p:sp>
        <p:nvSpPr>
          <p:cNvPr id="4" name="Left Brace 3">
            <a:extLst>
              <a:ext uri="{FF2B5EF4-FFF2-40B4-BE49-F238E27FC236}">
                <a16:creationId xmlns:a16="http://schemas.microsoft.com/office/drawing/2014/main" id="{27636090-3152-60AD-6E85-D1B1F97AA917}"/>
              </a:ext>
            </a:extLst>
          </p:cNvPr>
          <p:cNvSpPr/>
          <p:nvPr/>
        </p:nvSpPr>
        <p:spPr>
          <a:xfrm>
            <a:off x="7280694" y="2145776"/>
            <a:ext cx="161172" cy="1788049"/>
          </a:xfrm>
          <a:prstGeom prst="lef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851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1452070" y="79834"/>
            <a:ext cx="10004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s-PR" b="1" dirty="0">
                <a:solidFill>
                  <a:srgbClr val="065B84"/>
                </a:solidFill>
              </a:rPr>
              <a:t>Textura del suelo mediante el método del frasco: Cálculos</a:t>
            </a:r>
            <a:endParaRPr lang="es-PR" b="1" dirty="0">
              <a:solidFill>
                <a:srgbClr val="1E4E79"/>
              </a:solidFill>
            </a:endParaRPr>
          </a:p>
        </p:txBody>
      </p:sp>
      <p:sp>
        <p:nvSpPr>
          <p:cNvPr id="363" name="Google Shape;363;p5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Soil Science Society of America   www.soils.org | www.soils4teachers.org</a:t>
            </a:r>
            <a:endParaRPr dirty="0"/>
          </a:p>
        </p:txBody>
      </p:sp>
      <p:sp>
        <p:nvSpPr>
          <p:cNvPr id="364" name="Google Shape;364;p52"/>
          <p:cNvSpPr txBox="1"/>
          <p:nvPr/>
        </p:nvSpPr>
        <p:spPr>
          <a:xfrm>
            <a:off x="8537036" y="6402874"/>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sciencedirect.com; NMSU and hgic.clemson.edu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1"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chemeClr val="dk1"/>
              </a:solidFill>
              <a:latin typeface="Calibri"/>
              <a:ea typeface="Calibri"/>
              <a:cs typeface="Calibri"/>
              <a:sym typeface="Calibri"/>
            </a:endParaRPr>
          </a:p>
        </p:txBody>
      </p:sp>
      <p:pic>
        <p:nvPicPr>
          <p:cNvPr id="366" name="Google Shape;366;p52" descr="http://clemsonhgic.wpengine.com/wp-content/uploads/2018/04/using-a-ruler-measure-and-record-the-height-of-ea.jpeg"/>
          <p:cNvPicPr preferRelativeResize="0"/>
          <p:nvPr/>
        </p:nvPicPr>
        <p:blipFill rotWithShape="1">
          <a:blip r:embed="rId3">
            <a:alphaModFix/>
          </a:blip>
          <a:srcRect/>
          <a:stretch/>
        </p:blipFill>
        <p:spPr>
          <a:xfrm>
            <a:off x="8911228" y="1985980"/>
            <a:ext cx="1998685" cy="2886040"/>
          </a:xfrm>
          <a:prstGeom prst="rect">
            <a:avLst/>
          </a:prstGeom>
          <a:noFill/>
          <a:ln>
            <a:noFill/>
          </a:ln>
        </p:spPr>
      </p:pic>
      <p:sp>
        <p:nvSpPr>
          <p:cNvPr id="367" name="Google Shape;367;p52"/>
          <p:cNvSpPr txBox="1"/>
          <p:nvPr/>
        </p:nvSpPr>
        <p:spPr>
          <a:xfrm>
            <a:off x="1693524" y="1384250"/>
            <a:ext cx="10180027"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PR" sz="2400" b="1" i="0" u="sng" strike="noStrike" cap="none" dirty="0">
                <a:solidFill>
                  <a:srgbClr val="000000"/>
                </a:solidFill>
                <a:latin typeface="Aptos (Body)"/>
                <a:ea typeface="Arial"/>
                <a:cs typeface="Arial"/>
                <a:sym typeface="Arial"/>
              </a:rPr>
              <a:t>Calcula el porcentaje de cada textura de suelo utilizando las fórmulas a continuación:</a:t>
            </a:r>
            <a:endParaRPr lang="es-PR" sz="1400"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s-PR" sz="2000" b="1"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rgbClr val="000000"/>
                </a:solidFill>
                <a:latin typeface="Aptos (Body)"/>
                <a:ea typeface="Arial"/>
                <a:cs typeface="Arial"/>
                <a:sym typeface="Arial"/>
              </a:rPr>
              <a:t>Altura de la capa de arena </a:t>
            </a:r>
            <a:r>
              <a:rPr lang="es-PR" sz="1800" b="0" i="0" u="sng" strike="noStrike" cap="none" dirty="0">
                <a:solidFill>
                  <a:srgbClr val="000000"/>
                </a:solidFill>
                <a:latin typeface="Aptos (Body)"/>
                <a:ea typeface="Arial"/>
                <a:cs typeface="Arial"/>
                <a:sym typeface="Arial"/>
              </a:rPr>
              <a:t>_1.4 _</a:t>
            </a:r>
            <a:r>
              <a:rPr lang="es-PR" sz="1800" b="0" i="0" u="none" strike="noStrike" cap="none" dirty="0">
                <a:solidFill>
                  <a:srgbClr val="000000"/>
                </a:solidFill>
                <a:latin typeface="Aptos (Body)"/>
                <a:ea typeface="Arial"/>
                <a:cs typeface="Arial"/>
                <a:sym typeface="Arial"/>
              </a:rPr>
              <a:t>pulgadas</a:t>
            </a:r>
          </a:p>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rgbClr val="000000"/>
                </a:solidFill>
                <a:latin typeface="Aptos (Body)"/>
                <a:ea typeface="Arial"/>
                <a:cs typeface="Arial"/>
                <a:sym typeface="Arial"/>
              </a:rPr>
              <a:t>Altura de la capa de limo </a:t>
            </a:r>
            <a:r>
              <a:rPr lang="es-PR" sz="1800" b="0" i="0" u="sng" strike="noStrike" cap="none" dirty="0">
                <a:solidFill>
                  <a:srgbClr val="000000"/>
                </a:solidFill>
                <a:latin typeface="Aptos (Body)"/>
                <a:ea typeface="Arial"/>
                <a:cs typeface="Arial"/>
                <a:sym typeface="Arial"/>
              </a:rPr>
              <a:t>__0.7__</a:t>
            </a:r>
            <a:r>
              <a:rPr lang="es-PR" sz="1800" b="0" i="0" u="none" strike="noStrike" cap="none" dirty="0">
                <a:solidFill>
                  <a:srgbClr val="000000"/>
                </a:solidFill>
                <a:latin typeface="Aptos (Body)"/>
                <a:ea typeface="Arial"/>
                <a:cs typeface="Arial"/>
                <a:sym typeface="Arial"/>
              </a:rPr>
              <a:t>pulgadas</a:t>
            </a:r>
          </a:p>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rgbClr val="000000"/>
                </a:solidFill>
                <a:latin typeface="Aptos (Body)"/>
                <a:ea typeface="Arial"/>
                <a:cs typeface="Arial"/>
                <a:sym typeface="Arial"/>
              </a:rPr>
              <a:t>Altura de la capa de arcilla </a:t>
            </a:r>
            <a:r>
              <a:rPr lang="es-PR" sz="1800" b="0" i="0" u="sng" strike="noStrike" cap="none" dirty="0">
                <a:solidFill>
                  <a:srgbClr val="000000"/>
                </a:solidFill>
                <a:latin typeface="Aptos (Body)"/>
                <a:ea typeface="Arial"/>
                <a:cs typeface="Arial"/>
                <a:sym typeface="Arial"/>
              </a:rPr>
              <a:t>_0.2_ </a:t>
            </a:r>
            <a:r>
              <a:rPr lang="es-PR" sz="1800" b="0" i="0" u="none" strike="noStrike" cap="none" dirty="0">
                <a:solidFill>
                  <a:srgbClr val="000000"/>
                </a:solidFill>
                <a:latin typeface="Aptos (Body)"/>
                <a:ea typeface="Arial"/>
                <a:cs typeface="Arial"/>
                <a:sym typeface="Arial"/>
              </a:rPr>
              <a:t>pulgadas</a:t>
            </a:r>
          </a:p>
          <a:p>
            <a:pPr marL="0" marR="0" lvl="0" indent="0" algn="l" rtl="0">
              <a:lnSpc>
                <a:spcPct val="100000"/>
              </a:lnSpc>
              <a:spcBef>
                <a:spcPts val="0"/>
              </a:spcBef>
              <a:spcAft>
                <a:spcPts val="0"/>
              </a:spcAft>
              <a:buClr>
                <a:srgbClr val="000000"/>
              </a:buClr>
              <a:buSzPts val="1800"/>
              <a:buFont typeface="Arial"/>
              <a:buNone/>
            </a:pPr>
            <a:endParaRPr lang="es-PR"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PR" b="1" i="0" u="none" strike="noStrike" cap="none" dirty="0">
                <a:solidFill>
                  <a:srgbClr val="000000"/>
                </a:solidFill>
                <a:latin typeface="Aptos (Body)"/>
                <a:ea typeface="Arial"/>
                <a:cs typeface="Arial"/>
                <a:sym typeface="Arial"/>
              </a:rPr>
              <a:t>Altura total de las capas </a:t>
            </a:r>
            <a:r>
              <a:rPr lang="es-PR" b="1" i="0" u="sng" strike="noStrike" cap="none" dirty="0">
                <a:solidFill>
                  <a:srgbClr val="000000"/>
                </a:solidFill>
                <a:latin typeface="Aptos (Body)"/>
                <a:ea typeface="Arial"/>
                <a:cs typeface="Arial"/>
                <a:sym typeface="Arial"/>
              </a:rPr>
              <a:t>__2.3___</a:t>
            </a:r>
            <a:r>
              <a:rPr lang="es-PR" b="1" i="0" u="none" strike="noStrike" cap="none" dirty="0">
                <a:solidFill>
                  <a:srgbClr val="000000"/>
                </a:solidFill>
                <a:latin typeface="Aptos (Body)"/>
                <a:ea typeface="Arial"/>
                <a:cs typeface="Arial"/>
                <a:sym typeface="Arial"/>
              </a:rPr>
              <a:t>pulgadas</a:t>
            </a:r>
            <a:endParaRPr lang="es-PR"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s-PR" b="0" i="0" u="none" strike="noStrike" cap="none" dirty="0">
              <a:solidFill>
                <a:srgbClr val="000000"/>
              </a:solidFill>
              <a:latin typeface="Aptos (Body)"/>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PR" b="0" i="0" u="none" strike="noStrike" cap="none" dirty="0">
                <a:solidFill>
                  <a:srgbClr val="000000"/>
                </a:solidFill>
                <a:latin typeface="Aptos (Body)"/>
                <a:ea typeface="Arial"/>
                <a:cs typeface="Arial"/>
                <a:sym typeface="Arial"/>
              </a:rPr>
              <a:t>% Arena = (1.4/2.3)  x 100    =   60.9%</a:t>
            </a:r>
          </a:p>
          <a:p>
            <a:r>
              <a:rPr lang="es-PR" b="0" i="0" u="none" strike="noStrike" cap="none" dirty="0">
                <a:solidFill>
                  <a:srgbClr val="000000"/>
                </a:solidFill>
                <a:latin typeface="Aptos (Body)"/>
                <a:ea typeface="Arial"/>
                <a:cs typeface="Arial"/>
                <a:sym typeface="Arial"/>
              </a:rPr>
              <a:t>% Limo =   (</a:t>
            </a:r>
            <a:r>
              <a:rPr lang="es-PR" dirty="0">
                <a:solidFill>
                  <a:srgbClr val="000000"/>
                </a:solidFill>
                <a:latin typeface="Aptos (Body)"/>
              </a:rPr>
              <a:t>0.7/2.3)  x  100   =   30.4%</a:t>
            </a:r>
          </a:p>
          <a:p>
            <a:r>
              <a:rPr lang="es-PR" b="0" i="0" u="none" strike="noStrike" cap="none" dirty="0">
                <a:solidFill>
                  <a:srgbClr val="000000"/>
                </a:solidFill>
                <a:latin typeface="Aptos (Body)"/>
                <a:ea typeface="Arial"/>
                <a:cs typeface="Arial"/>
                <a:sym typeface="Arial"/>
              </a:rPr>
              <a:t>% Arcilla = </a:t>
            </a:r>
            <a:r>
              <a:rPr lang="es-PR" dirty="0">
                <a:solidFill>
                  <a:srgbClr val="000000"/>
                </a:solidFill>
                <a:latin typeface="Aptos (Body)"/>
              </a:rPr>
              <a:t>(0.2/2.3)  x  100  =    8.7%</a:t>
            </a:r>
          </a:p>
          <a:p>
            <a:r>
              <a:rPr lang="es-PR" dirty="0">
                <a:solidFill>
                  <a:srgbClr val="000000"/>
                </a:solidFill>
                <a:latin typeface="Aptos (Body)"/>
              </a:rPr>
              <a:t>                                              Total = 100%</a:t>
            </a:r>
          </a:p>
          <a:p>
            <a:endParaRPr lang="es-PR" b="1" u="sng" dirty="0">
              <a:solidFill>
                <a:srgbClr val="000000"/>
              </a:solidFill>
              <a:latin typeface="Aptos (Body)"/>
            </a:endParaRPr>
          </a:p>
          <a:p>
            <a:r>
              <a:rPr lang="es-PR" b="1" u="sng" dirty="0">
                <a:solidFill>
                  <a:srgbClr val="000000"/>
                </a:solidFill>
                <a:latin typeface="Aptos (Body)"/>
              </a:rPr>
              <a:t>Textura= Franco arenoso</a:t>
            </a:r>
          </a:p>
          <a:p>
            <a:pPr marL="0" marR="0" lvl="0" indent="0" algn="l" rtl="0">
              <a:lnSpc>
                <a:spcPct val="100000"/>
              </a:lnSpc>
              <a:spcBef>
                <a:spcPts val="0"/>
              </a:spcBef>
              <a:spcAft>
                <a:spcPts val="0"/>
              </a:spcAft>
              <a:buClr>
                <a:srgbClr val="000000"/>
              </a:buClr>
              <a:buSzPts val="1400"/>
              <a:buFont typeface="Arial"/>
              <a:buNone/>
            </a:pPr>
            <a:endParaRPr lang="es-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s-PR" sz="1400" b="0" i="0" u="none" strike="noStrike" cap="none" dirty="0">
              <a:solidFill>
                <a:srgbClr val="000000"/>
              </a:solidFill>
              <a:latin typeface="Arial"/>
              <a:ea typeface="Arial"/>
              <a:cs typeface="Arial"/>
              <a:sym typeface="Arial"/>
            </a:endParaRPr>
          </a:p>
        </p:txBody>
      </p:sp>
      <p:cxnSp>
        <p:nvCxnSpPr>
          <p:cNvPr id="368" name="Google Shape;368;p52"/>
          <p:cNvCxnSpPr/>
          <p:nvPr/>
        </p:nvCxnSpPr>
        <p:spPr>
          <a:xfrm>
            <a:off x="7490327" y="2916212"/>
            <a:ext cx="1840529" cy="0"/>
          </a:xfrm>
          <a:prstGeom prst="straightConnector1">
            <a:avLst/>
          </a:prstGeom>
          <a:noFill/>
          <a:ln w="9525" cap="flat" cmpd="sng">
            <a:solidFill>
              <a:srgbClr val="3E6EC2"/>
            </a:solidFill>
            <a:prstDash val="solid"/>
            <a:round/>
            <a:headEnd type="none" w="sm" len="sm"/>
            <a:tailEnd type="triangle" w="med" len="med"/>
          </a:ln>
        </p:spPr>
      </p:cxnSp>
      <p:cxnSp>
        <p:nvCxnSpPr>
          <p:cNvPr id="369" name="Google Shape;369;p52"/>
          <p:cNvCxnSpPr/>
          <p:nvPr/>
        </p:nvCxnSpPr>
        <p:spPr>
          <a:xfrm>
            <a:off x="7412611" y="2438981"/>
            <a:ext cx="1840529" cy="0"/>
          </a:xfrm>
          <a:prstGeom prst="straightConnector1">
            <a:avLst/>
          </a:prstGeom>
          <a:noFill/>
          <a:ln w="9525" cap="flat" cmpd="sng">
            <a:solidFill>
              <a:srgbClr val="3E6EC2"/>
            </a:solidFill>
            <a:prstDash val="solid"/>
            <a:round/>
            <a:headEnd type="none" w="sm" len="sm"/>
            <a:tailEnd type="triangle" w="med" len="med"/>
          </a:ln>
        </p:spPr>
      </p:cxnSp>
      <p:cxnSp>
        <p:nvCxnSpPr>
          <p:cNvPr id="370" name="Google Shape;370;p52"/>
          <p:cNvCxnSpPr/>
          <p:nvPr/>
        </p:nvCxnSpPr>
        <p:spPr>
          <a:xfrm>
            <a:off x="7412611" y="2221089"/>
            <a:ext cx="1840529" cy="0"/>
          </a:xfrm>
          <a:prstGeom prst="straightConnector1">
            <a:avLst/>
          </a:prstGeom>
          <a:noFill/>
          <a:ln w="9525" cap="flat" cmpd="sng">
            <a:solidFill>
              <a:srgbClr val="3E6EC2"/>
            </a:solidFill>
            <a:prstDash val="solid"/>
            <a:round/>
            <a:headEnd type="none" w="sm" len="sm"/>
            <a:tailEnd type="triangle" w="med" len="med"/>
          </a:ln>
        </p:spPr>
      </p:cxnSp>
      <p:sp>
        <p:nvSpPr>
          <p:cNvPr id="371" name="Google Shape;371;p52"/>
          <p:cNvSpPr txBox="1"/>
          <p:nvPr/>
        </p:nvSpPr>
        <p:spPr>
          <a:xfrm>
            <a:off x="7683997" y="1969314"/>
            <a:ext cx="12977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0.2 </a:t>
            </a:r>
            <a:r>
              <a:rPr lang="en-US" sz="1400" b="0" i="0" u="none" strike="noStrike" cap="none" dirty="0" err="1">
                <a:solidFill>
                  <a:srgbClr val="000000"/>
                </a:solidFill>
                <a:latin typeface="Arial"/>
                <a:ea typeface="Arial"/>
                <a:cs typeface="Arial"/>
                <a:sym typeface="Arial"/>
              </a:rPr>
              <a:t>pulgadas</a:t>
            </a:r>
            <a:endParaRPr sz="1400" b="0" i="0" u="none" strike="noStrike" cap="none" dirty="0">
              <a:solidFill>
                <a:srgbClr val="000000"/>
              </a:solidFill>
              <a:latin typeface="Arial"/>
              <a:ea typeface="Arial"/>
              <a:cs typeface="Arial"/>
              <a:sym typeface="Arial"/>
            </a:endParaRPr>
          </a:p>
        </p:txBody>
      </p:sp>
      <p:sp>
        <p:nvSpPr>
          <p:cNvPr id="372" name="Google Shape;372;p52"/>
          <p:cNvSpPr txBox="1"/>
          <p:nvPr/>
        </p:nvSpPr>
        <p:spPr>
          <a:xfrm>
            <a:off x="7565011" y="2672686"/>
            <a:ext cx="12977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1.4 </a:t>
            </a:r>
            <a:r>
              <a:rPr lang="en-US" sz="1400" b="0" i="0" u="none" strike="noStrike" cap="none" dirty="0" err="1">
                <a:solidFill>
                  <a:srgbClr val="000000"/>
                </a:solidFill>
                <a:latin typeface="Arial"/>
                <a:ea typeface="Arial"/>
                <a:cs typeface="Arial"/>
                <a:sym typeface="Arial"/>
              </a:rPr>
              <a:t>pulgadas</a:t>
            </a:r>
            <a:endParaRPr sz="1400" b="0" i="0" u="none" strike="noStrike" cap="none" dirty="0">
              <a:solidFill>
                <a:srgbClr val="000000"/>
              </a:solidFill>
              <a:latin typeface="Arial"/>
              <a:ea typeface="Arial"/>
              <a:cs typeface="Arial"/>
              <a:sym typeface="Arial"/>
            </a:endParaRPr>
          </a:p>
        </p:txBody>
      </p:sp>
      <p:sp>
        <p:nvSpPr>
          <p:cNvPr id="373" name="Google Shape;373;p52"/>
          <p:cNvSpPr txBox="1"/>
          <p:nvPr/>
        </p:nvSpPr>
        <p:spPr>
          <a:xfrm>
            <a:off x="7683997" y="2213413"/>
            <a:ext cx="12977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0.7 </a:t>
            </a:r>
            <a:r>
              <a:rPr lang="en-US" sz="1400" b="0" i="0" u="none" strike="noStrike" cap="none" dirty="0" err="1">
                <a:solidFill>
                  <a:srgbClr val="000000"/>
                </a:solidFill>
                <a:latin typeface="Arial"/>
                <a:ea typeface="Arial"/>
                <a:cs typeface="Arial"/>
                <a:sym typeface="Arial"/>
              </a:rPr>
              <a:t>pulgadas</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6D246C6B-AF37-8DF5-233E-45C3D4EDB044}"/>
              </a:ext>
            </a:extLst>
          </p:cNvPr>
          <p:cNvSpPr txBox="1"/>
          <p:nvPr/>
        </p:nvSpPr>
        <p:spPr>
          <a:xfrm rot="16200000">
            <a:off x="6322230" y="2655008"/>
            <a:ext cx="1460593" cy="369332"/>
          </a:xfrm>
          <a:prstGeom prst="rect">
            <a:avLst/>
          </a:prstGeom>
          <a:noFill/>
        </p:spPr>
        <p:txBody>
          <a:bodyPr wrap="none" rtlCol="0">
            <a:spAutoFit/>
          </a:bodyPr>
          <a:lstStyle/>
          <a:p>
            <a:r>
              <a:rPr lang="en-US" dirty="0">
                <a:latin typeface="Aptos (Body)"/>
              </a:rPr>
              <a:t>2.3 </a:t>
            </a:r>
            <a:r>
              <a:rPr lang="es-PR" dirty="0">
                <a:latin typeface="Aptos (Body)"/>
              </a:rPr>
              <a:t>pulgadas</a:t>
            </a:r>
          </a:p>
        </p:txBody>
      </p:sp>
      <p:pic>
        <p:nvPicPr>
          <p:cNvPr id="5" name="Picture 4">
            <a:extLst>
              <a:ext uri="{FF2B5EF4-FFF2-40B4-BE49-F238E27FC236}">
                <a16:creationId xmlns:a16="http://schemas.microsoft.com/office/drawing/2014/main" id="{2119FCA6-E4C4-763C-192B-B224D193A4C0}"/>
              </a:ext>
            </a:extLst>
          </p:cNvPr>
          <p:cNvPicPr>
            <a:picLocks noChangeAspect="1"/>
          </p:cNvPicPr>
          <p:nvPr/>
        </p:nvPicPr>
        <p:blipFill>
          <a:blip r:embed="rId4"/>
          <a:stretch>
            <a:fillRect/>
          </a:stretch>
        </p:blipFill>
        <p:spPr>
          <a:xfrm>
            <a:off x="5582315" y="3821746"/>
            <a:ext cx="2940422" cy="2723312"/>
          </a:xfrm>
          <a:prstGeom prst="rect">
            <a:avLst/>
          </a:prstGeom>
        </p:spPr>
      </p:pic>
      <p:sp>
        <p:nvSpPr>
          <p:cNvPr id="6" name="Left Brace 5">
            <a:extLst>
              <a:ext uri="{FF2B5EF4-FFF2-40B4-BE49-F238E27FC236}">
                <a16:creationId xmlns:a16="http://schemas.microsoft.com/office/drawing/2014/main" id="{27636090-3152-60AD-6E85-D1B1F97AA917}"/>
              </a:ext>
            </a:extLst>
          </p:cNvPr>
          <p:cNvSpPr/>
          <p:nvPr/>
        </p:nvSpPr>
        <p:spPr>
          <a:xfrm>
            <a:off x="7280694" y="2145776"/>
            <a:ext cx="161172" cy="1788049"/>
          </a:xfrm>
          <a:prstGeom prst="lef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7239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s-PR" b="1" dirty="0">
                <a:solidFill>
                  <a:srgbClr val="1E4E79"/>
                </a:solidFill>
              </a:rPr>
              <a:t>Definición de SUELOS</a:t>
            </a:r>
            <a:endParaRPr lang="es-PR" dirty="0"/>
          </a:p>
        </p:txBody>
      </p:sp>
      <p:sp>
        <p:nvSpPr>
          <p:cNvPr id="113" name="Google Shape;113;p2"/>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s-PR" sz="2400" dirty="0"/>
              <a:t>Material mineral u orgánico no consolidado que se encuentra en la superficie inmediata de la tierra, y que sirve de sustrato natural para el crecimiento de las plantas terrestres. </a:t>
            </a:r>
            <a:endParaRPr lang="es-PR" dirty="0"/>
          </a:p>
          <a:p>
            <a:pPr marL="0" lvl="0" indent="0" algn="l" rtl="0">
              <a:lnSpc>
                <a:spcPct val="90000"/>
              </a:lnSpc>
              <a:spcBef>
                <a:spcPts val="1000"/>
              </a:spcBef>
              <a:spcAft>
                <a:spcPts val="0"/>
              </a:spcAft>
              <a:buClr>
                <a:schemeClr val="dk1"/>
              </a:buClr>
              <a:buSzPts val="2400"/>
              <a:buNone/>
            </a:pPr>
            <a:endParaRPr lang="es-PR" sz="2400" dirty="0"/>
          </a:p>
        </p:txBody>
      </p:sp>
      <p:pic>
        <p:nvPicPr>
          <p:cNvPr id="114" name="Google Shape;114;p2" descr="https://lh3.googleusercontent.com/TU3uokvcDRG4TtOcxrudgsmOzHbvANqEsK42M14pE80a8_wrWXgT3ehJcpR91Svp_IV7KKG48h8JBuZFZRRSB155gptJ8os2wQCJUO_aRlR33q-3cMX5EUqGFu-7vBjEEFPkwnrRTsAQNwbnsg"/>
          <p:cNvPicPr preferRelativeResize="0"/>
          <p:nvPr/>
        </p:nvPicPr>
        <p:blipFill rotWithShape="1">
          <a:blip r:embed="rId3">
            <a:alphaModFix/>
          </a:blip>
          <a:srcRect/>
          <a:stretch/>
        </p:blipFill>
        <p:spPr>
          <a:xfrm>
            <a:off x="7667624" y="1798734"/>
            <a:ext cx="3686175" cy="2644744"/>
          </a:xfrm>
          <a:prstGeom prst="rect">
            <a:avLst/>
          </a:prstGeom>
          <a:noFill/>
          <a:ln>
            <a:noFill/>
          </a:ln>
        </p:spPr>
      </p:pic>
      <p:sp>
        <p:nvSpPr>
          <p:cNvPr id="115" name="Google Shape;115;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Recursos básicos sobre suelos</a:t>
            </a:r>
            <a:endParaRPr/>
          </a:p>
        </p:txBody>
      </p:sp>
      <p:sp>
        <p:nvSpPr>
          <p:cNvPr id="379" name="Google Shape;379;p53"/>
          <p:cNvSpPr txBox="1">
            <a:spLocks noGrp="1"/>
          </p:cNvSpPr>
          <p:nvPr>
            <p:ph type="body" idx="1"/>
          </p:nvPr>
        </p:nvSpPr>
        <p:spPr>
          <a:xfrm>
            <a:off x="1818525" y="1825625"/>
            <a:ext cx="10373400" cy="4351200"/>
          </a:xfrm>
          <a:prstGeom prst="rect">
            <a:avLst/>
          </a:prstGeom>
          <a:noFill/>
          <a:ln>
            <a:noFill/>
          </a:ln>
        </p:spPr>
        <p:txBody>
          <a:bodyPr spcFirstLastPara="1" wrap="square" lIns="91425" tIns="45700" rIns="91425" bIns="45700" anchor="t" anchorCtr="0">
            <a:normAutofit fontScale="92500"/>
          </a:bodyPr>
          <a:lstStyle/>
          <a:p>
            <a:pPr marL="457200" lvl="0" indent="-406400" algn="l" rtl="0">
              <a:lnSpc>
                <a:spcPct val="90000"/>
              </a:lnSpc>
              <a:spcBef>
                <a:spcPts val="0"/>
              </a:spcBef>
              <a:spcAft>
                <a:spcPts val="0"/>
              </a:spcAft>
              <a:buSzPts val="2800"/>
              <a:buChar char="•"/>
            </a:pPr>
            <a:r>
              <a:rPr lang="en-US" sz="2800"/>
              <a:t>Conocer el suelo, conocer la vida, Capítulo 1: </a:t>
            </a:r>
            <a:endParaRPr sz="2800"/>
          </a:p>
          <a:p>
            <a:pPr marL="571500" lvl="1" indent="0" algn="l" rtl="0">
              <a:lnSpc>
                <a:spcPct val="90000"/>
              </a:lnSpc>
              <a:spcBef>
                <a:spcPts val="0"/>
              </a:spcBef>
              <a:spcAft>
                <a:spcPts val="0"/>
              </a:spcAft>
              <a:buSzPts val="1800"/>
              <a:buNone/>
            </a:pPr>
            <a:r>
              <a:rPr lang="en-US" sz="2800"/>
              <a:t>Conocer el suelo, conocer la vida</a:t>
            </a:r>
            <a:endParaRPr/>
          </a:p>
          <a:p>
            <a:pPr marL="571500" lvl="1" indent="0" algn="l" rtl="0">
              <a:lnSpc>
                <a:spcPct val="90000"/>
              </a:lnSpc>
              <a:spcBef>
                <a:spcPts val="0"/>
              </a:spcBef>
              <a:spcAft>
                <a:spcPts val="0"/>
              </a:spcAft>
              <a:buSzPts val="1800"/>
              <a:buNone/>
            </a:pPr>
            <a:endParaRPr/>
          </a:p>
          <a:p>
            <a:pPr marL="457200" lvl="0" indent="-342900" algn="l" rtl="0">
              <a:lnSpc>
                <a:spcPct val="90000"/>
              </a:lnSpc>
              <a:spcBef>
                <a:spcPts val="0"/>
              </a:spcBef>
              <a:spcAft>
                <a:spcPts val="0"/>
              </a:spcAft>
              <a:buSzPts val="1800"/>
              <a:buChar char="•"/>
            </a:pPr>
            <a:r>
              <a:rPr lang="en-US"/>
              <a:t>Guía para educadores Conocer el suelo, conocer la vida, en línea:</a:t>
            </a:r>
            <a:endParaRPr/>
          </a:p>
          <a:p>
            <a:pPr marL="571500" lvl="1" indent="0" algn="l" rtl="0">
              <a:lnSpc>
                <a:spcPct val="90000"/>
              </a:lnSpc>
              <a:spcBef>
                <a:spcPts val="0"/>
              </a:spcBef>
              <a:spcAft>
                <a:spcPts val="0"/>
              </a:spcAft>
              <a:buSzPts val="1800"/>
              <a:buNone/>
            </a:pPr>
            <a:r>
              <a:rPr lang="en-US" u="sng">
                <a:solidFill>
                  <a:schemeClr val="hlink"/>
                </a:solidFill>
                <a:hlinkClick r:id="rId3"/>
              </a:rPr>
              <a:t>https://serc.carleton.edu/kskl_educator/soil_life/index.html</a:t>
            </a:r>
            <a:endParaRPr/>
          </a:p>
          <a:p>
            <a:pPr marL="571500" lvl="1" indent="0" algn="l" rtl="0">
              <a:lnSpc>
                <a:spcPct val="90000"/>
              </a:lnSpc>
              <a:spcBef>
                <a:spcPts val="0"/>
              </a:spcBef>
              <a:spcAft>
                <a:spcPts val="0"/>
              </a:spcAft>
              <a:buSzPts val="1800"/>
              <a:buNone/>
            </a:pPr>
            <a:endParaRPr/>
          </a:p>
          <a:p>
            <a:pPr marL="463550" lvl="0" indent="-354013" algn="l" rtl="0">
              <a:lnSpc>
                <a:spcPct val="90000"/>
              </a:lnSpc>
              <a:spcBef>
                <a:spcPts val="1000"/>
              </a:spcBef>
              <a:spcAft>
                <a:spcPts val="0"/>
              </a:spcAft>
              <a:buSzPts val="1960"/>
              <a:buChar char="•"/>
            </a:pPr>
            <a:r>
              <a:rPr lang="en-US"/>
              <a:t>Conocer el suelo, conocer la vida, Capítulo 2</a:t>
            </a:r>
            <a:endParaRPr/>
          </a:p>
          <a:p>
            <a:pPr marL="566737" lvl="2" indent="0" algn="l" rtl="0">
              <a:lnSpc>
                <a:spcPct val="90000"/>
              </a:lnSpc>
              <a:spcBef>
                <a:spcPts val="500"/>
              </a:spcBef>
              <a:spcAft>
                <a:spcPts val="0"/>
              </a:spcAft>
              <a:buSzPts val="1680"/>
              <a:buNone/>
            </a:pPr>
            <a:r>
              <a:rPr lang="en-US" sz="2400"/>
              <a:t>Propiedades físicas del suelo y formación del suelo</a:t>
            </a:r>
            <a:endParaRPr sz="2400"/>
          </a:p>
          <a:p>
            <a:pPr marL="566737" lvl="2" indent="0" algn="l" rtl="0">
              <a:lnSpc>
                <a:spcPct val="90000"/>
              </a:lnSpc>
              <a:spcBef>
                <a:spcPts val="500"/>
              </a:spcBef>
              <a:spcAft>
                <a:spcPts val="0"/>
              </a:spcAft>
              <a:buSzPts val="1680"/>
              <a:buNone/>
            </a:pPr>
            <a:endParaRPr sz="2400"/>
          </a:p>
          <a:p>
            <a:pPr marL="463550" lvl="0" indent="-354013" algn="l" rtl="0">
              <a:lnSpc>
                <a:spcPct val="90000"/>
              </a:lnSpc>
              <a:spcBef>
                <a:spcPts val="1000"/>
              </a:spcBef>
              <a:spcAft>
                <a:spcPts val="0"/>
              </a:spcAft>
              <a:buSzPts val="2800"/>
              <a:buChar char="•"/>
            </a:pPr>
            <a:r>
              <a:rPr lang="en-US"/>
              <a:t>Guía para educadores Conocer el suelo, conocer la vida, en línea:</a:t>
            </a:r>
            <a:endParaRPr/>
          </a:p>
          <a:p>
            <a:pPr marL="566737" lvl="1" indent="0" algn="l" rtl="0">
              <a:lnSpc>
                <a:spcPct val="90000"/>
              </a:lnSpc>
              <a:spcBef>
                <a:spcPts val="500"/>
              </a:spcBef>
              <a:spcAft>
                <a:spcPts val="0"/>
              </a:spcAft>
              <a:buSzPts val="2800"/>
              <a:buNone/>
            </a:pPr>
            <a:r>
              <a:rPr lang="en-US" u="sng">
                <a:solidFill>
                  <a:schemeClr val="hlink"/>
                </a:solidFill>
                <a:hlinkClick r:id="rId4"/>
              </a:rPr>
              <a:t>https://serc.carleton.edu/kskl_educator/soil_formation/index.html</a:t>
            </a:r>
            <a:endParaRPr/>
          </a:p>
          <a:p>
            <a:pPr marL="566737" lvl="1" indent="0" algn="l" rtl="0">
              <a:lnSpc>
                <a:spcPct val="90000"/>
              </a:lnSpc>
              <a:spcBef>
                <a:spcPts val="500"/>
              </a:spcBef>
              <a:spcAft>
                <a:spcPts val="0"/>
              </a:spcAft>
              <a:buSzPts val="2800"/>
              <a:buNone/>
            </a:pPr>
            <a:endParaRPr/>
          </a:p>
          <a:p>
            <a:pPr marL="566737" lvl="1" indent="0" algn="l" rtl="0">
              <a:lnSpc>
                <a:spcPct val="90000"/>
              </a:lnSpc>
              <a:spcBef>
                <a:spcPts val="500"/>
              </a:spcBef>
              <a:spcAft>
                <a:spcPts val="0"/>
              </a:spcAft>
              <a:buSzPts val="2800"/>
              <a:buNone/>
            </a:pPr>
            <a:endParaRPr/>
          </a:p>
        </p:txBody>
      </p:sp>
      <p:sp>
        <p:nvSpPr>
          <p:cNvPr id="380" name="Google Shape;380;p5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¿De qué está hecho el SUELO?</a:t>
            </a:r>
            <a:endParaRPr/>
          </a:p>
        </p:txBody>
      </p:sp>
      <p:sp>
        <p:nvSpPr>
          <p:cNvPr id="122" name="Google Shape;122;p3"/>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PR" dirty="0"/>
              <a:t>El suelo está compuesto por:</a:t>
            </a:r>
          </a:p>
          <a:p>
            <a:pPr marL="742950" lvl="1" indent="-285750" algn="l" rtl="0">
              <a:lnSpc>
                <a:spcPct val="90000"/>
              </a:lnSpc>
              <a:spcBef>
                <a:spcPts val="500"/>
              </a:spcBef>
              <a:spcAft>
                <a:spcPts val="0"/>
              </a:spcAft>
              <a:buClr>
                <a:schemeClr val="dk1"/>
              </a:buClr>
              <a:buSzPts val="2400"/>
              <a:buChar char="•"/>
            </a:pPr>
            <a:r>
              <a:rPr lang="es-PR" dirty="0"/>
              <a:t>Minerales, </a:t>
            </a:r>
          </a:p>
          <a:p>
            <a:pPr marL="742950" lvl="1" indent="-285750" algn="l" rtl="0">
              <a:lnSpc>
                <a:spcPct val="90000"/>
              </a:lnSpc>
              <a:spcBef>
                <a:spcPts val="500"/>
              </a:spcBef>
              <a:spcAft>
                <a:spcPts val="0"/>
              </a:spcAft>
              <a:buClr>
                <a:schemeClr val="dk1"/>
              </a:buClr>
              <a:buSzPts val="2400"/>
              <a:buChar char="•"/>
            </a:pPr>
            <a:r>
              <a:rPr lang="es-PR" dirty="0"/>
              <a:t>Aire, </a:t>
            </a:r>
          </a:p>
          <a:p>
            <a:pPr marL="742950" lvl="1" indent="-285750" algn="l" rtl="0">
              <a:lnSpc>
                <a:spcPct val="90000"/>
              </a:lnSpc>
              <a:spcBef>
                <a:spcPts val="500"/>
              </a:spcBef>
              <a:spcAft>
                <a:spcPts val="0"/>
              </a:spcAft>
              <a:buClr>
                <a:schemeClr val="dk1"/>
              </a:buClr>
              <a:buSzPts val="2400"/>
              <a:buChar char="•"/>
            </a:pPr>
            <a:r>
              <a:rPr lang="es-PR" dirty="0"/>
              <a:t>Agua</a:t>
            </a:r>
          </a:p>
          <a:p>
            <a:pPr marL="742950" lvl="1" indent="-285750" algn="l" rtl="0">
              <a:lnSpc>
                <a:spcPct val="90000"/>
              </a:lnSpc>
              <a:spcBef>
                <a:spcPts val="500"/>
              </a:spcBef>
              <a:spcAft>
                <a:spcPts val="0"/>
              </a:spcAft>
              <a:buClr>
                <a:schemeClr val="dk1"/>
              </a:buClr>
              <a:buSzPts val="2400"/>
              <a:buChar char="•"/>
            </a:pPr>
            <a:r>
              <a:rPr lang="es-PR" dirty="0"/>
              <a:t>Materia orgánica (material vivo o muerto)</a:t>
            </a:r>
            <a:endParaRPr lang="es-PR" sz="2800" dirty="0"/>
          </a:p>
          <a:p>
            <a:pPr marL="0" lvl="0" indent="0" algn="l" rtl="0">
              <a:lnSpc>
                <a:spcPct val="90000"/>
              </a:lnSpc>
              <a:spcBef>
                <a:spcPts val="1000"/>
              </a:spcBef>
              <a:spcAft>
                <a:spcPts val="0"/>
              </a:spcAft>
              <a:buClr>
                <a:schemeClr val="dk1"/>
              </a:buClr>
              <a:buSzPts val="2800"/>
              <a:buNone/>
            </a:pPr>
            <a:r>
              <a:rPr lang="es-PR" dirty="0"/>
              <a:t>Se forma en la superficie de la tierra: "es la piel de la tierra</a:t>
            </a:r>
            <a:r>
              <a:rPr lang="es-PR" sz="2800" dirty="0"/>
              <a:t>” </a:t>
            </a:r>
            <a:endParaRPr lang="es-PR" sz="2800" dirty="0">
              <a:solidFill>
                <a:schemeClr val="dk1"/>
              </a:solidFill>
            </a:endParaRPr>
          </a:p>
          <a:p>
            <a:pPr marL="0" lvl="0" indent="0" algn="l" rtl="0">
              <a:lnSpc>
                <a:spcPct val="90000"/>
              </a:lnSpc>
              <a:spcBef>
                <a:spcPts val="1000"/>
              </a:spcBef>
              <a:spcAft>
                <a:spcPts val="0"/>
              </a:spcAft>
              <a:buClr>
                <a:schemeClr val="dk1"/>
              </a:buClr>
              <a:buSzPts val="2800"/>
              <a:buNone/>
            </a:pPr>
            <a:endParaRPr lang="es-PR" dirty="0"/>
          </a:p>
        </p:txBody>
      </p:sp>
      <p:pic>
        <p:nvPicPr>
          <p:cNvPr id="123" name="Google Shape;123;p3" descr="https://lh3.googleusercontent.com/TU3uokvcDRG4TtOcxrudgsmOzHbvANqEsK42M14pE80a8_wrWXgT3ehJcpR91Svp_IV7KKG48h8JBuZFZRRSB155gptJ8os2wQCJUO_aRlR33q-3cMX5EUqGFu-7vBjEEFPkwnrRTsAQNwbnsg"/>
          <p:cNvPicPr preferRelativeResize="0"/>
          <p:nvPr/>
        </p:nvPicPr>
        <p:blipFill rotWithShape="1">
          <a:blip r:embed="rId3">
            <a:alphaModFix/>
          </a:blip>
          <a:srcRect/>
          <a:stretch/>
        </p:blipFill>
        <p:spPr>
          <a:xfrm>
            <a:off x="7667624" y="1798734"/>
            <a:ext cx="3686175" cy="2644744"/>
          </a:xfrm>
          <a:prstGeom prst="rect">
            <a:avLst/>
          </a:prstGeom>
          <a:noFill/>
          <a:ln>
            <a:noFill/>
          </a:ln>
        </p:spPr>
      </p:pic>
      <p:sp>
        <p:nvSpPr>
          <p:cNvPr id="124" name="Google Shape;124;p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s-PR" b="1" dirty="0">
                <a:solidFill>
                  <a:srgbClr val="1E4E79"/>
                </a:solidFill>
                <a:latin typeface="Aptos (Body)"/>
              </a:rPr>
              <a:t>El SUELO es un sistema complejo de tres fases</a:t>
            </a:r>
            <a:endParaRPr lang="es-PR" dirty="0">
              <a:latin typeface="Aptos (Body)"/>
            </a:endParaRPr>
          </a:p>
        </p:txBody>
      </p:sp>
      <p:sp>
        <p:nvSpPr>
          <p:cNvPr id="131" name="Google Shape;131;p4"/>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PR" dirty="0">
                <a:latin typeface="Aptos (Body)"/>
              </a:rPr>
              <a:t>Se compone de</a:t>
            </a:r>
            <a:r>
              <a:rPr lang="es-PR" sz="2800" dirty="0">
                <a:latin typeface="Aptos (Body)"/>
              </a:rPr>
              <a:t>: </a:t>
            </a:r>
            <a:endParaRPr lang="es-PR" dirty="0">
              <a:latin typeface="Aptos (Body)"/>
            </a:endParaRPr>
          </a:p>
          <a:p>
            <a:pPr marL="800100" lvl="1" indent="-342900" algn="l" rtl="0">
              <a:lnSpc>
                <a:spcPct val="90000"/>
              </a:lnSpc>
              <a:spcBef>
                <a:spcPts val="500"/>
              </a:spcBef>
              <a:spcAft>
                <a:spcPts val="0"/>
              </a:spcAft>
              <a:buClr>
                <a:schemeClr val="dk1"/>
              </a:buClr>
              <a:buSzPts val="2400"/>
              <a:buChar char="•"/>
            </a:pPr>
            <a:r>
              <a:rPr lang="es-PR" dirty="0">
                <a:latin typeface="Aptos (Body)"/>
              </a:rPr>
              <a:t>Sólidos (partículas minerales del suelo y materia orgánica), </a:t>
            </a:r>
          </a:p>
          <a:p>
            <a:pPr marL="800100" lvl="1" indent="-342900" algn="l" rtl="0">
              <a:lnSpc>
                <a:spcPct val="90000"/>
              </a:lnSpc>
              <a:spcBef>
                <a:spcPts val="500"/>
              </a:spcBef>
              <a:spcAft>
                <a:spcPts val="0"/>
              </a:spcAft>
              <a:buClr>
                <a:schemeClr val="dk1"/>
              </a:buClr>
              <a:buSzPts val="2400"/>
              <a:buChar char="•"/>
            </a:pPr>
            <a:r>
              <a:rPr lang="es-PR" dirty="0">
                <a:latin typeface="Aptos (Body)"/>
              </a:rPr>
              <a:t>Líquidos (la solución del suelo: agua, nutrientes diluidos, productos químicos y gases),  </a:t>
            </a:r>
          </a:p>
          <a:p>
            <a:pPr marL="800100" lvl="1" indent="-342900" algn="l" rtl="0">
              <a:lnSpc>
                <a:spcPct val="90000"/>
              </a:lnSpc>
              <a:spcBef>
                <a:spcPts val="500"/>
              </a:spcBef>
              <a:spcAft>
                <a:spcPts val="0"/>
              </a:spcAft>
              <a:buClr>
                <a:schemeClr val="dk1"/>
              </a:buClr>
              <a:buSzPts val="2400"/>
              <a:buChar char="•"/>
            </a:pPr>
            <a:r>
              <a:rPr lang="es-PR" dirty="0">
                <a:latin typeface="Aptos (Body)"/>
              </a:rPr>
              <a:t>Gases (ej., N</a:t>
            </a:r>
            <a:r>
              <a:rPr lang="es-PR" baseline="-25000" dirty="0">
                <a:latin typeface="Aptos (Body)"/>
              </a:rPr>
              <a:t>2</a:t>
            </a:r>
            <a:r>
              <a:rPr lang="es-PR" dirty="0">
                <a:latin typeface="Aptos (Body)"/>
              </a:rPr>
              <a:t>, O</a:t>
            </a:r>
            <a:r>
              <a:rPr lang="es-PR" baseline="-25000" dirty="0">
                <a:latin typeface="Aptos (Body)"/>
              </a:rPr>
              <a:t>2</a:t>
            </a:r>
            <a:r>
              <a:rPr lang="es-PR" dirty="0">
                <a:latin typeface="Aptos (Body)"/>
              </a:rPr>
              <a:t>, CO</a:t>
            </a:r>
            <a:r>
              <a:rPr lang="es-PR" baseline="-25000" dirty="0">
                <a:latin typeface="Aptos (Body)"/>
              </a:rPr>
              <a:t>2</a:t>
            </a:r>
            <a:r>
              <a:rPr lang="es-PR" dirty="0">
                <a:latin typeface="Aptos (Body)"/>
              </a:rPr>
              <a:t>) </a:t>
            </a:r>
          </a:p>
          <a:p>
            <a:pPr marL="0" lvl="0" indent="0" algn="l" rtl="0">
              <a:lnSpc>
                <a:spcPct val="90000"/>
              </a:lnSpc>
              <a:spcBef>
                <a:spcPts val="1000"/>
              </a:spcBef>
              <a:spcAft>
                <a:spcPts val="0"/>
              </a:spcAft>
              <a:buClr>
                <a:schemeClr val="dk1"/>
              </a:buClr>
              <a:buSzPts val="2800"/>
              <a:buNone/>
            </a:pPr>
            <a:endParaRPr lang="es-PR" dirty="0">
              <a:latin typeface="Aptos (Body)"/>
            </a:endParaRPr>
          </a:p>
        </p:txBody>
      </p:sp>
      <p:sp>
        <p:nvSpPr>
          <p:cNvPr id="132" name="Google Shape;132;p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PR" dirty="0" err="1">
                <a:latin typeface="Aptos (Body)"/>
              </a:rPr>
              <a:t>Soil</a:t>
            </a:r>
            <a:r>
              <a:rPr lang="es-PR" dirty="0">
                <a:latin typeface="Aptos (Body)"/>
              </a:rPr>
              <a:t> </a:t>
            </a:r>
            <a:r>
              <a:rPr lang="es-PR" dirty="0" err="1">
                <a:latin typeface="Aptos (Body)"/>
              </a:rPr>
              <a:t>Science</a:t>
            </a:r>
            <a:r>
              <a:rPr lang="es-PR" dirty="0">
                <a:latin typeface="Aptos (Body)"/>
              </a:rPr>
              <a:t> </a:t>
            </a:r>
            <a:r>
              <a:rPr lang="es-PR" dirty="0" err="1">
                <a:latin typeface="Aptos (Body)"/>
              </a:rPr>
              <a:t>Society</a:t>
            </a:r>
            <a:r>
              <a:rPr lang="es-PR" dirty="0">
                <a:latin typeface="Aptos (Body)"/>
              </a:rPr>
              <a:t> </a:t>
            </a:r>
            <a:r>
              <a:rPr lang="es-PR" dirty="0" err="1">
                <a:latin typeface="Aptos (Body)"/>
              </a:rPr>
              <a:t>of</a:t>
            </a:r>
            <a:r>
              <a:rPr lang="es-PR" dirty="0">
                <a:latin typeface="Aptos (Body)"/>
              </a:rPr>
              <a:t> </a:t>
            </a:r>
            <a:r>
              <a:rPr lang="es-PR" dirty="0" err="1">
                <a:latin typeface="Aptos (Body)"/>
              </a:rPr>
              <a:t>America</a:t>
            </a:r>
            <a:r>
              <a:rPr lang="es-PR" dirty="0">
                <a:latin typeface="Aptos (Body)"/>
              </a:rPr>
              <a:t>   www.soils.org | www.soils4teachers.org</a:t>
            </a:r>
          </a:p>
        </p:txBody>
      </p:sp>
      <p:pic>
        <p:nvPicPr>
          <p:cNvPr id="133" name="Google Shape;133;p4"/>
          <p:cNvPicPr preferRelativeResize="0"/>
          <p:nvPr/>
        </p:nvPicPr>
        <p:blipFill rotWithShape="1">
          <a:blip r:embed="rId3">
            <a:alphaModFix/>
          </a:blip>
          <a:srcRect l="19517" r="19450"/>
          <a:stretch/>
        </p:blipFill>
        <p:spPr>
          <a:xfrm>
            <a:off x="7352124" y="1121616"/>
            <a:ext cx="4554649" cy="4614768"/>
          </a:xfrm>
          <a:prstGeom prst="rect">
            <a:avLst/>
          </a:prstGeom>
          <a:noFill/>
          <a:ln>
            <a:noFill/>
          </a:ln>
        </p:spPr>
      </p:pic>
      <p:sp>
        <p:nvSpPr>
          <p:cNvPr id="134" name="Google Shape;134;p4"/>
          <p:cNvSpPr txBox="1"/>
          <p:nvPr/>
        </p:nvSpPr>
        <p:spPr>
          <a:xfrm>
            <a:off x="8224415" y="3560536"/>
            <a:ext cx="740700" cy="3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chemeClr val="lt1"/>
                </a:solidFill>
                <a:latin typeface="Aptos (Body)"/>
                <a:ea typeface="Calibri"/>
                <a:cs typeface="Calibri"/>
                <a:sym typeface="Calibri"/>
              </a:rPr>
              <a:t>50%</a:t>
            </a:r>
          </a:p>
        </p:txBody>
      </p:sp>
      <p:sp>
        <p:nvSpPr>
          <p:cNvPr id="135" name="Google Shape;135;p4"/>
          <p:cNvSpPr txBox="1"/>
          <p:nvPr/>
        </p:nvSpPr>
        <p:spPr>
          <a:xfrm>
            <a:off x="10373474" y="2447179"/>
            <a:ext cx="740700" cy="3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chemeClr val="dk1"/>
                </a:solidFill>
                <a:latin typeface="Aptos (Body)"/>
                <a:ea typeface="Calibri"/>
                <a:cs typeface="Calibri"/>
                <a:sym typeface="Calibri"/>
              </a:rPr>
              <a:t>25%</a:t>
            </a:r>
          </a:p>
        </p:txBody>
      </p:sp>
      <p:sp>
        <p:nvSpPr>
          <p:cNvPr id="136" name="Google Shape;136;p4"/>
          <p:cNvSpPr txBox="1"/>
          <p:nvPr/>
        </p:nvSpPr>
        <p:spPr>
          <a:xfrm>
            <a:off x="10503831" y="4529870"/>
            <a:ext cx="740700" cy="3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PR" sz="1800" b="0" i="0" u="none" strike="noStrike" cap="none" dirty="0">
                <a:solidFill>
                  <a:schemeClr val="dk1"/>
                </a:solidFill>
                <a:latin typeface="Aptos (Body)"/>
                <a:ea typeface="Calibri"/>
                <a:cs typeface="Calibri"/>
                <a:sym typeface="Calibri"/>
              </a:rPr>
              <a:t>25%</a:t>
            </a:r>
          </a:p>
        </p:txBody>
      </p:sp>
      <p:sp>
        <p:nvSpPr>
          <p:cNvPr id="2" name="TextBox 1">
            <a:extLst>
              <a:ext uri="{FF2B5EF4-FFF2-40B4-BE49-F238E27FC236}">
                <a16:creationId xmlns:a16="http://schemas.microsoft.com/office/drawing/2014/main" id="{EA9382FA-FB71-704F-338C-9EC00A7DF3F8}"/>
              </a:ext>
            </a:extLst>
          </p:cNvPr>
          <p:cNvSpPr txBox="1"/>
          <p:nvPr/>
        </p:nvSpPr>
        <p:spPr>
          <a:xfrm>
            <a:off x="8073634" y="5893612"/>
            <a:ext cx="3496919" cy="369332"/>
          </a:xfrm>
          <a:prstGeom prst="rect">
            <a:avLst/>
          </a:prstGeom>
          <a:noFill/>
        </p:spPr>
        <p:txBody>
          <a:bodyPr wrap="none" rtlCol="0">
            <a:spAutoFit/>
          </a:bodyPr>
          <a:lstStyle/>
          <a:p>
            <a:r>
              <a:rPr lang="es-PR" b="1" dirty="0">
                <a:latin typeface="Aptos (Body)"/>
              </a:rPr>
              <a:t>Componentes de un suelo ideal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Material </a:t>
            </a:r>
            <a:r>
              <a:rPr lang="en-US" b="1" dirty="0" err="1">
                <a:solidFill>
                  <a:srgbClr val="1E4E79"/>
                </a:solidFill>
              </a:rPr>
              <a:t>Sólido</a:t>
            </a:r>
            <a:endParaRPr dirty="0"/>
          </a:p>
        </p:txBody>
      </p:sp>
      <p:sp>
        <p:nvSpPr>
          <p:cNvPr id="143" name="Google Shape;143;p5"/>
          <p:cNvSpPr txBox="1">
            <a:spLocks noGrp="1"/>
          </p:cNvSpPr>
          <p:nvPr>
            <p:ph type="body" idx="1"/>
          </p:nvPr>
        </p:nvSpPr>
        <p:spPr>
          <a:xfrm>
            <a:off x="1818525" y="1690700"/>
            <a:ext cx="4703700" cy="4351200"/>
          </a:xfrm>
          <a:prstGeom prst="rect">
            <a:avLst/>
          </a:prstGeom>
          <a:noFill/>
          <a:ln>
            <a:noFill/>
          </a:ln>
        </p:spPr>
        <p:txBody>
          <a:bodyPr spcFirstLastPara="1" wrap="square" lIns="91425" tIns="45700" rIns="91425" bIns="45700" anchor="t" anchorCtr="0">
            <a:normAutofit fontScale="92500"/>
          </a:bodyPr>
          <a:lstStyle/>
          <a:p>
            <a:pPr marL="228600" lvl="0" indent="-165100" algn="l" rtl="0">
              <a:lnSpc>
                <a:spcPct val="90000"/>
              </a:lnSpc>
              <a:spcBef>
                <a:spcPts val="0"/>
              </a:spcBef>
              <a:spcAft>
                <a:spcPts val="0"/>
              </a:spcAft>
              <a:buClr>
                <a:schemeClr val="dk1"/>
              </a:buClr>
              <a:buSzPts val="1800"/>
              <a:buFont typeface="Times New Roman"/>
              <a:buChar char="•"/>
            </a:pPr>
            <a:r>
              <a:rPr lang="es-PR" sz="2400" dirty="0"/>
              <a:t>Minerales – materia inorgánica</a:t>
            </a:r>
            <a:endParaRPr lang="es-PR" dirty="0"/>
          </a:p>
          <a:p>
            <a:pPr marL="228600" lvl="0" indent="-165100" algn="l" rtl="0">
              <a:lnSpc>
                <a:spcPct val="90000"/>
              </a:lnSpc>
              <a:spcBef>
                <a:spcPts val="1000"/>
              </a:spcBef>
              <a:spcAft>
                <a:spcPts val="0"/>
              </a:spcAft>
              <a:buClr>
                <a:schemeClr val="dk1"/>
              </a:buClr>
              <a:buSzPts val="1800"/>
              <a:buFont typeface="Times New Roman"/>
              <a:buChar char="•"/>
            </a:pPr>
            <a:r>
              <a:rPr lang="es-PR" sz="2400" dirty="0"/>
              <a:t>Materia orgánica</a:t>
            </a:r>
            <a:endParaRPr lang="es-PR" dirty="0"/>
          </a:p>
          <a:p>
            <a:pPr marL="838200" lvl="1" indent="-342900" algn="l" rtl="0">
              <a:lnSpc>
                <a:spcPct val="90000"/>
              </a:lnSpc>
              <a:spcBef>
                <a:spcPts val="500"/>
              </a:spcBef>
              <a:spcAft>
                <a:spcPts val="0"/>
              </a:spcAft>
              <a:buClr>
                <a:schemeClr val="dk1"/>
              </a:buClr>
              <a:buSzPts val="1800"/>
              <a:buFont typeface="Courier New"/>
              <a:buChar char="o"/>
            </a:pPr>
            <a:r>
              <a:rPr lang="es-PR" dirty="0"/>
              <a:t>Material vivo</a:t>
            </a:r>
          </a:p>
          <a:p>
            <a:pPr marL="1270000" lvl="2" indent="-342900" algn="l" rtl="0">
              <a:lnSpc>
                <a:spcPct val="90000"/>
              </a:lnSpc>
              <a:spcBef>
                <a:spcPts val="500"/>
              </a:spcBef>
              <a:spcAft>
                <a:spcPts val="0"/>
              </a:spcAft>
              <a:buClr>
                <a:schemeClr val="dk1"/>
              </a:buClr>
              <a:buSzPts val="1800"/>
              <a:buFont typeface="Noto Sans Symbols"/>
              <a:buChar char="▪"/>
            </a:pPr>
            <a:r>
              <a:rPr lang="es-PR" sz="2400" dirty="0"/>
              <a:t>Bacterias, actinomicetos, hongos, etc.</a:t>
            </a:r>
          </a:p>
          <a:p>
            <a:pPr marL="1270000" lvl="2" indent="-342900" algn="l" rtl="0">
              <a:lnSpc>
                <a:spcPct val="90000"/>
              </a:lnSpc>
              <a:spcBef>
                <a:spcPts val="500"/>
              </a:spcBef>
              <a:spcAft>
                <a:spcPts val="0"/>
              </a:spcAft>
              <a:buClr>
                <a:schemeClr val="dk1"/>
              </a:buClr>
              <a:buSzPts val="1800"/>
              <a:buFont typeface="Noto Sans Symbols"/>
              <a:buChar char="▪"/>
            </a:pPr>
            <a:r>
              <a:rPr lang="es-PR" sz="2400" dirty="0"/>
              <a:t>Lombrices</a:t>
            </a:r>
            <a:endParaRPr lang="es-PR" dirty="0"/>
          </a:p>
          <a:p>
            <a:pPr marL="1270000" lvl="2" indent="-342900" algn="l" rtl="0">
              <a:lnSpc>
                <a:spcPct val="90000"/>
              </a:lnSpc>
              <a:spcBef>
                <a:spcPts val="500"/>
              </a:spcBef>
              <a:spcAft>
                <a:spcPts val="0"/>
              </a:spcAft>
              <a:buClr>
                <a:schemeClr val="dk1"/>
              </a:buClr>
              <a:buSzPts val="1800"/>
              <a:buFont typeface="Noto Sans Symbols"/>
              <a:buChar char="▪"/>
            </a:pPr>
            <a:r>
              <a:rPr lang="es-PR" sz="2400" dirty="0"/>
              <a:t>Criaturas más grandes </a:t>
            </a:r>
            <a:endParaRPr lang="es-PR" dirty="0"/>
          </a:p>
          <a:p>
            <a:pPr marL="838200" lvl="1" indent="-342900" algn="l" rtl="0">
              <a:lnSpc>
                <a:spcPct val="90000"/>
              </a:lnSpc>
              <a:spcBef>
                <a:spcPts val="500"/>
              </a:spcBef>
              <a:spcAft>
                <a:spcPts val="0"/>
              </a:spcAft>
              <a:buClr>
                <a:schemeClr val="dk1"/>
              </a:buClr>
              <a:buSzPts val="1800"/>
              <a:buFont typeface="Courier New"/>
              <a:buChar char="o"/>
            </a:pPr>
            <a:r>
              <a:rPr lang="es-PR" dirty="0"/>
              <a:t>Material muerto</a:t>
            </a:r>
          </a:p>
          <a:p>
            <a:pPr marL="1270000" lvl="2" indent="-342900" algn="l" rtl="0">
              <a:lnSpc>
                <a:spcPct val="90000"/>
              </a:lnSpc>
              <a:spcBef>
                <a:spcPts val="500"/>
              </a:spcBef>
              <a:spcAft>
                <a:spcPts val="0"/>
              </a:spcAft>
              <a:buClr>
                <a:schemeClr val="dk1"/>
              </a:buClr>
              <a:buSzPts val="1800"/>
              <a:buFont typeface="Noto Sans Symbols"/>
              <a:buChar char="▪"/>
            </a:pPr>
            <a:r>
              <a:rPr lang="es-PR" sz="2400" dirty="0"/>
              <a:t>Hojarasca</a:t>
            </a:r>
            <a:endParaRPr lang="es-PR" dirty="0"/>
          </a:p>
          <a:p>
            <a:pPr marL="1270000" lvl="2" indent="-342900" algn="l" rtl="0">
              <a:lnSpc>
                <a:spcPct val="90000"/>
              </a:lnSpc>
              <a:spcBef>
                <a:spcPts val="500"/>
              </a:spcBef>
              <a:spcAft>
                <a:spcPts val="0"/>
              </a:spcAft>
              <a:buClr>
                <a:schemeClr val="dk1"/>
              </a:buClr>
              <a:buSzPts val="1800"/>
              <a:buFont typeface="Noto Sans Symbols"/>
              <a:buChar char="▪"/>
            </a:pPr>
            <a:r>
              <a:rPr lang="es-PR" sz="2400" dirty="0"/>
              <a:t>Raíces muertas </a:t>
            </a:r>
            <a:endParaRPr lang="es-PR" dirty="0"/>
          </a:p>
          <a:p>
            <a:pPr marL="1270000" lvl="2" indent="-342900" algn="l" rtl="0">
              <a:lnSpc>
                <a:spcPct val="90000"/>
              </a:lnSpc>
              <a:spcBef>
                <a:spcPts val="500"/>
              </a:spcBef>
              <a:spcAft>
                <a:spcPts val="0"/>
              </a:spcAft>
              <a:buClr>
                <a:schemeClr val="dk1"/>
              </a:buClr>
              <a:buSzPts val="1800"/>
              <a:buFont typeface="Noto Sans Symbols"/>
              <a:buChar char="▪"/>
            </a:pPr>
            <a:r>
              <a:rPr lang="es-PR" sz="2400" dirty="0"/>
              <a:t>Criaturas en descomposición </a:t>
            </a:r>
            <a:endParaRPr lang="es-PR" dirty="0"/>
          </a:p>
          <a:p>
            <a:pPr marL="0" lvl="0" indent="0" algn="l" rtl="0">
              <a:lnSpc>
                <a:spcPct val="90000"/>
              </a:lnSpc>
              <a:spcBef>
                <a:spcPts val="1000"/>
              </a:spcBef>
              <a:spcAft>
                <a:spcPts val="0"/>
              </a:spcAft>
              <a:buClr>
                <a:schemeClr val="dk1"/>
              </a:buClr>
              <a:buSzPts val="2800"/>
              <a:buNone/>
            </a:pPr>
            <a:endParaRPr lang="es-PR" dirty="0"/>
          </a:p>
        </p:txBody>
      </p:sp>
      <p:pic>
        <p:nvPicPr>
          <p:cNvPr id="144" name="Google Shape;144;p5"/>
          <p:cNvPicPr preferRelativeResize="0"/>
          <p:nvPr/>
        </p:nvPicPr>
        <p:blipFill rotWithShape="1">
          <a:blip r:embed="rId3">
            <a:alphaModFix/>
          </a:blip>
          <a:srcRect/>
          <a:stretch/>
        </p:blipFill>
        <p:spPr>
          <a:xfrm>
            <a:off x="9101138" y="1103949"/>
            <a:ext cx="2252661" cy="2325051"/>
          </a:xfrm>
          <a:prstGeom prst="rect">
            <a:avLst/>
          </a:prstGeom>
          <a:noFill/>
          <a:ln>
            <a:noFill/>
          </a:ln>
        </p:spPr>
      </p:pic>
      <p:pic>
        <p:nvPicPr>
          <p:cNvPr id="145" name="Google Shape;145;p5"/>
          <p:cNvPicPr preferRelativeResize="0"/>
          <p:nvPr/>
        </p:nvPicPr>
        <p:blipFill rotWithShape="1">
          <a:blip r:embed="rId4">
            <a:alphaModFix/>
          </a:blip>
          <a:srcRect/>
          <a:stretch/>
        </p:blipFill>
        <p:spPr>
          <a:xfrm rot="5400000">
            <a:off x="6513592" y="2592276"/>
            <a:ext cx="2821927" cy="2014631"/>
          </a:xfrm>
          <a:prstGeom prst="rect">
            <a:avLst/>
          </a:prstGeom>
          <a:noFill/>
          <a:ln>
            <a:noFill/>
          </a:ln>
        </p:spPr>
      </p:pic>
      <p:pic>
        <p:nvPicPr>
          <p:cNvPr id="146" name="Google Shape;146;p5"/>
          <p:cNvPicPr preferRelativeResize="0"/>
          <p:nvPr/>
        </p:nvPicPr>
        <p:blipFill rotWithShape="1">
          <a:blip r:embed="rId5">
            <a:alphaModFix/>
          </a:blip>
          <a:srcRect/>
          <a:stretch/>
        </p:blipFill>
        <p:spPr>
          <a:xfrm>
            <a:off x="9101138" y="3734849"/>
            <a:ext cx="2397485" cy="1832551"/>
          </a:xfrm>
          <a:prstGeom prst="rect">
            <a:avLst/>
          </a:prstGeom>
          <a:noFill/>
          <a:ln>
            <a:noFill/>
          </a:ln>
        </p:spPr>
      </p:pic>
      <p:sp>
        <p:nvSpPr>
          <p:cNvPr id="147" name="Google Shape;147;p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s-PR" b="1" dirty="0">
                <a:solidFill>
                  <a:srgbClr val="1E4E79"/>
                </a:solidFill>
              </a:rPr>
              <a:t>Espacio Poroso</a:t>
            </a:r>
            <a:endParaRPr lang="es-PR" dirty="0"/>
          </a:p>
        </p:txBody>
      </p:sp>
      <p:pic>
        <p:nvPicPr>
          <p:cNvPr id="154" name="Google Shape;154;p6"/>
          <p:cNvPicPr preferRelativeResize="0"/>
          <p:nvPr/>
        </p:nvPicPr>
        <p:blipFill rotWithShape="1">
          <a:blip r:embed="rId3">
            <a:alphaModFix/>
          </a:blip>
          <a:srcRect/>
          <a:stretch/>
        </p:blipFill>
        <p:spPr>
          <a:xfrm>
            <a:off x="4300161" y="1489464"/>
            <a:ext cx="4572000" cy="3879072"/>
          </a:xfrm>
          <a:prstGeom prst="rect">
            <a:avLst/>
          </a:prstGeom>
          <a:noFill/>
          <a:ln>
            <a:noFill/>
          </a:ln>
        </p:spPr>
      </p:pic>
      <p:sp>
        <p:nvSpPr>
          <p:cNvPr id="155" name="Google Shape;155;p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156" name="Google Shape;156;p6"/>
          <p:cNvSpPr txBox="1"/>
          <p:nvPr/>
        </p:nvSpPr>
        <p:spPr>
          <a:xfrm>
            <a:off x="8310699" y="6325929"/>
            <a:ext cx="349502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extension.unr.edu/publication.aspx?PubID=3418</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1441617-AD48-6372-8999-A424C2ED42A0}"/>
              </a:ext>
            </a:extLst>
          </p:cNvPr>
          <p:cNvSpPr txBox="1"/>
          <p:nvPr/>
        </p:nvSpPr>
        <p:spPr>
          <a:xfrm>
            <a:off x="4663019" y="5525022"/>
            <a:ext cx="4572000" cy="369332"/>
          </a:xfrm>
          <a:prstGeom prst="rect">
            <a:avLst/>
          </a:prstGeom>
          <a:noFill/>
        </p:spPr>
        <p:txBody>
          <a:bodyPr wrap="square">
            <a:spAutoFit/>
          </a:bodyPr>
          <a:lstStyle/>
          <a:p>
            <a:pPr algn="ctr"/>
            <a:r>
              <a:rPr lang="es-PR" b="1" dirty="0">
                <a:latin typeface="Aptos" panose="020B0004020202020204" pitchFamily="34" charset="0"/>
                <a:ea typeface="Aptos" panose="020B0004020202020204" pitchFamily="34" charset="0"/>
                <a:cs typeface="Times New Roman" panose="02020603050405020304" pitchFamily="18" charset="0"/>
              </a:rPr>
              <a:t>E</a:t>
            </a:r>
            <a:r>
              <a:rPr lang="es-PR" sz="1800" b="1" dirty="0">
                <a:effectLst/>
                <a:latin typeface="Aptos" panose="020B0004020202020204" pitchFamily="34" charset="0"/>
                <a:ea typeface="Aptos" panose="020B0004020202020204" pitchFamily="34" charset="0"/>
                <a:cs typeface="Times New Roman" panose="02020603050405020304" pitchFamily="18" charset="0"/>
              </a:rPr>
              <a:t>spacio poroso en un suelo normal</a:t>
            </a:r>
            <a:endParaRPr lang="es-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818524" y="172800"/>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6000"/>
              <a:buFont typeface="Times New Roman"/>
              <a:buNone/>
            </a:pPr>
            <a:r>
              <a:rPr lang="es-PR" b="1" dirty="0">
                <a:solidFill>
                  <a:srgbClr val="1E4E79"/>
                </a:solidFill>
              </a:rPr>
              <a:t>El suelo,  ¿ equivale a tierra?</a:t>
            </a:r>
            <a:endParaRPr dirty="0"/>
          </a:p>
        </p:txBody>
      </p:sp>
      <p:pic>
        <p:nvPicPr>
          <p:cNvPr id="163" name="Google Shape;163;p7" descr="Dirt Chemistry"/>
          <p:cNvPicPr preferRelativeResize="0"/>
          <p:nvPr/>
        </p:nvPicPr>
        <p:blipFill rotWithShape="1">
          <a:blip r:embed="rId3">
            <a:alphaModFix/>
          </a:blip>
          <a:srcRect/>
          <a:stretch/>
        </p:blipFill>
        <p:spPr>
          <a:xfrm>
            <a:off x="4806346" y="1762165"/>
            <a:ext cx="3559629" cy="4394200"/>
          </a:xfrm>
          <a:prstGeom prst="rect">
            <a:avLst/>
          </a:prstGeom>
          <a:noFill/>
          <a:ln w="57150" cap="flat" cmpd="sng">
            <a:solidFill>
              <a:srgbClr val="000000"/>
            </a:solidFill>
            <a:prstDash val="solid"/>
            <a:miter lim="800000"/>
            <a:headEnd type="none" w="sm" len="sm"/>
            <a:tailEnd type="none" w="sm" len="sm"/>
          </a:ln>
        </p:spPr>
      </p:pic>
      <p:sp>
        <p:nvSpPr>
          <p:cNvPr id="164" name="Google Shape;164;p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6000"/>
              <a:buFont typeface="Calibri"/>
              <a:buNone/>
            </a:pPr>
            <a:r>
              <a:rPr lang="en-US" sz="6000" b="1" u="sng">
                <a:solidFill>
                  <a:srgbClr val="1E4E79"/>
                </a:solidFill>
              </a:rPr>
              <a:t>¡NO!</a:t>
            </a:r>
            <a:endParaRPr/>
          </a:p>
        </p:txBody>
      </p:sp>
      <p:sp>
        <p:nvSpPr>
          <p:cNvPr id="171" name="Google Shape;171;p8"/>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4000"/>
              <a:buNone/>
            </a:pPr>
            <a:r>
              <a:rPr lang="es-PR" sz="4000" dirty="0">
                <a:latin typeface="Aptos (Body)"/>
                <a:ea typeface="Times New Roman"/>
                <a:cs typeface="Times New Roman"/>
                <a:sym typeface="Times New Roman"/>
              </a:rPr>
              <a:t>La tierra es lo que se acumula debajo de las uñas, o lo que provoca que se manche la ropa.</a:t>
            </a:r>
            <a:endParaRPr lang="es-PR" sz="4000" dirty="0">
              <a:latin typeface="Aptos (Body)"/>
            </a:endParaRPr>
          </a:p>
        </p:txBody>
      </p:sp>
      <p:pic>
        <p:nvPicPr>
          <p:cNvPr id="172" name="Google Shape;172;p8"/>
          <p:cNvPicPr preferRelativeResize="0"/>
          <p:nvPr/>
        </p:nvPicPr>
        <p:blipFill rotWithShape="1">
          <a:blip r:embed="rId3">
            <a:alphaModFix/>
          </a:blip>
          <a:srcRect/>
          <a:stretch/>
        </p:blipFill>
        <p:spPr>
          <a:xfrm>
            <a:off x="8369240" y="1690688"/>
            <a:ext cx="2402442" cy="3711278"/>
          </a:xfrm>
          <a:prstGeom prst="rect">
            <a:avLst/>
          </a:prstGeom>
          <a:noFill/>
          <a:ln>
            <a:noFill/>
          </a:ln>
        </p:spPr>
      </p:pic>
      <p:sp>
        <p:nvSpPr>
          <p:cNvPr id="173" name="Google Shape;173;p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5974</TotalTime>
  <Words>6659</Words>
  <Application>Microsoft Office PowerPoint</Application>
  <PresentationFormat>Widescreen</PresentationFormat>
  <Paragraphs>447</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Aptos</vt:lpstr>
      <vt:lpstr>Aptos (Body)</vt:lpstr>
      <vt:lpstr>Aptos Display</vt:lpstr>
      <vt:lpstr>Aptos Display (Headings)</vt:lpstr>
      <vt:lpstr>arial</vt:lpstr>
      <vt:lpstr>arial</vt:lpstr>
      <vt:lpstr>Calibri</vt:lpstr>
      <vt:lpstr>Courier New</vt:lpstr>
      <vt:lpstr>Noto Sans Symbols</vt:lpstr>
      <vt:lpstr>PT Sans</vt:lpstr>
      <vt:lpstr>Times New Roman</vt:lpstr>
      <vt:lpstr>Wingdings</vt:lpstr>
      <vt:lpstr>Office Theme</vt:lpstr>
      <vt:lpstr>PowerPoint Presentation</vt:lpstr>
      <vt:lpstr>Muestreo de suelos</vt:lpstr>
      <vt:lpstr>Definición de SUELOS</vt:lpstr>
      <vt:lpstr>¿De qué está hecho el SUELO?</vt:lpstr>
      <vt:lpstr>El SUELO es un sistema complejo de tres fases</vt:lpstr>
      <vt:lpstr>Material Sólido</vt:lpstr>
      <vt:lpstr>Espacio Poroso</vt:lpstr>
      <vt:lpstr>El suelo,  ¿ equivale a tierra?</vt:lpstr>
      <vt:lpstr>¡NO!</vt:lpstr>
      <vt:lpstr>Suelo ≠ tierra</vt:lpstr>
      <vt:lpstr>¿Por qué es importante el SUELO?</vt:lpstr>
      <vt:lpstr>PowerPoint Presentation</vt:lpstr>
      <vt:lpstr>¡Factores de Formación del Suelo o CLORMT!</vt:lpstr>
      <vt:lpstr>Clima</vt:lpstr>
      <vt:lpstr>Organismos</vt:lpstr>
      <vt:lpstr>Relieve (Paisaje)</vt:lpstr>
      <vt:lpstr>Material Parental</vt:lpstr>
      <vt:lpstr>Tiempo</vt:lpstr>
      <vt:lpstr>Perfil de Suelo</vt:lpstr>
      <vt:lpstr>Propiedades Físicas</vt:lpstr>
      <vt:lpstr>Color del Suelo</vt:lpstr>
      <vt:lpstr>Textura del suelo</vt:lpstr>
      <vt:lpstr>Triángulo de textura del suelo</vt:lpstr>
      <vt:lpstr>Textura del suelo mediante el Método del Tacto</vt:lpstr>
      <vt:lpstr>Actividad: Textural del suelo</vt:lpstr>
      <vt:lpstr>PowerPoint Presentation</vt:lpstr>
      <vt:lpstr>Textura del suelo mediante el método del frasco</vt:lpstr>
      <vt:lpstr>Textura del suelo mediante el método del frasco: Cálculos</vt:lpstr>
      <vt:lpstr>Textura del suelo mediante el método del frasco: Cálculos</vt:lpstr>
      <vt:lpstr>Recursos básicos sobre suelos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Vega, Jacqueline - FPAC-NRCS, PR</dc:creator>
  <cp:lastModifiedBy>Susan Chapman</cp:lastModifiedBy>
  <cp:revision>12</cp:revision>
  <cp:lastPrinted>2024-06-10T15:41:41Z</cp:lastPrinted>
  <dcterms:created xsi:type="dcterms:W3CDTF">2024-06-02T21:09:45Z</dcterms:created>
  <dcterms:modified xsi:type="dcterms:W3CDTF">2024-06-25T21:54:21Z</dcterms:modified>
</cp:coreProperties>
</file>