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551" r:id="rId1"/>
    <p:sldMasterId id="2147484566" r:id="rId2"/>
  </p:sldMasterIdLst>
  <p:notesMasterIdLst>
    <p:notesMasterId r:id="rId55"/>
  </p:notesMasterIdLst>
  <p:handoutMasterIdLst>
    <p:handoutMasterId r:id="rId56"/>
  </p:handoutMasterIdLst>
  <p:sldIdLst>
    <p:sldId id="450" r:id="rId3"/>
    <p:sldId id="256" r:id="rId4"/>
    <p:sldId id="421" r:id="rId5"/>
    <p:sldId id="422" r:id="rId6"/>
    <p:sldId id="258" r:id="rId7"/>
    <p:sldId id="259" r:id="rId8"/>
    <p:sldId id="427" r:id="rId9"/>
    <p:sldId id="426" r:id="rId10"/>
    <p:sldId id="260" r:id="rId11"/>
    <p:sldId id="261" r:id="rId12"/>
    <p:sldId id="262" r:id="rId13"/>
    <p:sldId id="263" r:id="rId14"/>
    <p:sldId id="428" r:id="rId15"/>
    <p:sldId id="429" r:id="rId16"/>
    <p:sldId id="430" r:id="rId17"/>
    <p:sldId id="267" r:id="rId18"/>
    <p:sldId id="449" r:id="rId19"/>
    <p:sldId id="431" r:id="rId20"/>
    <p:sldId id="269" r:id="rId21"/>
    <p:sldId id="268" r:id="rId22"/>
    <p:sldId id="355" r:id="rId23"/>
    <p:sldId id="356" r:id="rId24"/>
    <p:sldId id="357" r:id="rId25"/>
    <p:sldId id="358" r:id="rId26"/>
    <p:sldId id="359" r:id="rId27"/>
    <p:sldId id="360" r:id="rId28"/>
    <p:sldId id="432" r:id="rId29"/>
    <p:sldId id="361" r:id="rId30"/>
    <p:sldId id="362" r:id="rId31"/>
    <p:sldId id="363" r:id="rId32"/>
    <p:sldId id="364" r:id="rId33"/>
    <p:sldId id="365" r:id="rId34"/>
    <p:sldId id="366" r:id="rId35"/>
    <p:sldId id="367" r:id="rId36"/>
    <p:sldId id="368" r:id="rId37"/>
    <p:sldId id="369" r:id="rId38"/>
    <p:sldId id="370" r:id="rId39"/>
    <p:sldId id="371" r:id="rId40"/>
    <p:sldId id="372" r:id="rId41"/>
    <p:sldId id="373" r:id="rId42"/>
    <p:sldId id="374" r:id="rId43"/>
    <p:sldId id="375" r:id="rId44"/>
    <p:sldId id="376" r:id="rId45"/>
    <p:sldId id="414" r:id="rId46"/>
    <p:sldId id="377" r:id="rId47"/>
    <p:sldId id="379" r:id="rId48"/>
    <p:sldId id="381" r:id="rId49"/>
    <p:sldId id="382" r:id="rId50"/>
    <p:sldId id="383" r:id="rId51"/>
    <p:sldId id="424" r:id="rId52"/>
    <p:sldId id="433" r:id="rId53"/>
    <p:sldId id="385" r:id="rId54"/>
  </p:sldIdLst>
  <p:sldSz cx="9144000" cy="5143500" type="screen16x9"/>
  <p:notesSz cx="7010400" cy="93726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CC9900"/>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107" d="100"/>
          <a:sy n="107" d="100"/>
        </p:scale>
        <p:origin x="126"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70258"/>
          </a:xfrm>
          <a:prstGeom prst="rect">
            <a:avLst/>
          </a:prstGeom>
        </p:spPr>
        <p:txBody>
          <a:bodyPr vert="horz" lIns="93602" tIns="46801" rIns="93602" bIns="46801"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70258"/>
          </a:xfrm>
          <a:prstGeom prst="rect">
            <a:avLst/>
          </a:prstGeom>
        </p:spPr>
        <p:txBody>
          <a:bodyPr vert="horz" lIns="93602" tIns="46801" rIns="93602" bIns="46801" rtlCol="0"/>
          <a:lstStyle>
            <a:lvl1pPr algn="r">
              <a:defRPr sz="1200"/>
            </a:lvl1pPr>
          </a:lstStyle>
          <a:p>
            <a:fld id="{4959194F-B95E-4DBC-B1A8-DF71FF28B770}" type="datetimeFigureOut">
              <a:rPr lang="en-US" smtClean="0"/>
              <a:t>4/27/2018</a:t>
            </a:fld>
            <a:endParaRPr lang="en-US"/>
          </a:p>
        </p:txBody>
      </p:sp>
      <p:sp>
        <p:nvSpPr>
          <p:cNvPr id="4" name="Footer Placeholder 3"/>
          <p:cNvSpPr>
            <a:spLocks noGrp="1"/>
          </p:cNvSpPr>
          <p:nvPr>
            <p:ph type="ftr" sz="quarter" idx="2"/>
          </p:nvPr>
        </p:nvSpPr>
        <p:spPr>
          <a:xfrm>
            <a:off x="0" y="8902345"/>
            <a:ext cx="3037840" cy="470257"/>
          </a:xfrm>
          <a:prstGeom prst="rect">
            <a:avLst/>
          </a:prstGeom>
        </p:spPr>
        <p:txBody>
          <a:bodyPr vert="horz" lIns="93602" tIns="46801" rIns="93602" bIns="46801"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902345"/>
            <a:ext cx="3037840" cy="470257"/>
          </a:xfrm>
          <a:prstGeom prst="rect">
            <a:avLst/>
          </a:prstGeom>
        </p:spPr>
        <p:txBody>
          <a:bodyPr vert="horz" lIns="93602" tIns="46801" rIns="93602" bIns="46801" rtlCol="0" anchor="b"/>
          <a:lstStyle>
            <a:lvl1pPr algn="r">
              <a:defRPr sz="1200"/>
            </a:lvl1pPr>
          </a:lstStyle>
          <a:p>
            <a:fld id="{9CF37988-D454-444B-95FA-B406F6402237}" type="slidenum">
              <a:rPr lang="en-US" smtClean="0"/>
              <a:t>‹#›</a:t>
            </a:fld>
            <a:endParaRPr lang="en-US"/>
          </a:p>
        </p:txBody>
      </p:sp>
    </p:spTree>
    <p:extLst>
      <p:ext uri="{BB962C8B-B14F-4D97-AF65-F5344CB8AC3E}">
        <p14:creationId xmlns:p14="http://schemas.microsoft.com/office/powerpoint/2010/main" val="194193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000" y="703263"/>
            <a:ext cx="6248400" cy="35147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701040" y="4451986"/>
            <a:ext cx="5608320" cy="4217670"/>
          </a:xfrm>
          <a:prstGeom prst="rect">
            <a:avLst/>
          </a:prstGeom>
          <a:noFill/>
          <a:ln>
            <a:noFill/>
          </a:ln>
        </p:spPr>
        <p:txBody>
          <a:bodyPr spcFirstLastPara="1" wrap="square" lIns="93585" tIns="93585" rIns="93585" bIns="9358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6034954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381000" y="703263"/>
            <a:ext cx="6248400" cy="35147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701040" y="4451986"/>
            <a:ext cx="5608320" cy="4217670"/>
          </a:xfrm>
          <a:prstGeom prst="rect">
            <a:avLst/>
          </a:prstGeom>
        </p:spPr>
        <p:txBody>
          <a:bodyPr spcFirstLastPara="1" wrap="square" lIns="93585" tIns="93585" rIns="93585" bIns="93585" anchor="t" anchorCtr="0">
            <a:noAutofit/>
          </a:bodyPr>
          <a:lstStyle/>
          <a:p>
            <a:pPr marL="0" indent="0">
              <a:buNone/>
            </a:pPr>
            <a:endParaRPr/>
          </a:p>
        </p:txBody>
      </p:sp>
    </p:spTree>
    <p:extLst>
      <p:ext uri="{BB962C8B-B14F-4D97-AF65-F5344CB8AC3E}">
        <p14:creationId xmlns:p14="http://schemas.microsoft.com/office/powerpoint/2010/main" val="2796214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381000" y="703263"/>
            <a:ext cx="6248400" cy="35147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701040" y="4451986"/>
            <a:ext cx="5608320" cy="4217670"/>
          </a:xfrm>
          <a:prstGeom prst="rect">
            <a:avLst/>
          </a:prstGeom>
        </p:spPr>
        <p:txBody>
          <a:bodyPr spcFirstLastPara="1" wrap="square" lIns="93585" tIns="93585" rIns="93585" bIns="93585" anchor="t" anchorCtr="0">
            <a:noAutofit/>
          </a:bodyPr>
          <a:lstStyle/>
          <a:p>
            <a:pPr marL="0" indent="0">
              <a:buNone/>
            </a:pPr>
            <a:r>
              <a:rPr lang="en" sz="1200">
                <a:solidFill>
                  <a:schemeClr val="dk1"/>
                </a:solidFill>
              </a:rPr>
              <a:t>So after the general pathway slide this diagram should seem simple.  Please remember that although we are simplifying the process all the processes are interacting.  Soil is constantly changing due to the 4 processes.  This means soil is dynamic –in a constant state of change.  This diagram may help understand better how the processes affect the soil.</a:t>
            </a:r>
            <a:endParaRPr sz="1200">
              <a:solidFill>
                <a:schemeClr val="dk1"/>
              </a:solidFill>
            </a:endParaRPr>
          </a:p>
          <a:p>
            <a:pPr marL="0" indent="0">
              <a:buNone/>
            </a:pPr>
            <a:r>
              <a:rPr lang="en" sz="1200">
                <a:solidFill>
                  <a:schemeClr val="dk1"/>
                </a:solidFill>
              </a:rPr>
              <a:t>NOTE;  If you asked students to list specific process ask them now to think about which of these general processes the specific ones would fit into.  Some might fit into more than 1.  You can put the 4 Basic Processes on the board as headings and then move the specific processes to the appropriate Basic Process.</a:t>
            </a:r>
            <a:endParaRPr>
              <a:solidFill>
                <a:schemeClr val="dk1"/>
              </a:solidFill>
            </a:endParaRPr>
          </a:p>
          <a:p>
            <a:pPr marL="0" indent="0">
              <a:buNone/>
            </a:pPr>
            <a:endParaRPr sz="1200">
              <a:solidFill>
                <a:schemeClr val="dk1"/>
              </a:solidFill>
            </a:endParaRPr>
          </a:p>
          <a:p>
            <a:pPr marL="0" indent="0">
              <a:buNone/>
            </a:pPr>
            <a:r>
              <a:rPr lang="en" sz="1200">
                <a:solidFill>
                  <a:schemeClr val="dk1"/>
                </a:solidFill>
              </a:rPr>
              <a:t>From the examples previously: </a:t>
            </a:r>
            <a:endParaRPr>
              <a:solidFill>
                <a:schemeClr val="dk1"/>
              </a:solidFill>
            </a:endParaRPr>
          </a:p>
          <a:p>
            <a:pPr marL="0" indent="0">
              <a:buNone/>
            </a:pPr>
            <a:endParaRPr sz="1200">
              <a:solidFill>
                <a:schemeClr val="dk1"/>
              </a:solidFill>
            </a:endParaRPr>
          </a:p>
          <a:p>
            <a:pPr marL="0" indent="0">
              <a:buNone/>
            </a:pPr>
            <a:r>
              <a:rPr lang="en" sz="1200" b="1" u="sng">
                <a:solidFill>
                  <a:schemeClr val="dk1"/>
                </a:solidFill>
              </a:rPr>
              <a:t>Additions</a:t>
            </a:r>
            <a:endParaRPr>
              <a:solidFill>
                <a:schemeClr val="dk1"/>
              </a:solidFill>
            </a:endParaRPr>
          </a:p>
          <a:p>
            <a:pPr marL="0" indent="0">
              <a:buNone/>
            </a:pPr>
            <a:r>
              <a:rPr lang="en" sz="1200">
                <a:solidFill>
                  <a:schemeClr val="dk1"/>
                </a:solidFill>
              </a:rPr>
              <a:t>Rain</a:t>
            </a:r>
            <a:endParaRPr>
              <a:solidFill>
                <a:schemeClr val="dk1"/>
              </a:solidFill>
            </a:endParaRPr>
          </a:p>
          <a:p>
            <a:pPr marL="0" indent="0">
              <a:buNone/>
            </a:pPr>
            <a:r>
              <a:rPr lang="en" sz="1200">
                <a:solidFill>
                  <a:schemeClr val="dk1"/>
                </a:solidFill>
              </a:rPr>
              <a:t>Flooding – flood waters often leave sediment behind</a:t>
            </a:r>
            <a:endParaRPr>
              <a:solidFill>
                <a:schemeClr val="dk1"/>
              </a:solidFill>
            </a:endParaRPr>
          </a:p>
          <a:p>
            <a:pPr marL="0" indent="0">
              <a:buNone/>
            </a:pPr>
            <a:r>
              <a:rPr lang="en" sz="1200">
                <a:solidFill>
                  <a:schemeClr val="dk1"/>
                </a:solidFill>
              </a:rPr>
              <a:t>Dumping – trash: although we should not condone this activity it does add materials to the soil</a:t>
            </a:r>
            <a:endParaRPr>
              <a:solidFill>
                <a:schemeClr val="dk1"/>
              </a:solidFill>
            </a:endParaRPr>
          </a:p>
          <a:p>
            <a:pPr marL="0" indent="0">
              <a:buNone/>
            </a:pPr>
            <a:r>
              <a:rPr lang="en" sz="1200">
                <a:solidFill>
                  <a:schemeClr val="dk1"/>
                </a:solidFill>
              </a:rPr>
              <a:t>Deposition – any sediment by wind, water, glaciers etc. can be deposited on the surface.  Humans can also add soil material (fill) to the soil as well</a:t>
            </a:r>
            <a:endParaRPr>
              <a:solidFill>
                <a:schemeClr val="dk1"/>
              </a:solidFill>
            </a:endParaRPr>
          </a:p>
          <a:p>
            <a:pPr marL="0" indent="0">
              <a:buNone/>
            </a:pPr>
            <a:r>
              <a:rPr lang="en" sz="1200">
                <a:solidFill>
                  <a:schemeClr val="dk1"/>
                </a:solidFill>
              </a:rPr>
              <a:t>Leaf accumulation – leaf litter in the fall adds organic mater to the soil</a:t>
            </a:r>
            <a:endParaRPr>
              <a:solidFill>
                <a:schemeClr val="dk1"/>
              </a:solidFill>
            </a:endParaRPr>
          </a:p>
          <a:p>
            <a:pPr marL="0" indent="0">
              <a:buNone/>
            </a:pPr>
            <a:r>
              <a:rPr lang="en" sz="1200">
                <a:solidFill>
                  <a:schemeClr val="dk1"/>
                </a:solidFill>
              </a:rPr>
              <a:t>Landslides – once the landslide material comes to rest it has been deposited on top of the existing soil</a:t>
            </a:r>
            <a:endParaRPr>
              <a:solidFill>
                <a:schemeClr val="dk1"/>
              </a:solidFill>
            </a:endParaRPr>
          </a:p>
          <a:p>
            <a:pPr marL="0" indent="0">
              <a:buNone/>
            </a:pPr>
            <a:endParaRPr sz="1200">
              <a:solidFill>
                <a:schemeClr val="dk1"/>
              </a:solidFill>
            </a:endParaRPr>
          </a:p>
          <a:p>
            <a:pPr marL="0" indent="0">
              <a:buNone/>
            </a:pPr>
            <a:r>
              <a:rPr lang="en" sz="1200" b="1" u="sng">
                <a:solidFill>
                  <a:schemeClr val="dk1"/>
                </a:solidFill>
              </a:rPr>
              <a:t>Losses</a:t>
            </a:r>
            <a:endParaRPr>
              <a:solidFill>
                <a:schemeClr val="dk1"/>
              </a:solidFill>
            </a:endParaRPr>
          </a:p>
          <a:p>
            <a:pPr marL="0" indent="0">
              <a:buNone/>
            </a:pPr>
            <a:r>
              <a:rPr lang="en" sz="1200">
                <a:solidFill>
                  <a:schemeClr val="dk1"/>
                </a:solidFill>
              </a:rPr>
              <a:t>Leaching – this is a loss as leaching refers to materials being removed from the soil and into groundwater.</a:t>
            </a:r>
            <a:endParaRPr>
              <a:solidFill>
                <a:schemeClr val="dk1"/>
              </a:solidFill>
            </a:endParaRPr>
          </a:p>
          <a:p>
            <a:pPr marL="0" indent="0">
              <a:buNone/>
            </a:pPr>
            <a:r>
              <a:rPr lang="en" sz="1200">
                <a:solidFill>
                  <a:schemeClr val="dk1"/>
                </a:solidFill>
              </a:rPr>
              <a:t>Erosion – this can be from wind, water or ice</a:t>
            </a:r>
            <a:endParaRPr>
              <a:solidFill>
                <a:schemeClr val="dk1"/>
              </a:solidFill>
            </a:endParaRPr>
          </a:p>
          <a:p>
            <a:pPr marL="0" indent="0">
              <a:buNone/>
            </a:pPr>
            <a:r>
              <a:rPr lang="en" sz="1200">
                <a:solidFill>
                  <a:schemeClr val="dk1"/>
                </a:solidFill>
              </a:rPr>
              <a:t>Landslides – the materials that moves down slope off the land surface is a loss</a:t>
            </a:r>
            <a:endParaRPr>
              <a:solidFill>
                <a:schemeClr val="dk1"/>
              </a:solidFill>
            </a:endParaRPr>
          </a:p>
          <a:p>
            <a:pPr marL="0" indent="0">
              <a:buNone/>
            </a:pPr>
            <a:r>
              <a:rPr lang="en" sz="1200">
                <a:solidFill>
                  <a:schemeClr val="dk1"/>
                </a:solidFill>
              </a:rPr>
              <a:t>Flooding – Although flooding can leave materials behind it can also remove material and move it down stream thus this is a loss</a:t>
            </a:r>
            <a:endParaRPr>
              <a:solidFill>
                <a:schemeClr val="dk1"/>
              </a:solidFill>
            </a:endParaRPr>
          </a:p>
          <a:p>
            <a:pPr marL="0" indent="0">
              <a:buNone/>
            </a:pPr>
            <a:endParaRPr sz="1200" b="1" u="sng">
              <a:solidFill>
                <a:schemeClr val="dk1"/>
              </a:solidFill>
            </a:endParaRPr>
          </a:p>
          <a:p>
            <a:pPr marL="0" indent="0">
              <a:buNone/>
            </a:pPr>
            <a:r>
              <a:rPr lang="en" sz="1200" b="1" u="sng">
                <a:solidFill>
                  <a:schemeClr val="dk1"/>
                </a:solidFill>
              </a:rPr>
              <a:t>Translocations</a:t>
            </a:r>
            <a:endParaRPr>
              <a:solidFill>
                <a:schemeClr val="dk1"/>
              </a:solidFill>
            </a:endParaRPr>
          </a:p>
          <a:p>
            <a:pPr marL="0" indent="0">
              <a:buNone/>
            </a:pPr>
            <a:r>
              <a:rPr lang="en" sz="1200">
                <a:solidFill>
                  <a:schemeClr val="dk1"/>
                </a:solidFill>
              </a:rPr>
              <a:t>Animals digging – animals from ants to moles to woodchucks to gophers dig holes and physically bring materials to the surface.</a:t>
            </a:r>
            <a:endParaRPr>
              <a:solidFill>
                <a:schemeClr val="dk1"/>
              </a:solidFill>
            </a:endParaRPr>
          </a:p>
          <a:p>
            <a:pPr marL="0" indent="0">
              <a:buNone/>
            </a:pPr>
            <a:r>
              <a:rPr lang="en" sz="1200">
                <a:solidFill>
                  <a:schemeClr val="dk1"/>
                </a:solidFill>
              </a:rPr>
              <a:t>Mixing – humans disturb soil as do plants and burrowing animals</a:t>
            </a:r>
            <a:endParaRPr>
              <a:solidFill>
                <a:schemeClr val="dk1"/>
              </a:solidFill>
            </a:endParaRPr>
          </a:p>
          <a:p>
            <a:pPr marL="0" indent="0">
              <a:buNone/>
            </a:pPr>
            <a:r>
              <a:rPr lang="en" sz="1200">
                <a:solidFill>
                  <a:schemeClr val="dk1"/>
                </a:solidFill>
              </a:rPr>
              <a:t>Plowing – all forms for tillage move soil around.  It may non be far but soil below the surface is often brought up to the surface</a:t>
            </a:r>
            <a:endParaRPr>
              <a:solidFill>
                <a:schemeClr val="dk1"/>
              </a:solidFill>
            </a:endParaRPr>
          </a:p>
          <a:p>
            <a:pPr marL="0" indent="0">
              <a:buNone/>
            </a:pPr>
            <a:r>
              <a:rPr lang="en" sz="1200">
                <a:solidFill>
                  <a:schemeClr val="dk1"/>
                </a:solidFill>
              </a:rPr>
              <a:t>Salting (from a student in western US referring to salinization of farm land)  - salt moves due to evaporations</a:t>
            </a:r>
            <a:endParaRPr>
              <a:solidFill>
                <a:schemeClr val="dk1"/>
              </a:solidFill>
            </a:endParaRPr>
          </a:p>
          <a:p>
            <a:pPr marL="0" indent="0">
              <a:buNone/>
            </a:pPr>
            <a:endParaRPr sz="1200" b="1" u="sng">
              <a:solidFill>
                <a:schemeClr val="dk1"/>
              </a:solidFill>
            </a:endParaRPr>
          </a:p>
          <a:p>
            <a:pPr marL="0" indent="0">
              <a:buNone/>
            </a:pPr>
            <a:r>
              <a:rPr lang="en" sz="1200" b="1" u="sng">
                <a:solidFill>
                  <a:schemeClr val="dk1"/>
                </a:solidFill>
              </a:rPr>
              <a:t>Transformations</a:t>
            </a:r>
            <a:endParaRPr>
              <a:solidFill>
                <a:schemeClr val="dk1"/>
              </a:solidFill>
            </a:endParaRPr>
          </a:p>
          <a:p>
            <a:pPr marL="0" indent="0">
              <a:buNone/>
            </a:pPr>
            <a:r>
              <a:rPr lang="en" sz="1200">
                <a:solidFill>
                  <a:schemeClr val="dk1"/>
                </a:solidFill>
              </a:rPr>
              <a:t>Decomposition – an major transformation where organic matter such as fresh leaves is broken down by organisms into humus</a:t>
            </a:r>
            <a:endParaRPr>
              <a:solidFill>
                <a:schemeClr val="dk1"/>
              </a:solidFill>
            </a:endParaRPr>
          </a:p>
          <a:p>
            <a:pPr marL="0" indent="0">
              <a:buNone/>
            </a:pPr>
            <a:r>
              <a:rPr lang="en" sz="1200">
                <a:solidFill>
                  <a:schemeClr val="dk1"/>
                </a:solidFill>
              </a:rPr>
              <a:t>Salting (from a student in western US referring to salinization of farm land) – the salts that move have to be dissolved in water before they can be moved.  This is a transformation – solid to dissolved to solid again</a:t>
            </a:r>
            <a:endParaRPr>
              <a:solidFill>
                <a:schemeClr val="dk1"/>
              </a:solidFill>
            </a:endParaRPr>
          </a:p>
          <a:p>
            <a:pPr marL="0" indent="0">
              <a:buClr>
                <a:schemeClr val="dk1"/>
              </a:buClr>
              <a:buNone/>
            </a:pPr>
            <a:endParaRPr sz="1200">
              <a:solidFill>
                <a:schemeClr val="dk1"/>
              </a:solidFill>
            </a:endParaRPr>
          </a:p>
        </p:txBody>
      </p:sp>
    </p:spTree>
    <p:extLst>
      <p:ext uri="{BB962C8B-B14F-4D97-AF65-F5344CB8AC3E}">
        <p14:creationId xmlns:p14="http://schemas.microsoft.com/office/powerpoint/2010/main" val="3934909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47663" y="703263"/>
            <a:ext cx="6246812" cy="35147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0" name="Shape 280"/>
          <p:cNvSpPr txBox="1">
            <a:spLocks noGrp="1"/>
          </p:cNvSpPr>
          <p:nvPr>
            <p:ph type="body" idx="1"/>
          </p:nvPr>
        </p:nvSpPr>
        <p:spPr>
          <a:xfrm>
            <a:off x="694227" y="4451986"/>
            <a:ext cx="5553809" cy="4217670"/>
          </a:xfrm>
          <a:prstGeom prst="rect">
            <a:avLst/>
          </a:prstGeom>
        </p:spPr>
        <p:txBody>
          <a:bodyPr spcFirstLastPara="1" wrap="square" lIns="93191" tIns="93191" rIns="93191" bIns="93191" anchor="t" anchorCtr="0">
            <a:noAutofit/>
          </a:bodyPr>
          <a:lstStyle/>
          <a:p>
            <a:pPr marL="0" indent="0">
              <a:buNone/>
            </a:pPr>
            <a:r>
              <a:rPr lang="en" sz="1200">
                <a:solidFill>
                  <a:schemeClr val="dk1"/>
                </a:solidFill>
              </a:rPr>
              <a:t>So after the general pathway slide this diagram should seem simple.  Please remember that although we are simplifying the process all the processes are interacting.  Soil is constantly changing due to the 4 processes.  This means soil is dynamic –in a constant state of change.  This diagram may help understand better how the processes affect the soil.</a:t>
            </a:r>
            <a:endParaRPr sz="1200">
              <a:solidFill>
                <a:schemeClr val="dk1"/>
              </a:solidFill>
            </a:endParaRPr>
          </a:p>
          <a:p>
            <a:pPr marL="0" indent="0">
              <a:buNone/>
            </a:pPr>
            <a:r>
              <a:rPr lang="en" sz="1200">
                <a:solidFill>
                  <a:schemeClr val="dk1"/>
                </a:solidFill>
              </a:rPr>
              <a:t>NOTE;  If you asked students to list specific process ask them now to think about which of these general processes the specific ones would fit into.  Some might fit into more than 1.  You can put the 4 Basic Processes on the board as headings and then move the specific processes to the appropriate Basic Process.</a:t>
            </a:r>
            <a:endParaRPr>
              <a:solidFill>
                <a:schemeClr val="dk1"/>
              </a:solidFill>
            </a:endParaRPr>
          </a:p>
          <a:p>
            <a:pPr marL="0" indent="0">
              <a:buNone/>
            </a:pPr>
            <a:endParaRPr sz="1200">
              <a:solidFill>
                <a:schemeClr val="dk1"/>
              </a:solidFill>
            </a:endParaRPr>
          </a:p>
          <a:p>
            <a:pPr marL="0" indent="0">
              <a:buNone/>
            </a:pPr>
            <a:r>
              <a:rPr lang="en" sz="1200">
                <a:solidFill>
                  <a:schemeClr val="dk1"/>
                </a:solidFill>
              </a:rPr>
              <a:t>From the examples previously: </a:t>
            </a:r>
            <a:endParaRPr>
              <a:solidFill>
                <a:schemeClr val="dk1"/>
              </a:solidFill>
            </a:endParaRPr>
          </a:p>
          <a:p>
            <a:pPr marL="0" indent="0">
              <a:buNone/>
            </a:pPr>
            <a:endParaRPr sz="1200">
              <a:solidFill>
                <a:schemeClr val="dk1"/>
              </a:solidFill>
            </a:endParaRPr>
          </a:p>
          <a:p>
            <a:pPr marL="0" indent="0">
              <a:buNone/>
            </a:pPr>
            <a:r>
              <a:rPr lang="en" sz="1200" b="1" u="sng">
                <a:solidFill>
                  <a:schemeClr val="dk1"/>
                </a:solidFill>
              </a:rPr>
              <a:t>Additions</a:t>
            </a:r>
            <a:endParaRPr>
              <a:solidFill>
                <a:schemeClr val="dk1"/>
              </a:solidFill>
            </a:endParaRPr>
          </a:p>
          <a:p>
            <a:pPr marL="0" indent="0">
              <a:buNone/>
            </a:pPr>
            <a:r>
              <a:rPr lang="en" sz="1200">
                <a:solidFill>
                  <a:schemeClr val="dk1"/>
                </a:solidFill>
              </a:rPr>
              <a:t>Rain</a:t>
            </a:r>
            <a:endParaRPr>
              <a:solidFill>
                <a:schemeClr val="dk1"/>
              </a:solidFill>
            </a:endParaRPr>
          </a:p>
          <a:p>
            <a:pPr marL="0" indent="0">
              <a:buNone/>
            </a:pPr>
            <a:r>
              <a:rPr lang="en" sz="1200">
                <a:solidFill>
                  <a:schemeClr val="dk1"/>
                </a:solidFill>
              </a:rPr>
              <a:t>Flooding – flood waters often leave sediment behind</a:t>
            </a:r>
            <a:endParaRPr>
              <a:solidFill>
                <a:schemeClr val="dk1"/>
              </a:solidFill>
            </a:endParaRPr>
          </a:p>
          <a:p>
            <a:pPr marL="0" indent="0">
              <a:buNone/>
            </a:pPr>
            <a:r>
              <a:rPr lang="en" sz="1200">
                <a:solidFill>
                  <a:schemeClr val="dk1"/>
                </a:solidFill>
              </a:rPr>
              <a:t>Dumping – trash: although we should not condone this activity it does add materials to the soil</a:t>
            </a:r>
            <a:endParaRPr>
              <a:solidFill>
                <a:schemeClr val="dk1"/>
              </a:solidFill>
            </a:endParaRPr>
          </a:p>
          <a:p>
            <a:pPr marL="0" indent="0">
              <a:buNone/>
            </a:pPr>
            <a:r>
              <a:rPr lang="en" sz="1200">
                <a:solidFill>
                  <a:schemeClr val="dk1"/>
                </a:solidFill>
              </a:rPr>
              <a:t>Deposition – any sediment by wind, water, glaciers etc. can be deposited on the surface.  Humans can also add soil material (fill) to the soil as well</a:t>
            </a:r>
            <a:endParaRPr>
              <a:solidFill>
                <a:schemeClr val="dk1"/>
              </a:solidFill>
            </a:endParaRPr>
          </a:p>
          <a:p>
            <a:pPr marL="0" indent="0">
              <a:buNone/>
            </a:pPr>
            <a:r>
              <a:rPr lang="en" sz="1200">
                <a:solidFill>
                  <a:schemeClr val="dk1"/>
                </a:solidFill>
              </a:rPr>
              <a:t>Leaf accumulation – leaf litter in the fall adds organic mater to the soil</a:t>
            </a:r>
            <a:endParaRPr>
              <a:solidFill>
                <a:schemeClr val="dk1"/>
              </a:solidFill>
            </a:endParaRPr>
          </a:p>
          <a:p>
            <a:pPr marL="0" indent="0">
              <a:buNone/>
            </a:pPr>
            <a:r>
              <a:rPr lang="en" sz="1200">
                <a:solidFill>
                  <a:schemeClr val="dk1"/>
                </a:solidFill>
              </a:rPr>
              <a:t>Landslides – once the landslide material comes to rest it has been deposited on top of the existing soil</a:t>
            </a:r>
            <a:endParaRPr>
              <a:solidFill>
                <a:schemeClr val="dk1"/>
              </a:solidFill>
            </a:endParaRPr>
          </a:p>
          <a:p>
            <a:pPr marL="0" indent="0">
              <a:buNone/>
            </a:pPr>
            <a:endParaRPr sz="1200">
              <a:solidFill>
                <a:schemeClr val="dk1"/>
              </a:solidFill>
            </a:endParaRPr>
          </a:p>
          <a:p>
            <a:pPr marL="0" indent="0">
              <a:buNone/>
            </a:pPr>
            <a:r>
              <a:rPr lang="en" sz="1200" b="1" u="sng">
                <a:solidFill>
                  <a:schemeClr val="dk1"/>
                </a:solidFill>
              </a:rPr>
              <a:t>Losses</a:t>
            </a:r>
            <a:endParaRPr>
              <a:solidFill>
                <a:schemeClr val="dk1"/>
              </a:solidFill>
            </a:endParaRPr>
          </a:p>
          <a:p>
            <a:pPr marL="0" indent="0">
              <a:buNone/>
            </a:pPr>
            <a:r>
              <a:rPr lang="en" sz="1200">
                <a:solidFill>
                  <a:schemeClr val="dk1"/>
                </a:solidFill>
              </a:rPr>
              <a:t>Leaching – this is a loss as leaching refers to materials being removed from the soil and into groundwater.</a:t>
            </a:r>
            <a:endParaRPr>
              <a:solidFill>
                <a:schemeClr val="dk1"/>
              </a:solidFill>
            </a:endParaRPr>
          </a:p>
          <a:p>
            <a:pPr marL="0" indent="0">
              <a:buNone/>
            </a:pPr>
            <a:r>
              <a:rPr lang="en" sz="1200">
                <a:solidFill>
                  <a:schemeClr val="dk1"/>
                </a:solidFill>
              </a:rPr>
              <a:t>Erosion – this can be from wind, water or ice</a:t>
            </a:r>
            <a:endParaRPr>
              <a:solidFill>
                <a:schemeClr val="dk1"/>
              </a:solidFill>
            </a:endParaRPr>
          </a:p>
          <a:p>
            <a:pPr marL="0" indent="0">
              <a:buNone/>
            </a:pPr>
            <a:r>
              <a:rPr lang="en" sz="1200">
                <a:solidFill>
                  <a:schemeClr val="dk1"/>
                </a:solidFill>
              </a:rPr>
              <a:t>Landslides – the materials that moves down slope off the land surface is a loss</a:t>
            </a:r>
            <a:endParaRPr>
              <a:solidFill>
                <a:schemeClr val="dk1"/>
              </a:solidFill>
            </a:endParaRPr>
          </a:p>
          <a:p>
            <a:pPr marL="0" indent="0">
              <a:buNone/>
            </a:pPr>
            <a:r>
              <a:rPr lang="en" sz="1200">
                <a:solidFill>
                  <a:schemeClr val="dk1"/>
                </a:solidFill>
              </a:rPr>
              <a:t>Flooding – Although flooding can leave materials behind it can also remove material and move it down stream thus this is a loss</a:t>
            </a:r>
            <a:endParaRPr>
              <a:solidFill>
                <a:schemeClr val="dk1"/>
              </a:solidFill>
            </a:endParaRPr>
          </a:p>
          <a:p>
            <a:pPr marL="0" indent="0">
              <a:buNone/>
            </a:pPr>
            <a:endParaRPr sz="1200" b="1" u="sng">
              <a:solidFill>
                <a:schemeClr val="dk1"/>
              </a:solidFill>
            </a:endParaRPr>
          </a:p>
          <a:p>
            <a:pPr marL="0" indent="0">
              <a:buNone/>
            </a:pPr>
            <a:r>
              <a:rPr lang="en" sz="1200" b="1" u="sng">
                <a:solidFill>
                  <a:schemeClr val="dk1"/>
                </a:solidFill>
              </a:rPr>
              <a:t>Translocations</a:t>
            </a:r>
            <a:endParaRPr>
              <a:solidFill>
                <a:schemeClr val="dk1"/>
              </a:solidFill>
            </a:endParaRPr>
          </a:p>
          <a:p>
            <a:pPr marL="0" indent="0">
              <a:buNone/>
            </a:pPr>
            <a:r>
              <a:rPr lang="en" sz="1200">
                <a:solidFill>
                  <a:schemeClr val="dk1"/>
                </a:solidFill>
              </a:rPr>
              <a:t>Animals digging – animals from ants to moles to woodchucks to gophers dig holes and physically bring materials to the surface.</a:t>
            </a:r>
            <a:endParaRPr>
              <a:solidFill>
                <a:schemeClr val="dk1"/>
              </a:solidFill>
            </a:endParaRPr>
          </a:p>
          <a:p>
            <a:pPr marL="0" indent="0">
              <a:buNone/>
            </a:pPr>
            <a:r>
              <a:rPr lang="en" sz="1200">
                <a:solidFill>
                  <a:schemeClr val="dk1"/>
                </a:solidFill>
              </a:rPr>
              <a:t>Mixing – humans disturb soil as do plants and burrowing animals</a:t>
            </a:r>
            <a:endParaRPr>
              <a:solidFill>
                <a:schemeClr val="dk1"/>
              </a:solidFill>
            </a:endParaRPr>
          </a:p>
          <a:p>
            <a:pPr marL="0" indent="0">
              <a:buNone/>
            </a:pPr>
            <a:r>
              <a:rPr lang="en" sz="1200">
                <a:solidFill>
                  <a:schemeClr val="dk1"/>
                </a:solidFill>
              </a:rPr>
              <a:t>Plowing – all forms for tillage move soil around.  It may non be far but soil below the surface is often brought up to the surface</a:t>
            </a:r>
            <a:endParaRPr>
              <a:solidFill>
                <a:schemeClr val="dk1"/>
              </a:solidFill>
            </a:endParaRPr>
          </a:p>
          <a:p>
            <a:pPr marL="0" indent="0">
              <a:buNone/>
            </a:pPr>
            <a:r>
              <a:rPr lang="en" sz="1200">
                <a:solidFill>
                  <a:schemeClr val="dk1"/>
                </a:solidFill>
              </a:rPr>
              <a:t>Salting (from a student in western US referring to salinization of farm land)  - salt moves due to evaporations</a:t>
            </a:r>
            <a:endParaRPr>
              <a:solidFill>
                <a:schemeClr val="dk1"/>
              </a:solidFill>
            </a:endParaRPr>
          </a:p>
          <a:p>
            <a:pPr marL="0" indent="0">
              <a:buNone/>
            </a:pPr>
            <a:endParaRPr sz="1200" b="1" u="sng">
              <a:solidFill>
                <a:schemeClr val="dk1"/>
              </a:solidFill>
            </a:endParaRPr>
          </a:p>
          <a:p>
            <a:pPr marL="0" indent="0">
              <a:buNone/>
            </a:pPr>
            <a:r>
              <a:rPr lang="en" sz="1200" b="1" u="sng">
                <a:solidFill>
                  <a:schemeClr val="dk1"/>
                </a:solidFill>
              </a:rPr>
              <a:t>Transformations</a:t>
            </a:r>
            <a:endParaRPr>
              <a:solidFill>
                <a:schemeClr val="dk1"/>
              </a:solidFill>
            </a:endParaRPr>
          </a:p>
          <a:p>
            <a:pPr marL="0" indent="0">
              <a:buNone/>
            </a:pPr>
            <a:r>
              <a:rPr lang="en" sz="1200">
                <a:solidFill>
                  <a:schemeClr val="dk1"/>
                </a:solidFill>
              </a:rPr>
              <a:t>Decomposition – an major transformation where organic matter such as fresh leaves is broken down by organisms into humus</a:t>
            </a:r>
            <a:endParaRPr>
              <a:solidFill>
                <a:schemeClr val="dk1"/>
              </a:solidFill>
            </a:endParaRPr>
          </a:p>
          <a:p>
            <a:pPr marL="0" indent="0">
              <a:buNone/>
            </a:pPr>
            <a:r>
              <a:rPr lang="en" sz="1200">
                <a:solidFill>
                  <a:schemeClr val="dk1"/>
                </a:solidFill>
              </a:rPr>
              <a:t>Salting (from a student in western US referring to salinization of farm land) – the salts that move have to be dissolved in water before they can be moved.  This is a transformation – solid to dissolved to solid again</a:t>
            </a:r>
            <a:endParaRPr>
              <a:solidFill>
                <a:schemeClr val="dk1"/>
              </a:solidFill>
            </a:endParaRPr>
          </a:p>
          <a:p>
            <a:pPr marL="0" indent="0">
              <a:buClr>
                <a:schemeClr val="dk1"/>
              </a:buClr>
              <a:buNone/>
            </a:pPr>
            <a:endParaRPr sz="1200">
              <a:solidFill>
                <a:schemeClr val="dk1"/>
              </a:solidFill>
            </a:endParaRPr>
          </a:p>
        </p:txBody>
      </p:sp>
    </p:spTree>
    <p:extLst>
      <p:ext uri="{BB962C8B-B14F-4D97-AF65-F5344CB8AC3E}">
        <p14:creationId xmlns:p14="http://schemas.microsoft.com/office/powerpoint/2010/main" val="3727770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47663" y="703263"/>
            <a:ext cx="6246812" cy="35147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94227" y="4451986"/>
            <a:ext cx="5553809" cy="4217670"/>
          </a:xfrm>
          <a:prstGeom prst="rect">
            <a:avLst/>
          </a:prstGeom>
        </p:spPr>
        <p:txBody>
          <a:bodyPr spcFirstLastPara="1" wrap="square" lIns="93191" tIns="93191" rIns="93191" bIns="93191" anchor="t" anchorCtr="0">
            <a:noAutofit/>
          </a:bodyPr>
          <a:lstStyle/>
          <a:p>
            <a:pPr marL="0" indent="0">
              <a:buNone/>
            </a:pPr>
            <a:r>
              <a:rPr lang="en" sz="1200">
                <a:solidFill>
                  <a:schemeClr val="dk1"/>
                </a:solidFill>
              </a:rPr>
              <a:t>So after the general pathway slide this diagram should seem simple.  Please remember that although we are simplifying the process all the processes are interacting.  Soil is constantly changing due to the 4 processes.  This means soil is dynamic –in a constant state of change.  This diagram may help understand better how the processes affect the soil.</a:t>
            </a:r>
            <a:endParaRPr sz="1200">
              <a:solidFill>
                <a:schemeClr val="dk1"/>
              </a:solidFill>
            </a:endParaRPr>
          </a:p>
          <a:p>
            <a:pPr marL="0" indent="0">
              <a:buNone/>
            </a:pPr>
            <a:r>
              <a:rPr lang="en" sz="1200">
                <a:solidFill>
                  <a:schemeClr val="dk1"/>
                </a:solidFill>
              </a:rPr>
              <a:t>NOTE;  If you asked students to list specific process ask them now to think about which of these general processes the specific ones would fit into.  Some might fit into more than 1.  You can put the 4 Basic Processes on the board as headings and then move the specific processes to the appropriate Basic Process.</a:t>
            </a:r>
            <a:endParaRPr>
              <a:solidFill>
                <a:schemeClr val="dk1"/>
              </a:solidFill>
            </a:endParaRPr>
          </a:p>
          <a:p>
            <a:pPr marL="0" indent="0">
              <a:buNone/>
            </a:pPr>
            <a:endParaRPr sz="1200">
              <a:solidFill>
                <a:schemeClr val="dk1"/>
              </a:solidFill>
            </a:endParaRPr>
          </a:p>
          <a:p>
            <a:pPr marL="0" indent="0">
              <a:buNone/>
            </a:pPr>
            <a:r>
              <a:rPr lang="en" sz="1200">
                <a:solidFill>
                  <a:schemeClr val="dk1"/>
                </a:solidFill>
              </a:rPr>
              <a:t>From the examples previously: </a:t>
            </a:r>
            <a:endParaRPr>
              <a:solidFill>
                <a:schemeClr val="dk1"/>
              </a:solidFill>
            </a:endParaRPr>
          </a:p>
          <a:p>
            <a:pPr marL="0" indent="0">
              <a:buNone/>
            </a:pPr>
            <a:endParaRPr sz="1200">
              <a:solidFill>
                <a:schemeClr val="dk1"/>
              </a:solidFill>
            </a:endParaRPr>
          </a:p>
          <a:p>
            <a:pPr marL="0" indent="0">
              <a:buNone/>
            </a:pPr>
            <a:r>
              <a:rPr lang="en" sz="1200" b="1" u="sng">
                <a:solidFill>
                  <a:schemeClr val="dk1"/>
                </a:solidFill>
              </a:rPr>
              <a:t>Additions</a:t>
            </a:r>
            <a:endParaRPr>
              <a:solidFill>
                <a:schemeClr val="dk1"/>
              </a:solidFill>
            </a:endParaRPr>
          </a:p>
          <a:p>
            <a:pPr marL="0" indent="0">
              <a:buNone/>
            </a:pPr>
            <a:r>
              <a:rPr lang="en" sz="1200">
                <a:solidFill>
                  <a:schemeClr val="dk1"/>
                </a:solidFill>
              </a:rPr>
              <a:t>Rain</a:t>
            </a:r>
            <a:endParaRPr>
              <a:solidFill>
                <a:schemeClr val="dk1"/>
              </a:solidFill>
            </a:endParaRPr>
          </a:p>
          <a:p>
            <a:pPr marL="0" indent="0">
              <a:buNone/>
            </a:pPr>
            <a:r>
              <a:rPr lang="en" sz="1200">
                <a:solidFill>
                  <a:schemeClr val="dk1"/>
                </a:solidFill>
              </a:rPr>
              <a:t>Flooding – flood waters often leave sediment behind</a:t>
            </a:r>
            <a:endParaRPr>
              <a:solidFill>
                <a:schemeClr val="dk1"/>
              </a:solidFill>
            </a:endParaRPr>
          </a:p>
          <a:p>
            <a:pPr marL="0" indent="0">
              <a:buNone/>
            </a:pPr>
            <a:r>
              <a:rPr lang="en" sz="1200">
                <a:solidFill>
                  <a:schemeClr val="dk1"/>
                </a:solidFill>
              </a:rPr>
              <a:t>Dumping – trash: although we should not condone this activity it does add materials to the soil</a:t>
            </a:r>
            <a:endParaRPr>
              <a:solidFill>
                <a:schemeClr val="dk1"/>
              </a:solidFill>
            </a:endParaRPr>
          </a:p>
          <a:p>
            <a:pPr marL="0" indent="0">
              <a:buNone/>
            </a:pPr>
            <a:r>
              <a:rPr lang="en" sz="1200">
                <a:solidFill>
                  <a:schemeClr val="dk1"/>
                </a:solidFill>
              </a:rPr>
              <a:t>Deposition – any sediment by wind, water, glaciers etc. can be deposited on the surface.  Humans can also add soil material (fill) to the soil as well</a:t>
            </a:r>
            <a:endParaRPr>
              <a:solidFill>
                <a:schemeClr val="dk1"/>
              </a:solidFill>
            </a:endParaRPr>
          </a:p>
          <a:p>
            <a:pPr marL="0" indent="0">
              <a:buNone/>
            </a:pPr>
            <a:r>
              <a:rPr lang="en" sz="1200">
                <a:solidFill>
                  <a:schemeClr val="dk1"/>
                </a:solidFill>
              </a:rPr>
              <a:t>Leaf accumulation – leaf litter in the fall adds organic mater to the soil</a:t>
            </a:r>
            <a:endParaRPr>
              <a:solidFill>
                <a:schemeClr val="dk1"/>
              </a:solidFill>
            </a:endParaRPr>
          </a:p>
          <a:p>
            <a:pPr marL="0" indent="0">
              <a:buNone/>
            </a:pPr>
            <a:r>
              <a:rPr lang="en" sz="1200">
                <a:solidFill>
                  <a:schemeClr val="dk1"/>
                </a:solidFill>
              </a:rPr>
              <a:t>Landslides – once the landslide material comes to rest it has been deposited on top of the existing soil</a:t>
            </a:r>
            <a:endParaRPr>
              <a:solidFill>
                <a:schemeClr val="dk1"/>
              </a:solidFill>
            </a:endParaRPr>
          </a:p>
          <a:p>
            <a:pPr marL="0" indent="0">
              <a:buNone/>
            </a:pPr>
            <a:endParaRPr sz="1200">
              <a:solidFill>
                <a:schemeClr val="dk1"/>
              </a:solidFill>
            </a:endParaRPr>
          </a:p>
          <a:p>
            <a:pPr marL="0" indent="0">
              <a:buNone/>
            </a:pPr>
            <a:r>
              <a:rPr lang="en" sz="1200" b="1" u="sng">
                <a:solidFill>
                  <a:schemeClr val="dk1"/>
                </a:solidFill>
              </a:rPr>
              <a:t>Losses</a:t>
            </a:r>
            <a:endParaRPr>
              <a:solidFill>
                <a:schemeClr val="dk1"/>
              </a:solidFill>
            </a:endParaRPr>
          </a:p>
          <a:p>
            <a:pPr marL="0" indent="0">
              <a:buNone/>
            </a:pPr>
            <a:r>
              <a:rPr lang="en" sz="1200">
                <a:solidFill>
                  <a:schemeClr val="dk1"/>
                </a:solidFill>
              </a:rPr>
              <a:t>Leaching – this is a loss as leaching refers to materials being removed from the soil and into groundwater.</a:t>
            </a:r>
            <a:endParaRPr>
              <a:solidFill>
                <a:schemeClr val="dk1"/>
              </a:solidFill>
            </a:endParaRPr>
          </a:p>
          <a:p>
            <a:pPr marL="0" indent="0">
              <a:buNone/>
            </a:pPr>
            <a:r>
              <a:rPr lang="en" sz="1200">
                <a:solidFill>
                  <a:schemeClr val="dk1"/>
                </a:solidFill>
              </a:rPr>
              <a:t>Erosion – this can be from wind, water or ice</a:t>
            </a:r>
            <a:endParaRPr>
              <a:solidFill>
                <a:schemeClr val="dk1"/>
              </a:solidFill>
            </a:endParaRPr>
          </a:p>
          <a:p>
            <a:pPr marL="0" indent="0">
              <a:buNone/>
            </a:pPr>
            <a:r>
              <a:rPr lang="en" sz="1200">
                <a:solidFill>
                  <a:schemeClr val="dk1"/>
                </a:solidFill>
              </a:rPr>
              <a:t>Landslides – the materials that moves down slope off the land surface is a loss</a:t>
            </a:r>
            <a:endParaRPr>
              <a:solidFill>
                <a:schemeClr val="dk1"/>
              </a:solidFill>
            </a:endParaRPr>
          </a:p>
          <a:p>
            <a:pPr marL="0" indent="0">
              <a:buNone/>
            </a:pPr>
            <a:r>
              <a:rPr lang="en" sz="1200">
                <a:solidFill>
                  <a:schemeClr val="dk1"/>
                </a:solidFill>
              </a:rPr>
              <a:t>Flooding – Although flooding can leave materials behind it can also remove material and move it down stream thus this is a loss</a:t>
            </a:r>
            <a:endParaRPr>
              <a:solidFill>
                <a:schemeClr val="dk1"/>
              </a:solidFill>
            </a:endParaRPr>
          </a:p>
          <a:p>
            <a:pPr marL="0" indent="0">
              <a:buNone/>
            </a:pPr>
            <a:endParaRPr sz="1200" b="1" u="sng">
              <a:solidFill>
                <a:schemeClr val="dk1"/>
              </a:solidFill>
            </a:endParaRPr>
          </a:p>
          <a:p>
            <a:pPr marL="0" indent="0">
              <a:buNone/>
            </a:pPr>
            <a:r>
              <a:rPr lang="en" sz="1200" b="1" u="sng">
                <a:solidFill>
                  <a:schemeClr val="dk1"/>
                </a:solidFill>
              </a:rPr>
              <a:t>Translocations</a:t>
            </a:r>
            <a:endParaRPr>
              <a:solidFill>
                <a:schemeClr val="dk1"/>
              </a:solidFill>
            </a:endParaRPr>
          </a:p>
          <a:p>
            <a:pPr marL="0" indent="0">
              <a:buNone/>
            </a:pPr>
            <a:r>
              <a:rPr lang="en" sz="1200">
                <a:solidFill>
                  <a:schemeClr val="dk1"/>
                </a:solidFill>
              </a:rPr>
              <a:t>Animals digging – animals from ants to moles to woodchucks to gophers dig holes and physically bring materials to the surface.</a:t>
            </a:r>
            <a:endParaRPr>
              <a:solidFill>
                <a:schemeClr val="dk1"/>
              </a:solidFill>
            </a:endParaRPr>
          </a:p>
          <a:p>
            <a:pPr marL="0" indent="0">
              <a:buNone/>
            </a:pPr>
            <a:r>
              <a:rPr lang="en" sz="1200">
                <a:solidFill>
                  <a:schemeClr val="dk1"/>
                </a:solidFill>
              </a:rPr>
              <a:t>Mixing – humans disturb soil as do plants and burrowing animals</a:t>
            </a:r>
            <a:endParaRPr>
              <a:solidFill>
                <a:schemeClr val="dk1"/>
              </a:solidFill>
            </a:endParaRPr>
          </a:p>
          <a:p>
            <a:pPr marL="0" indent="0">
              <a:buNone/>
            </a:pPr>
            <a:r>
              <a:rPr lang="en" sz="1200">
                <a:solidFill>
                  <a:schemeClr val="dk1"/>
                </a:solidFill>
              </a:rPr>
              <a:t>Plowing – all forms for tillage move soil around.  It may non be far but soil below the surface is often brought up to the surface</a:t>
            </a:r>
            <a:endParaRPr>
              <a:solidFill>
                <a:schemeClr val="dk1"/>
              </a:solidFill>
            </a:endParaRPr>
          </a:p>
          <a:p>
            <a:pPr marL="0" indent="0">
              <a:buNone/>
            </a:pPr>
            <a:r>
              <a:rPr lang="en" sz="1200">
                <a:solidFill>
                  <a:schemeClr val="dk1"/>
                </a:solidFill>
              </a:rPr>
              <a:t>Salting (from a student in western US referring to salinization of farm land)  - salt moves due to evaporations</a:t>
            </a:r>
            <a:endParaRPr>
              <a:solidFill>
                <a:schemeClr val="dk1"/>
              </a:solidFill>
            </a:endParaRPr>
          </a:p>
          <a:p>
            <a:pPr marL="0" indent="0">
              <a:buNone/>
            </a:pPr>
            <a:endParaRPr sz="1200" b="1" u="sng">
              <a:solidFill>
                <a:schemeClr val="dk1"/>
              </a:solidFill>
            </a:endParaRPr>
          </a:p>
          <a:p>
            <a:pPr marL="0" indent="0">
              <a:buNone/>
            </a:pPr>
            <a:r>
              <a:rPr lang="en" sz="1200" b="1" u="sng">
                <a:solidFill>
                  <a:schemeClr val="dk1"/>
                </a:solidFill>
              </a:rPr>
              <a:t>Transformations</a:t>
            </a:r>
            <a:endParaRPr>
              <a:solidFill>
                <a:schemeClr val="dk1"/>
              </a:solidFill>
            </a:endParaRPr>
          </a:p>
          <a:p>
            <a:pPr marL="0" indent="0">
              <a:buNone/>
            </a:pPr>
            <a:r>
              <a:rPr lang="en" sz="1200">
                <a:solidFill>
                  <a:schemeClr val="dk1"/>
                </a:solidFill>
              </a:rPr>
              <a:t>Decomposition – an major transformation where organic matter such as fresh leaves is broken down by organisms into humus</a:t>
            </a:r>
            <a:endParaRPr>
              <a:solidFill>
                <a:schemeClr val="dk1"/>
              </a:solidFill>
            </a:endParaRPr>
          </a:p>
          <a:p>
            <a:pPr marL="0" indent="0">
              <a:buNone/>
            </a:pPr>
            <a:r>
              <a:rPr lang="en" sz="1200">
                <a:solidFill>
                  <a:schemeClr val="dk1"/>
                </a:solidFill>
              </a:rPr>
              <a:t>Salting (from a student in western US referring to salinization of farm land) – the salts that move have to be dissolved in water before they can be moved.  This is a transformation – solid to dissolved to solid again</a:t>
            </a:r>
            <a:endParaRPr>
              <a:solidFill>
                <a:schemeClr val="dk1"/>
              </a:solidFill>
            </a:endParaRPr>
          </a:p>
          <a:p>
            <a:pPr marL="0" indent="0">
              <a:buClr>
                <a:schemeClr val="dk1"/>
              </a:buClr>
              <a:buNone/>
            </a:pPr>
            <a:endParaRPr sz="1200">
              <a:solidFill>
                <a:schemeClr val="dk1"/>
              </a:solidFill>
            </a:endParaRPr>
          </a:p>
        </p:txBody>
      </p:sp>
    </p:spTree>
    <p:extLst>
      <p:ext uri="{BB962C8B-B14F-4D97-AF65-F5344CB8AC3E}">
        <p14:creationId xmlns:p14="http://schemas.microsoft.com/office/powerpoint/2010/main" val="3620017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47663" y="703263"/>
            <a:ext cx="6246812" cy="35147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94227" y="4451986"/>
            <a:ext cx="5553809" cy="4217670"/>
          </a:xfrm>
          <a:prstGeom prst="rect">
            <a:avLst/>
          </a:prstGeom>
        </p:spPr>
        <p:txBody>
          <a:bodyPr spcFirstLastPara="1" wrap="square" lIns="93191" tIns="93191" rIns="93191" bIns="93191" anchor="t" anchorCtr="0">
            <a:noAutofit/>
          </a:bodyPr>
          <a:lstStyle/>
          <a:p>
            <a:pPr marL="0" indent="0">
              <a:buNone/>
            </a:pPr>
            <a:r>
              <a:rPr lang="en" sz="1200">
                <a:solidFill>
                  <a:schemeClr val="dk1"/>
                </a:solidFill>
              </a:rPr>
              <a:t>So after the general pathway slide this diagram should seem simple.  Please remember that although we are simplifying the process all the processes are interacting.  Soil is constantly changing due to the 4 processes.  This means soil is dynamic –in a constant state of change.  This diagram may help understand better how the processes affect the soil.</a:t>
            </a:r>
            <a:endParaRPr sz="1200">
              <a:solidFill>
                <a:schemeClr val="dk1"/>
              </a:solidFill>
            </a:endParaRPr>
          </a:p>
          <a:p>
            <a:pPr marL="0" indent="0">
              <a:buNone/>
            </a:pPr>
            <a:r>
              <a:rPr lang="en" sz="1200">
                <a:solidFill>
                  <a:schemeClr val="dk1"/>
                </a:solidFill>
              </a:rPr>
              <a:t>NOTE;  If you asked students to list specific process ask them now to think about which of these general processes the specific ones would fit into.  Some might fit into more than 1.  You can put the 4 Basic Processes on the board as headings and then move the specific processes to the appropriate Basic Process.</a:t>
            </a:r>
            <a:endParaRPr>
              <a:solidFill>
                <a:schemeClr val="dk1"/>
              </a:solidFill>
            </a:endParaRPr>
          </a:p>
          <a:p>
            <a:pPr marL="0" indent="0">
              <a:buNone/>
            </a:pPr>
            <a:endParaRPr sz="1200">
              <a:solidFill>
                <a:schemeClr val="dk1"/>
              </a:solidFill>
            </a:endParaRPr>
          </a:p>
          <a:p>
            <a:pPr marL="0" indent="0">
              <a:buNone/>
            </a:pPr>
            <a:r>
              <a:rPr lang="en" sz="1200">
                <a:solidFill>
                  <a:schemeClr val="dk1"/>
                </a:solidFill>
              </a:rPr>
              <a:t>From the examples previously: </a:t>
            </a:r>
            <a:endParaRPr>
              <a:solidFill>
                <a:schemeClr val="dk1"/>
              </a:solidFill>
            </a:endParaRPr>
          </a:p>
          <a:p>
            <a:pPr marL="0" indent="0">
              <a:buNone/>
            </a:pPr>
            <a:endParaRPr sz="1200">
              <a:solidFill>
                <a:schemeClr val="dk1"/>
              </a:solidFill>
            </a:endParaRPr>
          </a:p>
          <a:p>
            <a:pPr marL="0" indent="0">
              <a:buNone/>
            </a:pPr>
            <a:r>
              <a:rPr lang="en" sz="1200" b="1" u="sng">
                <a:solidFill>
                  <a:schemeClr val="dk1"/>
                </a:solidFill>
              </a:rPr>
              <a:t>Additions</a:t>
            </a:r>
            <a:endParaRPr>
              <a:solidFill>
                <a:schemeClr val="dk1"/>
              </a:solidFill>
            </a:endParaRPr>
          </a:p>
          <a:p>
            <a:pPr marL="0" indent="0">
              <a:buNone/>
            </a:pPr>
            <a:r>
              <a:rPr lang="en" sz="1200">
                <a:solidFill>
                  <a:schemeClr val="dk1"/>
                </a:solidFill>
              </a:rPr>
              <a:t>Rain</a:t>
            </a:r>
            <a:endParaRPr>
              <a:solidFill>
                <a:schemeClr val="dk1"/>
              </a:solidFill>
            </a:endParaRPr>
          </a:p>
          <a:p>
            <a:pPr marL="0" indent="0">
              <a:buNone/>
            </a:pPr>
            <a:r>
              <a:rPr lang="en" sz="1200">
                <a:solidFill>
                  <a:schemeClr val="dk1"/>
                </a:solidFill>
              </a:rPr>
              <a:t>Flooding – flood waters often leave sediment behind</a:t>
            </a:r>
            <a:endParaRPr>
              <a:solidFill>
                <a:schemeClr val="dk1"/>
              </a:solidFill>
            </a:endParaRPr>
          </a:p>
          <a:p>
            <a:pPr marL="0" indent="0">
              <a:buNone/>
            </a:pPr>
            <a:r>
              <a:rPr lang="en" sz="1200">
                <a:solidFill>
                  <a:schemeClr val="dk1"/>
                </a:solidFill>
              </a:rPr>
              <a:t>Dumping – trash: although we should not condone this activity it does add materials to the soil</a:t>
            </a:r>
            <a:endParaRPr>
              <a:solidFill>
                <a:schemeClr val="dk1"/>
              </a:solidFill>
            </a:endParaRPr>
          </a:p>
          <a:p>
            <a:pPr marL="0" indent="0">
              <a:buNone/>
            </a:pPr>
            <a:r>
              <a:rPr lang="en" sz="1200">
                <a:solidFill>
                  <a:schemeClr val="dk1"/>
                </a:solidFill>
              </a:rPr>
              <a:t>Deposition – any sediment by wind, water, glaciers etc. can be deposited on the surface.  Humans can also add soil material (fill) to the soil as well</a:t>
            </a:r>
            <a:endParaRPr>
              <a:solidFill>
                <a:schemeClr val="dk1"/>
              </a:solidFill>
            </a:endParaRPr>
          </a:p>
          <a:p>
            <a:pPr marL="0" indent="0">
              <a:buNone/>
            </a:pPr>
            <a:r>
              <a:rPr lang="en" sz="1200">
                <a:solidFill>
                  <a:schemeClr val="dk1"/>
                </a:solidFill>
              </a:rPr>
              <a:t>Leaf accumulation – leaf litter in the fall adds organic mater to the soil</a:t>
            </a:r>
            <a:endParaRPr>
              <a:solidFill>
                <a:schemeClr val="dk1"/>
              </a:solidFill>
            </a:endParaRPr>
          </a:p>
          <a:p>
            <a:pPr marL="0" indent="0">
              <a:buNone/>
            </a:pPr>
            <a:r>
              <a:rPr lang="en" sz="1200">
                <a:solidFill>
                  <a:schemeClr val="dk1"/>
                </a:solidFill>
              </a:rPr>
              <a:t>Landslides – once the landslide material comes to rest it has been deposited on top of the existing soil</a:t>
            </a:r>
            <a:endParaRPr>
              <a:solidFill>
                <a:schemeClr val="dk1"/>
              </a:solidFill>
            </a:endParaRPr>
          </a:p>
          <a:p>
            <a:pPr marL="0" indent="0">
              <a:buNone/>
            </a:pPr>
            <a:endParaRPr sz="1200">
              <a:solidFill>
                <a:schemeClr val="dk1"/>
              </a:solidFill>
            </a:endParaRPr>
          </a:p>
          <a:p>
            <a:pPr marL="0" indent="0">
              <a:buNone/>
            </a:pPr>
            <a:r>
              <a:rPr lang="en" sz="1200" b="1" u="sng">
                <a:solidFill>
                  <a:schemeClr val="dk1"/>
                </a:solidFill>
              </a:rPr>
              <a:t>Losses</a:t>
            </a:r>
            <a:endParaRPr>
              <a:solidFill>
                <a:schemeClr val="dk1"/>
              </a:solidFill>
            </a:endParaRPr>
          </a:p>
          <a:p>
            <a:pPr marL="0" indent="0">
              <a:buNone/>
            </a:pPr>
            <a:r>
              <a:rPr lang="en" sz="1200">
                <a:solidFill>
                  <a:schemeClr val="dk1"/>
                </a:solidFill>
              </a:rPr>
              <a:t>Leaching – this is a loss as leaching refers to materials being removed from the soil and into groundwater.</a:t>
            </a:r>
            <a:endParaRPr>
              <a:solidFill>
                <a:schemeClr val="dk1"/>
              </a:solidFill>
            </a:endParaRPr>
          </a:p>
          <a:p>
            <a:pPr marL="0" indent="0">
              <a:buNone/>
            </a:pPr>
            <a:r>
              <a:rPr lang="en" sz="1200">
                <a:solidFill>
                  <a:schemeClr val="dk1"/>
                </a:solidFill>
              </a:rPr>
              <a:t>Erosion – this can be from wind, water or ice</a:t>
            </a:r>
            <a:endParaRPr>
              <a:solidFill>
                <a:schemeClr val="dk1"/>
              </a:solidFill>
            </a:endParaRPr>
          </a:p>
          <a:p>
            <a:pPr marL="0" indent="0">
              <a:buNone/>
            </a:pPr>
            <a:r>
              <a:rPr lang="en" sz="1200">
                <a:solidFill>
                  <a:schemeClr val="dk1"/>
                </a:solidFill>
              </a:rPr>
              <a:t>Landslides – the materials that moves down slope off the land surface is a loss</a:t>
            </a:r>
            <a:endParaRPr>
              <a:solidFill>
                <a:schemeClr val="dk1"/>
              </a:solidFill>
            </a:endParaRPr>
          </a:p>
          <a:p>
            <a:pPr marL="0" indent="0">
              <a:buNone/>
            </a:pPr>
            <a:r>
              <a:rPr lang="en" sz="1200">
                <a:solidFill>
                  <a:schemeClr val="dk1"/>
                </a:solidFill>
              </a:rPr>
              <a:t>Flooding – Although flooding can leave materials behind it can also remove material and move it down stream thus this is a loss</a:t>
            </a:r>
            <a:endParaRPr>
              <a:solidFill>
                <a:schemeClr val="dk1"/>
              </a:solidFill>
            </a:endParaRPr>
          </a:p>
          <a:p>
            <a:pPr marL="0" indent="0">
              <a:buNone/>
            </a:pPr>
            <a:endParaRPr sz="1200" b="1" u="sng">
              <a:solidFill>
                <a:schemeClr val="dk1"/>
              </a:solidFill>
            </a:endParaRPr>
          </a:p>
          <a:p>
            <a:pPr marL="0" indent="0">
              <a:buNone/>
            </a:pPr>
            <a:r>
              <a:rPr lang="en" sz="1200" b="1" u="sng">
                <a:solidFill>
                  <a:schemeClr val="dk1"/>
                </a:solidFill>
              </a:rPr>
              <a:t>Translocations</a:t>
            </a:r>
            <a:endParaRPr>
              <a:solidFill>
                <a:schemeClr val="dk1"/>
              </a:solidFill>
            </a:endParaRPr>
          </a:p>
          <a:p>
            <a:pPr marL="0" indent="0">
              <a:buNone/>
            </a:pPr>
            <a:r>
              <a:rPr lang="en" sz="1200">
                <a:solidFill>
                  <a:schemeClr val="dk1"/>
                </a:solidFill>
              </a:rPr>
              <a:t>Animals digging – animals from ants to moles to woodchucks to gophers dig holes and physically bring materials to the surface.</a:t>
            </a:r>
            <a:endParaRPr>
              <a:solidFill>
                <a:schemeClr val="dk1"/>
              </a:solidFill>
            </a:endParaRPr>
          </a:p>
          <a:p>
            <a:pPr marL="0" indent="0">
              <a:buNone/>
            </a:pPr>
            <a:r>
              <a:rPr lang="en" sz="1200">
                <a:solidFill>
                  <a:schemeClr val="dk1"/>
                </a:solidFill>
              </a:rPr>
              <a:t>Mixing – humans disturb soil as do plants and burrowing animals</a:t>
            </a:r>
            <a:endParaRPr>
              <a:solidFill>
                <a:schemeClr val="dk1"/>
              </a:solidFill>
            </a:endParaRPr>
          </a:p>
          <a:p>
            <a:pPr marL="0" indent="0">
              <a:buNone/>
            </a:pPr>
            <a:r>
              <a:rPr lang="en" sz="1200">
                <a:solidFill>
                  <a:schemeClr val="dk1"/>
                </a:solidFill>
              </a:rPr>
              <a:t>Plowing – all forms for tillage move soil around.  It may non be far but soil below the surface is often brought up to the surface</a:t>
            </a:r>
            <a:endParaRPr>
              <a:solidFill>
                <a:schemeClr val="dk1"/>
              </a:solidFill>
            </a:endParaRPr>
          </a:p>
          <a:p>
            <a:pPr marL="0" indent="0">
              <a:buNone/>
            </a:pPr>
            <a:r>
              <a:rPr lang="en" sz="1200">
                <a:solidFill>
                  <a:schemeClr val="dk1"/>
                </a:solidFill>
              </a:rPr>
              <a:t>Salting (from a student in western US referring to salinization of farm land)  - salt moves due to evaporations</a:t>
            </a:r>
            <a:endParaRPr>
              <a:solidFill>
                <a:schemeClr val="dk1"/>
              </a:solidFill>
            </a:endParaRPr>
          </a:p>
          <a:p>
            <a:pPr marL="0" indent="0">
              <a:buNone/>
            </a:pPr>
            <a:endParaRPr sz="1200" b="1" u="sng">
              <a:solidFill>
                <a:schemeClr val="dk1"/>
              </a:solidFill>
            </a:endParaRPr>
          </a:p>
          <a:p>
            <a:pPr marL="0" indent="0">
              <a:buNone/>
            </a:pPr>
            <a:r>
              <a:rPr lang="en" sz="1200" b="1" u="sng">
                <a:solidFill>
                  <a:schemeClr val="dk1"/>
                </a:solidFill>
              </a:rPr>
              <a:t>Transformations</a:t>
            </a:r>
            <a:endParaRPr>
              <a:solidFill>
                <a:schemeClr val="dk1"/>
              </a:solidFill>
            </a:endParaRPr>
          </a:p>
          <a:p>
            <a:pPr marL="0" indent="0">
              <a:buNone/>
            </a:pPr>
            <a:r>
              <a:rPr lang="en" sz="1200">
                <a:solidFill>
                  <a:schemeClr val="dk1"/>
                </a:solidFill>
              </a:rPr>
              <a:t>Decomposition – an major transformation where organic matter such as fresh leaves is broken down by organisms into humus</a:t>
            </a:r>
            <a:endParaRPr>
              <a:solidFill>
                <a:schemeClr val="dk1"/>
              </a:solidFill>
            </a:endParaRPr>
          </a:p>
          <a:p>
            <a:pPr marL="0" indent="0">
              <a:buNone/>
            </a:pPr>
            <a:r>
              <a:rPr lang="en" sz="1200">
                <a:solidFill>
                  <a:schemeClr val="dk1"/>
                </a:solidFill>
              </a:rPr>
              <a:t>Salting (from a student in western US referring to salinization of farm land) – the salts that move have to be dissolved in water before they can be moved.  This is a transformation – solid to dissolved to solid again</a:t>
            </a:r>
            <a:endParaRPr>
              <a:solidFill>
                <a:schemeClr val="dk1"/>
              </a:solidFill>
            </a:endParaRPr>
          </a:p>
          <a:p>
            <a:pPr marL="0" indent="0">
              <a:buClr>
                <a:schemeClr val="dk1"/>
              </a:buClr>
              <a:buNone/>
            </a:pPr>
            <a:endParaRPr sz="1200">
              <a:solidFill>
                <a:schemeClr val="dk1"/>
              </a:solidFill>
            </a:endParaRPr>
          </a:p>
        </p:txBody>
      </p:sp>
    </p:spTree>
    <p:extLst>
      <p:ext uri="{BB962C8B-B14F-4D97-AF65-F5344CB8AC3E}">
        <p14:creationId xmlns:p14="http://schemas.microsoft.com/office/powerpoint/2010/main" val="3842346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sldNum" idx="12"/>
          </p:nvPr>
        </p:nvSpPr>
        <p:spPr>
          <a:xfrm>
            <a:off x="3970939" y="8902343"/>
            <a:ext cx="3037840" cy="470168"/>
          </a:xfrm>
          <a:prstGeom prst="rect">
            <a:avLst/>
          </a:prstGeom>
          <a:noFill/>
          <a:ln>
            <a:noFill/>
          </a:ln>
        </p:spPr>
        <p:txBody>
          <a:bodyPr spcFirstLastPara="1" wrap="square" lIns="93585" tIns="46780" rIns="93585" bIns="46780" anchor="b" anchorCtr="0">
            <a:noAutofit/>
          </a:bodyPr>
          <a:lstStyle/>
          <a:p>
            <a:pPr algn="r"/>
            <a:fld id="{00000000-1234-1234-1234-123412341234}" type="slidenum">
              <a:rPr lang="en" sz="1200">
                <a:solidFill>
                  <a:schemeClr val="dk1"/>
                </a:solidFill>
                <a:latin typeface="Times New Roman"/>
                <a:ea typeface="Times New Roman"/>
                <a:cs typeface="Times New Roman"/>
                <a:sym typeface="Times New Roman"/>
              </a:rPr>
              <a:pPr algn="r"/>
              <a:t>16</a:t>
            </a:fld>
            <a:endParaRPr sz="1200">
              <a:solidFill>
                <a:schemeClr val="dk1"/>
              </a:solidFill>
              <a:latin typeface="Times New Roman"/>
              <a:ea typeface="Times New Roman"/>
              <a:cs typeface="Times New Roman"/>
              <a:sym typeface="Times New Roman"/>
            </a:endParaRPr>
          </a:p>
        </p:txBody>
      </p:sp>
      <p:sp>
        <p:nvSpPr>
          <p:cNvPr id="284" name="Shape 284"/>
          <p:cNvSpPr>
            <a:spLocks noGrp="1" noRot="1" noChangeAspect="1"/>
          </p:cNvSpPr>
          <p:nvPr>
            <p:ph type="sldImg" idx="2"/>
          </p:nvPr>
        </p:nvSpPr>
        <p:spPr>
          <a:xfrm>
            <a:off x="695325" y="1171575"/>
            <a:ext cx="5619750" cy="31623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5" name="Shape 285"/>
          <p:cNvSpPr txBox="1">
            <a:spLocks noGrp="1"/>
          </p:cNvSpPr>
          <p:nvPr>
            <p:ph type="body" idx="1"/>
          </p:nvPr>
        </p:nvSpPr>
        <p:spPr>
          <a:xfrm>
            <a:off x="701040" y="4510564"/>
            <a:ext cx="5608320" cy="3690615"/>
          </a:xfrm>
          <a:prstGeom prst="rect">
            <a:avLst/>
          </a:prstGeom>
          <a:noFill/>
          <a:ln>
            <a:noFill/>
          </a:ln>
        </p:spPr>
        <p:txBody>
          <a:bodyPr spcFirstLastPara="1" wrap="square" lIns="93585" tIns="46780" rIns="93585" bIns="46780" anchor="t" anchorCtr="0">
            <a:noAutofit/>
          </a:bodyPr>
          <a:lstStyle/>
          <a:p>
            <a:pPr marL="0" indent="0">
              <a:buNone/>
            </a:pPr>
            <a:r>
              <a:rPr lang="en" sz="1200">
                <a:solidFill>
                  <a:schemeClr val="dk1"/>
                </a:solidFill>
              </a:rPr>
              <a:t>Application of liquid animal waste as a fertilizer.</a:t>
            </a:r>
            <a:endParaRPr/>
          </a:p>
          <a:p>
            <a:pPr marL="0" indent="0">
              <a:buNone/>
            </a:pPr>
            <a:endParaRPr sz="1200">
              <a:solidFill>
                <a:schemeClr val="dk1"/>
              </a:solidFill>
            </a:endParaRPr>
          </a:p>
          <a:p>
            <a:pPr marL="0" indent="0">
              <a:buNone/>
            </a:pPr>
            <a:r>
              <a:rPr lang="en" sz="1200">
                <a:solidFill>
                  <a:schemeClr val="dk1"/>
                </a:solidFill>
              </a:rPr>
              <a:t>Addition</a:t>
            </a:r>
            <a:endParaRPr/>
          </a:p>
          <a:p>
            <a:pPr marL="0" indent="0">
              <a:buNone/>
            </a:pPr>
            <a:endParaRPr sz="1200">
              <a:solidFill>
                <a:schemeClr val="dk1"/>
              </a:solidFill>
            </a:endParaRPr>
          </a:p>
          <a:p>
            <a:pPr marL="0" indent="0">
              <a:buNone/>
            </a:pPr>
            <a:r>
              <a:rPr lang="en" sz="1200">
                <a:solidFill>
                  <a:schemeClr val="dk1"/>
                </a:solidFill>
              </a:rPr>
              <a:t>Fertilization</a:t>
            </a:r>
            <a:endParaRPr/>
          </a:p>
          <a:p>
            <a:pPr marL="0" indent="0">
              <a:buNone/>
            </a:pPr>
            <a:endParaRPr sz="1200">
              <a:solidFill>
                <a:schemeClr val="dk1"/>
              </a:solidFill>
            </a:endParaRPr>
          </a:p>
        </p:txBody>
      </p:sp>
      <p:sp>
        <p:nvSpPr>
          <p:cNvPr id="286" name="Shape 286"/>
          <p:cNvSpPr txBox="1">
            <a:spLocks noGrp="1"/>
          </p:cNvSpPr>
          <p:nvPr>
            <p:ph type="dt" idx="10"/>
          </p:nvPr>
        </p:nvSpPr>
        <p:spPr>
          <a:xfrm>
            <a:off x="3970939" y="0"/>
            <a:ext cx="3037840" cy="470168"/>
          </a:xfrm>
          <a:prstGeom prst="rect">
            <a:avLst/>
          </a:prstGeom>
          <a:noFill/>
          <a:ln>
            <a:noFill/>
          </a:ln>
        </p:spPr>
        <p:txBody>
          <a:bodyPr spcFirstLastPara="1" wrap="square" lIns="93585" tIns="46780" rIns="93585" bIns="46780" anchor="t" anchorCtr="0">
            <a:noAutofit/>
          </a:bodyPr>
          <a:lstStyle/>
          <a:p>
            <a:pPr algn="r"/>
            <a:r>
              <a:rPr lang="en" sz="1200">
                <a:solidFill>
                  <a:schemeClr val="dk1"/>
                </a:solidFill>
              </a:rPr>
              <a:t>4/10/2018</a:t>
            </a:r>
            <a:endParaRPr sz="1200">
              <a:solidFill>
                <a:schemeClr val="dk1"/>
              </a:solidFill>
            </a:endParaRPr>
          </a:p>
        </p:txBody>
      </p:sp>
      <p:sp>
        <p:nvSpPr>
          <p:cNvPr id="287" name="Shape 287"/>
          <p:cNvSpPr txBox="1">
            <a:spLocks noGrp="1"/>
          </p:cNvSpPr>
          <p:nvPr>
            <p:ph type="hdr" idx="3"/>
          </p:nvPr>
        </p:nvSpPr>
        <p:spPr>
          <a:xfrm>
            <a:off x="0" y="0"/>
            <a:ext cx="3037840" cy="470168"/>
          </a:xfrm>
          <a:prstGeom prst="rect">
            <a:avLst/>
          </a:prstGeom>
          <a:noFill/>
          <a:ln>
            <a:noFill/>
          </a:ln>
        </p:spPr>
        <p:txBody>
          <a:bodyPr spcFirstLastPara="1" wrap="square" lIns="93585" tIns="46780" rIns="93585" bIns="46780" anchor="t" anchorCtr="0">
            <a:noAutofit/>
          </a:bodyPr>
          <a:lstStyle/>
          <a:p>
            <a:r>
              <a:rPr lang="en" sz="1200">
                <a:solidFill>
                  <a:schemeClr val="dk1"/>
                </a:solidFill>
              </a:rPr>
              <a:t>SSC 361</a:t>
            </a:r>
            <a:endParaRPr/>
          </a:p>
        </p:txBody>
      </p:sp>
    </p:spTree>
    <p:extLst>
      <p:ext uri="{BB962C8B-B14F-4D97-AF65-F5344CB8AC3E}">
        <p14:creationId xmlns:p14="http://schemas.microsoft.com/office/powerpoint/2010/main" val="3715125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381000" y="703263"/>
            <a:ext cx="6248400" cy="35147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9" name="Shape 299"/>
          <p:cNvSpPr txBox="1">
            <a:spLocks noGrp="1"/>
          </p:cNvSpPr>
          <p:nvPr>
            <p:ph type="body" idx="1"/>
          </p:nvPr>
        </p:nvSpPr>
        <p:spPr>
          <a:xfrm>
            <a:off x="701040" y="4451986"/>
            <a:ext cx="5608320" cy="4217670"/>
          </a:xfrm>
          <a:prstGeom prst="rect">
            <a:avLst/>
          </a:prstGeom>
        </p:spPr>
        <p:txBody>
          <a:bodyPr spcFirstLastPara="1" wrap="square" lIns="93585" tIns="93585" rIns="93585" bIns="93585" anchor="t" anchorCtr="0">
            <a:noAutofit/>
          </a:bodyPr>
          <a:lstStyle/>
          <a:p>
            <a:pPr marL="0" indent="0">
              <a:buNone/>
            </a:pPr>
            <a:endParaRPr/>
          </a:p>
        </p:txBody>
      </p:sp>
    </p:spTree>
    <p:extLst>
      <p:ext uri="{BB962C8B-B14F-4D97-AF65-F5344CB8AC3E}">
        <p14:creationId xmlns:p14="http://schemas.microsoft.com/office/powerpoint/2010/main" val="1942541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381000" y="703263"/>
            <a:ext cx="6248400" cy="35147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701040" y="4451986"/>
            <a:ext cx="5608320" cy="4217670"/>
          </a:xfrm>
          <a:prstGeom prst="rect">
            <a:avLst/>
          </a:prstGeom>
        </p:spPr>
        <p:txBody>
          <a:bodyPr spcFirstLastPara="1" wrap="square" lIns="93585" tIns="93585" rIns="93585" bIns="93585" anchor="t" anchorCtr="0">
            <a:noAutofit/>
          </a:bodyPr>
          <a:lstStyle/>
          <a:p>
            <a:pPr marL="0" indent="0">
              <a:buNone/>
            </a:pPr>
            <a:endParaRPr/>
          </a:p>
        </p:txBody>
      </p:sp>
    </p:spTree>
    <p:extLst>
      <p:ext uri="{BB962C8B-B14F-4D97-AF65-F5344CB8AC3E}">
        <p14:creationId xmlns:p14="http://schemas.microsoft.com/office/powerpoint/2010/main" val="4286677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xfrm>
            <a:off x="3877589" y="8744458"/>
            <a:ext cx="2966426" cy="46191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1" tIns="45856" rIns="91711" bIns="45856"/>
          <a:lstStyle>
            <a:lvl1pPr defTabSz="913933">
              <a:spcBef>
                <a:spcPct val="30000"/>
              </a:spcBef>
              <a:defRPr sz="1200">
                <a:solidFill>
                  <a:schemeClr val="tx1"/>
                </a:solidFill>
                <a:latin typeface="Arial" panose="020B0604020202020204" pitchFamily="34" charset="0"/>
              </a:defRPr>
            </a:lvl1pPr>
            <a:lvl2pPr marL="745158" indent="-286599" defTabSz="913933">
              <a:spcBef>
                <a:spcPct val="30000"/>
              </a:spcBef>
              <a:defRPr sz="1200">
                <a:solidFill>
                  <a:schemeClr val="tx1"/>
                </a:solidFill>
                <a:latin typeface="Arial" panose="020B0604020202020204" pitchFamily="34" charset="0"/>
              </a:defRPr>
            </a:lvl2pPr>
            <a:lvl3pPr marL="1146397" indent="-229279" defTabSz="913933">
              <a:spcBef>
                <a:spcPct val="30000"/>
              </a:spcBef>
              <a:defRPr sz="1200">
                <a:solidFill>
                  <a:schemeClr val="tx1"/>
                </a:solidFill>
                <a:latin typeface="Arial" panose="020B0604020202020204" pitchFamily="34" charset="0"/>
              </a:defRPr>
            </a:lvl3pPr>
            <a:lvl4pPr marL="1604955" indent="-229279" defTabSz="913933">
              <a:spcBef>
                <a:spcPct val="30000"/>
              </a:spcBef>
              <a:defRPr sz="1200">
                <a:solidFill>
                  <a:schemeClr val="tx1"/>
                </a:solidFill>
                <a:latin typeface="Arial" panose="020B0604020202020204" pitchFamily="34" charset="0"/>
              </a:defRPr>
            </a:lvl4pPr>
            <a:lvl5pPr marL="2063514" indent="-229279" defTabSz="913933">
              <a:spcBef>
                <a:spcPct val="30000"/>
              </a:spcBef>
              <a:defRPr sz="1200">
                <a:solidFill>
                  <a:schemeClr val="tx1"/>
                </a:solidFill>
                <a:latin typeface="Arial" panose="020B0604020202020204" pitchFamily="34" charset="0"/>
              </a:defRPr>
            </a:lvl5pPr>
            <a:lvl6pPr marL="2522073" indent="-229279" defTabSz="913933" eaLnBrk="0" fontAlgn="base" hangingPunct="0">
              <a:spcBef>
                <a:spcPct val="30000"/>
              </a:spcBef>
              <a:spcAft>
                <a:spcPct val="0"/>
              </a:spcAft>
              <a:defRPr sz="1200">
                <a:solidFill>
                  <a:schemeClr val="tx1"/>
                </a:solidFill>
                <a:latin typeface="Arial" panose="020B0604020202020204" pitchFamily="34" charset="0"/>
              </a:defRPr>
            </a:lvl6pPr>
            <a:lvl7pPr marL="2980632" indent="-229279" defTabSz="913933" eaLnBrk="0" fontAlgn="base" hangingPunct="0">
              <a:spcBef>
                <a:spcPct val="30000"/>
              </a:spcBef>
              <a:spcAft>
                <a:spcPct val="0"/>
              </a:spcAft>
              <a:defRPr sz="1200">
                <a:solidFill>
                  <a:schemeClr val="tx1"/>
                </a:solidFill>
                <a:latin typeface="Arial" panose="020B0604020202020204" pitchFamily="34" charset="0"/>
              </a:defRPr>
            </a:lvl7pPr>
            <a:lvl8pPr marL="3439190" indent="-229279" defTabSz="913933" eaLnBrk="0" fontAlgn="base" hangingPunct="0">
              <a:spcBef>
                <a:spcPct val="30000"/>
              </a:spcBef>
              <a:spcAft>
                <a:spcPct val="0"/>
              </a:spcAft>
              <a:defRPr sz="1200">
                <a:solidFill>
                  <a:schemeClr val="tx1"/>
                </a:solidFill>
                <a:latin typeface="Arial" panose="020B0604020202020204" pitchFamily="34" charset="0"/>
              </a:defRPr>
            </a:lvl8pPr>
            <a:lvl9pPr marL="3897749" indent="-229279" defTabSz="91393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B679850-A393-4A1D-9D79-CB91CC082885}" type="slidenum">
              <a:rPr lang="en-US" altLang="en-US"/>
              <a:pPr>
                <a:spcBef>
                  <a:spcPct val="0"/>
                </a:spcBef>
              </a:pPr>
              <a:t>21</a:t>
            </a:fld>
            <a:endParaRPr lang="en-US" altLang="en-US"/>
          </a:p>
        </p:txBody>
      </p:sp>
      <p:sp>
        <p:nvSpPr>
          <p:cNvPr id="32771" name="Rectangle 2"/>
          <p:cNvSpPr>
            <a:spLocks noGrp="1" noRot="1" noChangeAspect="1" noChangeArrowheads="1" noTextEdit="1"/>
          </p:cNvSpPr>
          <p:nvPr>
            <p:ph type="sldImg"/>
          </p:nvPr>
        </p:nvSpPr>
        <p:spPr>
          <a:xfrm>
            <a:off x="384175" y="692150"/>
            <a:ext cx="6073775" cy="3417888"/>
          </a:xfrm>
          <a:solidFill>
            <a:srgbClr val="FFFFFF"/>
          </a:solidFill>
          <a:ln/>
        </p:spPr>
      </p:sp>
      <p:sp>
        <p:nvSpPr>
          <p:cNvPr id="32772" name="Rectangle 3"/>
          <p:cNvSpPr>
            <a:spLocks noGrp="1" noChangeArrowheads="1"/>
          </p:cNvSpPr>
          <p:nvPr>
            <p:ph type="body" idx="1"/>
          </p:nvPr>
        </p:nvSpPr>
        <p:spPr>
          <a:xfrm>
            <a:off x="912748" y="4344259"/>
            <a:ext cx="5018521" cy="4115697"/>
          </a:xfrm>
          <a:solidFill>
            <a:srgbClr val="FFFFFF"/>
          </a:solidFill>
          <a:ln>
            <a:solidFill>
              <a:srgbClr val="000000"/>
            </a:solidFill>
          </a:ln>
        </p:spPr>
        <p:txBody>
          <a:bodyPr/>
          <a:lstStyle/>
          <a:p>
            <a:pPr eaLnBrk="1" hangingPunct="1"/>
            <a:r>
              <a:rPr lang="en-US" altLang="en-US" smtClean="0">
                <a:latin typeface="Arial" panose="020B0604020202020204" pitchFamily="34" charset="0"/>
              </a:rPr>
              <a:t>What are the factors of formation.  To help you think of them think of things that influence you or have made you the way you are: i.e. parents = parent material;  where you live = climate, vegetation; how old you are = time; influence of other (teachers etc) = anthropogenic </a:t>
            </a:r>
          </a:p>
        </p:txBody>
      </p:sp>
    </p:spTree>
    <p:extLst>
      <p:ext uri="{BB962C8B-B14F-4D97-AF65-F5344CB8AC3E}">
        <p14:creationId xmlns:p14="http://schemas.microsoft.com/office/powerpoint/2010/main" val="231500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xfrm>
            <a:off x="3877589" y="8744458"/>
            <a:ext cx="2966426" cy="46191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1" tIns="45856" rIns="91711" bIns="45856"/>
          <a:lstStyle>
            <a:lvl1pPr defTabSz="913933">
              <a:spcBef>
                <a:spcPct val="30000"/>
              </a:spcBef>
              <a:defRPr sz="1200">
                <a:solidFill>
                  <a:schemeClr val="tx1"/>
                </a:solidFill>
                <a:latin typeface="Arial" panose="020B0604020202020204" pitchFamily="34" charset="0"/>
              </a:defRPr>
            </a:lvl1pPr>
            <a:lvl2pPr marL="745158" indent="-286599" defTabSz="913933">
              <a:spcBef>
                <a:spcPct val="30000"/>
              </a:spcBef>
              <a:defRPr sz="1200">
                <a:solidFill>
                  <a:schemeClr val="tx1"/>
                </a:solidFill>
                <a:latin typeface="Arial" panose="020B0604020202020204" pitchFamily="34" charset="0"/>
              </a:defRPr>
            </a:lvl2pPr>
            <a:lvl3pPr marL="1146397" indent="-229279" defTabSz="913933">
              <a:spcBef>
                <a:spcPct val="30000"/>
              </a:spcBef>
              <a:defRPr sz="1200">
                <a:solidFill>
                  <a:schemeClr val="tx1"/>
                </a:solidFill>
                <a:latin typeface="Arial" panose="020B0604020202020204" pitchFamily="34" charset="0"/>
              </a:defRPr>
            </a:lvl3pPr>
            <a:lvl4pPr marL="1604955" indent="-229279" defTabSz="913933">
              <a:spcBef>
                <a:spcPct val="30000"/>
              </a:spcBef>
              <a:defRPr sz="1200">
                <a:solidFill>
                  <a:schemeClr val="tx1"/>
                </a:solidFill>
                <a:latin typeface="Arial" panose="020B0604020202020204" pitchFamily="34" charset="0"/>
              </a:defRPr>
            </a:lvl4pPr>
            <a:lvl5pPr marL="2063514" indent="-229279" defTabSz="913933">
              <a:spcBef>
                <a:spcPct val="30000"/>
              </a:spcBef>
              <a:defRPr sz="1200">
                <a:solidFill>
                  <a:schemeClr val="tx1"/>
                </a:solidFill>
                <a:latin typeface="Arial" panose="020B0604020202020204" pitchFamily="34" charset="0"/>
              </a:defRPr>
            </a:lvl5pPr>
            <a:lvl6pPr marL="2522073" indent="-229279" defTabSz="913933" eaLnBrk="0" fontAlgn="base" hangingPunct="0">
              <a:spcBef>
                <a:spcPct val="30000"/>
              </a:spcBef>
              <a:spcAft>
                <a:spcPct val="0"/>
              </a:spcAft>
              <a:defRPr sz="1200">
                <a:solidFill>
                  <a:schemeClr val="tx1"/>
                </a:solidFill>
                <a:latin typeface="Arial" panose="020B0604020202020204" pitchFamily="34" charset="0"/>
              </a:defRPr>
            </a:lvl6pPr>
            <a:lvl7pPr marL="2980632" indent="-229279" defTabSz="913933" eaLnBrk="0" fontAlgn="base" hangingPunct="0">
              <a:spcBef>
                <a:spcPct val="30000"/>
              </a:spcBef>
              <a:spcAft>
                <a:spcPct val="0"/>
              </a:spcAft>
              <a:defRPr sz="1200">
                <a:solidFill>
                  <a:schemeClr val="tx1"/>
                </a:solidFill>
                <a:latin typeface="Arial" panose="020B0604020202020204" pitchFamily="34" charset="0"/>
              </a:defRPr>
            </a:lvl7pPr>
            <a:lvl8pPr marL="3439190" indent="-229279" defTabSz="913933" eaLnBrk="0" fontAlgn="base" hangingPunct="0">
              <a:spcBef>
                <a:spcPct val="30000"/>
              </a:spcBef>
              <a:spcAft>
                <a:spcPct val="0"/>
              </a:spcAft>
              <a:defRPr sz="1200">
                <a:solidFill>
                  <a:schemeClr val="tx1"/>
                </a:solidFill>
                <a:latin typeface="Arial" panose="020B0604020202020204" pitchFamily="34" charset="0"/>
              </a:defRPr>
            </a:lvl8pPr>
            <a:lvl9pPr marL="3897749" indent="-229279" defTabSz="91393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CC0F373-C661-4375-B5F2-D5D5A2C14598}" type="slidenum">
              <a:rPr lang="en-US" altLang="en-US"/>
              <a:pPr>
                <a:spcBef>
                  <a:spcPct val="0"/>
                </a:spcBef>
              </a:pPr>
              <a:t>22</a:t>
            </a:fld>
            <a:endParaRPr lang="en-US" altLang="en-US"/>
          </a:p>
        </p:txBody>
      </p:sp>
      <p:sp>
        <p:nvSpPr>
          <p:cNvPr id="34819" name="Rectangle 2"/>
          <p:cNvSpPr>
            <a:spLocks noGrp="1" noRot="1" noChangeAspect="1" noChangeArrowheads="1" noTextEdit="1"/>
          </p:cNvSpPr>
          <p:nvPr>
            <p:ph type="sldImg"/>
          </p:nvPr>
        </p:nvSpPr>
        <p:spPr>
          <a:xfrm>
            <a:off x="384175" y="692150"/>
            <a:ext cx="6073775" cy="3417888"/>
          </a:xfrm>
          <a:ln/>
        </p:spPr>
      </p:sp>
      <p:sp>
        <p:nvSpPr>
          <p:cNvPr id="34820" name="Rectangle 3"/>
          <p:cNvSpPr>
            <a:spLocks noGrp="1" noChangeArrowheads="1"/>
          </p:cNvSpPr>
          <p:nvPr>
            <p:ph type="body" idx="1"/>
          </p:nvPr>
        </p:nvSpPr>
        <p:spPr>
          <a:xfrm>
            <a:off x="912748" y="4344259"/>
            <a:ext cx="5018521" cy="41156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Jenny originally came up with the first 5 factors.  Some add anthropogenic (man) as a 6</a:t>
            </a:r>
            <a:r>
              <a:rPr lang="en-US" altLang="en-US" baseline="30000" smtClean="0">
                <a:latin typeface="Arial" panose="020B0604020202020204" pitchFamily="34" charset="0"/>
              </a:rPr>
              <a:t>th</a:t>
            </a:r>
            <a:r>
              <a:rPr lang="en-US" altLang="en-US" smtClean="0">
                <a:latin typeface="Arial" panose="020B0604020202020204" pitchFamily="34" charset="0"/>
              </a:rPr>
              <a:t> factor due to the extreme and widespread influence man can have, others consider man as part of the Biology factor.</a:t>
            </a:r>
          </a:p>
        </p:txBody>
      </p:sp>
    </p:spTree>
    <p:extLst>
      <p:ext uri="{BB962C8B-B14F-4D97-AF65-F5344CB8AC3E}">
        <p14:creationId xmlns:p14="http://schemas.microsoft.com/office/powerpoint/2010/main" val="296186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xfrm>
            <a:off x="3877589" y="8744458"/>
            <a:ext cx="2966426" cy="46191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1" tIns="45856" rIns="91711" bIns="45856"/>
          <a:lstStyle>
            <a:lvl1pPr defTabSz="913933">
              <a:spcBef>
                <a:spcPct val="30000"/>
              </a:spcBef>
              <a:defRPr sz="1200">
                <a:solidFill>
                  <a:schemeClr val="tx1"/>
                </a:solidFill>
                <a:latin typeface="Arial" panose="020B0604020202020204" pitchFamily="34" charset="0"/>
              </a:defRPr>
            </a:lvl1pPr>
            <a:lvl2pPr marL="745158" indent="-286599" defTabSz="913933">
              <a:spcBef>
                <a:spcPct val="30000"/>
              </a:spcBef>
              <a:defRPr sz="1200">
                <a:solidFill>
                  <a:schemeClr val="tx1"/>
                </a:solidFill>
                <a:latin typeface="Arial" panose="020B0604020202020204" pitchFamily="34" charset="0"/>
              </a:defRPr>
            </a:lvl2pPr>
            <a:lvl3pPr marL="1146397" indent="-229279" defTabSz="913933">
              <a:spcBef>
                <a:spcPct val="30000"/>
              </a:spcBef>
              <a:defRPr sz="1200">
                <a:solidFill>
                  <a:schemeClr val="tx1"/>
                </a:solidFill>
                <a:latin typeface="Arial" panose="020B0604020202020204" pitchFamily="34" charset="0"/>
              </a:defRPr>
            </a:lvl3pPr>
            <a:lvl4pPr marL="1604955" indent="-229279" defTabSz="913933">
              <a:spcBef>
                <a:spcPct val="30000"/>
              </a:spcBef>
              <a:defRPr sz="1200">
                <a:solidFill>
                  <a:schemeClr val="tx1"/>
                </a:solidFill>
                <a:latin typeface="Arial" panose="020B0604020202020204" pitchFamily="34" charset="0"/>
              </a:defRPr>
            </a:lvl4pPr>
            <a:lvl5pPr marL="2063514" indent="-229279" defTabSz="913933">
              <a:spcBef>
                <a:spcPct val="30000"/>
              </a:spcBef>
              <a:defRPr sz="1200">
                <a:solidFill>
                  <a:schemeClr val="tx1"/>
                </a:solidFill>
                <a:latin typeface="Arial" panose="020B0604020202020204" pitchFamily="34" charset="0"/>
              </a:defRPr>
            </a:lvl5pPr>
            <a:lvl6pPr marL="2522073" indent="-229279" defTabSz="913933" eaLnBrk="0" fontAlgn="base" hangingPunct="0">
              <a:spcBef>
                <a:spcPct val="30000"/>
              </a:spcBef>
              <a:spcAft>
                <a:spcPct val="0"/>
              </a:spcAft>
              <a:defRPr sz="1200">
                <a:solidFill>
                  <a:schemeClr val="tx1"/>
                </a:solidFill>
                <a:latin typeface="Arial" panose="020B0604020202020204" pitchFamily="34" charset="0"/>
              </a:defRPr>
            </a:lvl6pPr>
            <a:lvl7pPr marL="2980632" indent="-229279" defTabSz="913933" eaLnBrk="0" fontAlgn="base" hangingPunct="0">
              <a:spcBef>
                <a:spcPct val="30000"/>
              </a:spcBef>
              <a:spcAft>
                <a:spcPct val="0"/>
              </a:spcAft>
              <a:defRPr sz="1200">
                <a:solidFill>
                  <a:schemeClr val="tx1"/>
                </a:solidFill>
                <a:latin typeface="Arial" panose="020B0604020202020204" pitchFamily="34" charset="0"/>
              </a:defRPr>
            </a:lvl7pPr>
            <a:lvl8pPr marL="3439190" indent="-229279" defTabSz="913933" eaLnBrk="0" fontAlgn="base" hangingPunct="0">
              <a:spcBef>
                <a:spcPct val="30000"/>
              </a:spcBef>
              <a:spcAft>
                <a:spcPct val="0"/>
              </a:spcAft>
              <a:defRPr sz="1200">
                <a:solidFill>
                  <a:schemeClr val="tx1"/>
                </a:solidFill>
                <a:latin typeface="Arial" panose="020B0604020202020204" pitchFamily="34" charset="0"/>
              </a:defRPr>
            </a:lvl8pPr>
            <a:lvl9pPr marL="3897749" indent="-229279" defTabSz="91393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CB5FA6-DD91-410F-9BBD-0A59C986A491}" type="slidenum">
              <a:rPr lang="en-US" altLang="en-US"/>
              <a:pPr>
                <a:spcBef>
                  <a:spcPct val="0"/>
                </a:spcBef>
              </a:pPr>
              <a:t>23</a:t>
            </a:fld>
            <a:endParaRPr lang="en-US" altLang="en-US"/>
          </a:p>
        </p:txBody>
      </p:sp>
      <p:sp>
        <p:nvSpPr>
          <p:cNvPr id="36867" name="Rectangle 2"/>
          <p:cNvSpPr>
            <a:spLocks noGrp="1" noRot="1" noChangeAspect="1" noChangeArrowheads="1" noTextEdit="1"/>
          </p:cNvSpPr>
          <p:nvPr>
            <p:ph type="sldImg"/>
          </p:nvPr>
        </p:nvSpPr>
        <p:spPr>
          <a:xfrm>
            <a:off x="384175" y="692150"/>
            <a:ext cx="6073775" cy="3417888"/>
          </a:xfrm>
          <a:solidFill>
            <a:srgbClr val="FFFFFF"/>
          </a:solidFill>
          <a:ln/>
        </p:spPr>
      </p:sp>
      <p:sp>
        <p:nvSpPr>
          <p:cNvPr id="36868" name="Rectangle 3"/>
          <p:cNvSpPr>
            <a:spLocks noGrp="1" noChangeArrowheads="1"/>
          </p:cNvSpPr>
          <p:nvPr>
            <p:ph type="body" idx="1"/>
          </p:nvPr>
        </p:nvSpPr>
        <p:spPr>
          <a:xfrm>
            <a:off x="912748" y="4344259"/>
            <a:ext cx="5018521" cy="4115697"/>
          </a:xfrm>
          <a:solidFill>
            <a:srgbClr val="FFFFFF"/>
          </a:solidFill>
          <a:ln>
            <a:solidFill>
              <a:srgbClr val="000000"/>
            </a:solidFill>
          </a:ln>
        </p:spPr>
        <p:txBody>
          <a:bodyPr/>
          <a:lstStyle/>
          <a:p>
            <a:pPr eaLnBrk="1" hangingPunct="1"/>
            <a:r>
              <a:rPr lang="en-US" altLang="en-US" smtClean="0">
                <a:latin typeface="Arial" panose="020B0604020202020204" pitchFamily="34" charset="0"/>
              </a:rPr>
              <a:t>The soil forms through the interaction of these factors.  No one factor is more important to the formation of a soil in the grand scheme but for the purposes of on-site wastewater site evaluation the influence of several individual factors may be paramount.</a:t>
            </a:r>
          </a:p>
        </p:txBody>
      </p:sp>
    </p:spTree>
    <p:extLst>
      <p:ext uri="{BB962C8B-B14F-4D97-AF65-F5344CB8AC3E}">
        <p14:creationId xmlns:p14="http://schemas.microsoft.com/office/powerpoint/2010/main" val="1579209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661988" y="1150938"/>
            <a:ext cx="5522912" cy="31083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Shape 128"/>
          <p:cNvSpPr txBox="1">
            <a:spLocks noGrp="1"/>
          </p:cNvSpPr>
          <p:nvPr>
            <p:ph type="body" idx="1"/>
          </p:nvPr>
        </p:nvSpPr>
        <p:spPr>
          <a:xfrm>
            <a:off x="684560" y="4430568"/>
            <a:ext cx="5476479" cy="3625010"/>
          </a:xfrm>
          <a:prstGeom prst="rect">
            <a:avLst/>
          </a:prstGeom>
          <a:noFill/>
          <a:ln>
            <a:noFill/>
          </a:ln>
        </p:spPr>
        <p:txBody>
          <a:bodyPr spcFirstLastPara="1" wrap="square" lIns="91697" tIns="45835" rIns="91697" bIns="45835" anchor="t" anchorCtr="0">
            <a:noAutofit/>
          </a:bodyPr>
          <a:lstStyle/>
          <a:p>
            <a:pPr marL="0" indent="0">
              <a:buNone/>
            </a:pPr>
            <a:endParaRPr sz="1200">
              <a:solidFill>
                <a:schemeClr val="dk1"/>
              </a:solidFill>
              <a:latin typeface="Calibri"/>
              <a:ea typeface="Calibri"/>
              <a:cs typeface="Calibri"/>
              <a:sym typeface="Calibri"/>
            </a:endParaRPr>
          </a:p>
        </p:txBody>
      </p:sp>
      <p:sp>
        <p:nvSpPr>
          <p:cNvPr id="129" name="Shape 129"/>
          <p:cNvSpPr txBox="1">
            <a:spLocks noGrp="1"/>
          </p:cNvSpPr>
          <p:nvPr>
            <p:ph type="sldNum" idx="12"/>
          </p:nvPr>
        </p:nvSpPr>
        <p:spPr>
          <a:xfrm>
            <a:off x="3877589" y="8744458"/>
            <a:ext cx="2966426" cy="461917"/>
          </a:xfrm>
          <a:prstGeom prst="rect">
            <a:avLst/>
          </a:prstGeom>
          <a:noFill/>
          <a:ln>
            <a:noFill/>
          </a:ln>
        </p:spPr>
        <p:txBody>
          <a:bodyPr spcFirstLastPara="1" wrap="square" lIns="91697" tIns="45835" rIns="91697" bIns="45835" anchor="b" anchorCtr="0">
            <a:noAutofit/>
          </a:bodyPr>
          <a:lstStyle/>
          <a:p>
            <a:pPr algn="r"/>
            <a:fld id="{00000000-1234-1234-1234-123412341234}" type="slidenum">
              <a:rPr lang="en" sz="1200">
                <a:latin typeface="Calibri"/>
                <a:ea typeface="Calibri"/>
                <a:cs typeface="Calibri"/>
                <a:sym typeface="Calibri"/>
              </a:rPr>
              <a:pPr algn="r"/>
              <a:t>3</a:t>
            </a:fld>
            <a:endParaRPr sz="1200">
              <a:latin typeface="Calibri"/>
              <a:ea typeface="Calibri"/>
              <a:cs typeface="Calibri"/>
              <a:sym typeface="Calibri"/>
            </a:endParaRPr>
          </a:p>
        </p:txBody>
      </p:sp>
    </p:spTree>
    <p:extLst>
      <p:ext uri="{BB962C8B-B14F-4D97-AF65-F5344CB8AC3E}">
        <p14:creationId xmlns:p14="http://schemas.microsoft.com/office/powerpoint/2010/main" val="3713230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4294967295"/>
          </p:nvPr>
        </p:nvSpPr>
        <p:spPr bwMode="auto">
          <a:xfrm>
            <a:off x="3964743" y="8889905"/>
            <a:ext cx="3031396" cy="4683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10" tIns="46904" rIns="93810" bIns="46904"/>
          <a:lstStyle>
            <a:lvl1pPr defTabSz="931448" eaLnBrk="0" hangingPunct="0">
              <a:spcBef>
                <a:spcPct val="30000"/>
              </a:spcBef>
              <a:defRPr sz="1200">
                <a:solidFill>
                  <a:schemeClr val="tx1"/>
                </a:solidFill>
                <a:latin typeface="Times New Roman" panose="02020603050405020304" pitchFamily="18" charset="0"/>
              </a:defRPr>
            </a:lvl1pPr>
            <a:lvl2pPr marL="737197" indent="-283415" defTabSz="931448" eaLnBrk="0" hangingPunct="0">
              <a:spcBef>
                <a:spcPct val="30000"/>
              </a:spcBef>
              <a:defRPr sz="1200">
                <a:solidFill>
                  <a:schemeClr val="tx1"/>
                </a:solidFill>
                <a:latin typeface="Times New Roman" panose="02020603050405020304" pitchFamily="18" charset="0"/>
              </a:defRPr>
            </a:lvl2pPr>
            <a:lvl3pPr marL="1135251" indent="-226095" defTabSz="931448" eaLnBrk="0" hangingPunct="0">
              <a:spcBef>
                <a:spcPct val="30000"/>
              </a:spcBef>
              <a:defRPr sz="1200">
                <a:solidFill>
                  <a:schemeClr val="tx1"/>
                </a:solidFill>
                <a:latin typeface="Times New Roman" panose="02020603050405020304" pitchFamily="18" charset="0"/>
              </a:defRPr>
            </a:lvl3pPr>
            <a:lvl4pPr marL="1589033" indent="-226095" defTabSz="931448" eaLnBrk="0" hangingPunct="0">
              <a:spcBef>
                <a:spcPct val="30000"/>
              </a:spcBef>
              <a:defRPr sz="1200">
                <a:solidFill>
                  <a:schemeClr val="tx1"/>
                </a:solidFill>
                <a:latin typeface="Times New Roman" panose="02020603050405020304" pitchFamily="18" charset="0"/>
              </a:defRPr>
            </a:lvl4pPr>
            <a:lvl5pPr marL="2042816" indent="-226095" defTabSz="931448" eaLnBrk="0" hangingPunct="0">
              <a:spcBef>
                <a:spcPct val="30000"/>
              </a:spcBef>
              <a:defRPr sz="1200">
                <a:solidFill>
                  <a:schemeClr val="tx1"/>
                </a:solidFill>
                <a:latin typeface="Times New Roman" panose="02020603050405020304" pitchFamily="18" charset="0"/>
              </a:defRPr>
            </a:lvl5pPr>
            <a:lvl6pPr marL="2501374" indent="-226095" defTabSz="931448" eaLnBrk="0" fontAlgn="base" hangingPunct="0">
              <a:spcBef>
                <a:spcPct val="30000"/>
              </a:spcBef>
              <a:spcAft>
                <a:spcPct val="0"/>
              </a:spcAft>
              <a:defRPr sz="1200">
                <a:solidFill>
                  <a:schemeClr val="tx1"/>
                </a:solidFill>
                <a:latin typeface="Times New Roman" panose="02020603050405020304" pitchFamily="18" charset="0"/>
              </a:defRPr>
            </a:lvl6pPr>
            <a:lvl7pPr marL="2959934" indent="-226095" defTabSz="931448" eaLnBrk="0" fontAlgn="base" hangingPunct="0">
              <a:spcBef>
                <a:spcPct val="30000"/>
              </a:spcBef>
              <a:spcAft>
                <a:spcPct val="0"/>
              </a:spcAft>
              <a:defRPr sz="1200">
                <a:solidFill>
                  <a:schemeClr val="tx1"/>
                </a:solidFill>
                <a:latin typeface="Times New Roman" panose="02020603050405020304" pitchFamily="18" charset="0"/>
              </a:defRPr>
            </a:lvl7pPr>
            <a:lvl8pPr marL="3418493" indent="-226095" defTabSz="931448" eaLnBrk="0" fontAlgn="base" hangingPunct="0">
              <a:spcBef>
                <a:spcPct val="30000"/>
              </a:spcBef>
              <a:spcAft>
                <a:spcPct val="0"/>
              </a:spcAft>
              <a:defRPr sz="1200">
                <a:solidFill>
                  <a:schemeClr val="tx1"/>
                </a:solidFill>
                <a:latin typeface="Times New Roman" panose="02020603050405020304" pitchFamily="18" charset="0"/>
              </a:defRPr>
            </a:lvl8pPr>
            <a:lvl9pPr marL="3877051" indent="-226095" defTabSz="93144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89154010-9E4F-4C46-8F63-1389FC6C064D}" type="slidenum">
              <a:rPr lang="en-US" altLang="en-US" sz="1800">
                <a:latin typeface="Arial" panose="020B0604020202020204" pitchFamily="34" charset="0"/>
              </a:rPr>
              <a:pPr eaLnBrk="1" hangingPunct="1">
                <a:spcBef>
                  <a:spcPct val="0"/>
                </a:spcBef>
              </a:pPr>
              <a:t>24</a:t>
            </a:fld>
            <a:endParaRPr lang="en-US" altLang="en-US" sz="1800">
              <a:latin typeface="Arial" panose="020B0604020202020204" pitchFamily="34" charset="0"/>
            </a:endParaRPr>
          </a:p>
        </p:txBody>
      </p:sp>
      <p:sp>
        <p:nvSpPr>
          <p:cNvPr id="29699" name="Rectangle 2"/>
          <p:cNvSpPr>
            <a:spLocks noGrp="1" noRot="1" noChangeAspect="1" noChangeArrowheads="1" noTextEdit="1"/>
          </p:cNvSpPr>
          <p:nvPr>
            <p:ph type="sldImg"/>
          </p:nvPr>
        </p:nvSpPr>
        <p:spPr>
          <a:xfrm>
            <a:off x="390525" y="708025"/>
            <a:ext cx="6215063" cy="3497263"/>
          </a:xfrm>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Climate, in particular, rainfall and temperature, can have profound effects on regional differences between soils.  However, on a given 1 acre site, climatic conditions will generally be the same across it.  Nonetheless a couple examples of the effects of climate on soil morphology.</a:t>
            </a:r>
          </a:p>
        </p:txBody>
      </p:sp>
    </p:spTree>
    <p:extLst>
      <p:ext uri="{BB962C8B-B14F-4D97-AF65-F5344CB8AC3E}">
        <p14:creationId xmlns:p14="http://schemas.microsoft.com/office/powerpoint/2010/main" val="3781110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358957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4294967295"/>
          </p:nvPr>
        </p:nvSpPr>
        <p:spPr bwMode="auto">
          <a:xfrm>
            <a:off x="4007529" y="8963428"/>
            <a:ext cx="3064673" cy="4715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90" tIns="47344" rIns="94690" bIns="47344"/>
          <a:lstStyle>
            <a:lvl1pPr defTabSz="941001" eaLnBrk="0" hangingPunct="0">
              <a:spcBef>
                <a:spcPct val="30000"/>
              </a:spcBef>
              <a:defRPr sz="1200">
                <a:solidFill>
                  <a:schemeClr val="tx1"/>
                </a:solidFill>
                <a:latin typeface="Times New Roman" panose="02020603050405020304" pitchFamily="18" charset="0"/>
              </a:defRPr>
            </a:lvl1pPr>
            <a:lvl2pPr marL="745158" indent="-286599" defTabSz="941001" eaLnBrk="0" hangingPunct="0">
              <a:spcBef>
                <a:spcPct val="30000"/>
              </a:spcBef>
              <a:defRPr sz="1200">
                <a:solidFill>
                  <a:schemeClr val="tx1"/>
                </a:solidFill>
                <a:latin typeface="Times New Roman" panose="02020603050405020304" pitchFamily="18" charset="0"/>
              </a:defRPr>
            </a:lvl2pPr>
            <a:lvl3pPr marL="1146397" indent="-229279" defTabSz="941001" eaLnBrk="0" hangingPunct="0">
              <a:spcBef>
                <a:spcPct val="30000"/>
              </a:spcBef>
              <a:defRPr sz="1200">
                <a:solidFill>
                  <a:schemeClr val="tx1"/>
                </a:solidFill>
                <a:latin typeface="Times New Roman" panose="02020603050405020304" pitchFamily="18" charset="0"/>
              </a:defRPr>
            </a:lvl3pPr>
            <a:lvl4pPr marL="1604955" indent="-229279" defTabSz="941001" eaLnBrk="0" hangingPunct="0">
              <a:spcBef>
                <a:spcPct val="30000"/>
              </a:spcBef>
              <a:defRPr sz="1200">
                <a:solidFill>
                  <a:schemeClr val="tx1"/>
                </a:solidFill>
                <a:latin typeface="Times New Roman" panose="02020603050405020304" pitchFamily="18" charset="0"/>
              </a:defRPr>
            </a:lvl4pPr>
            <a:lvl5pPr marL="2063514" indent="-229279" defTabSz="941001" eaLnBrk="0" hangingPunct="0">
              <a:spcBef>
                <a:spcPct val="30000"/>
              </a:spcBef>
              <a:defRPr sz="1200">
                <a:solidFill>
                  <a:schemeClr val="tx1"/>
                </a:solidFill>
                <a:latin typeface="Times New Roman" panose="02020603050405020304" pitchFamily="18" charset="0"/>
              </a:defRPr>
            </a:lvl5pPr>
            <a:lvl6pPr marL="2522073" indent="-229279" defTabSz="941001" eaLnBrk="0" fontAlgn="base" hangingPunct="0">
              <a:spcBef>
                <a:spcPct val="30000"/>
              </a:spcBef>
              <a:spcAft>
                <a:spcPct val="0"/>
              </a:spcAft>
              <a:defRPr sz="1200">
                <a:solidFill>
                  <a:schemeClr val="tx1"/>
                </a:solidFill>
                <a:latin typeface="Times New Roman" panose="02020603050405020304" pitchFamily="18" charset="0"/>
              </a:defRPr>
            </a:lvl6pPr>
            <a:lvl7pPr marL="2980632" indent="-229279" defTabSz="941001" eaLnBrk="0" fontAlgn="base" hangingPunct="0">
              <a:spcBef>
                <a:spcPct val="30000"/>
              </a:spcBef>
              <a:spcAft>
                <a:spcPct val="0"/>
              </a:spcAft>
              <a:defRPr sz="1200">
                <a:solidFill>
                  <a:schemeClr val="tx1"/>
                </a:solidFill>
                <a:latin typeface="Times New Roman" panose="02020603050405020304" pitchFamily="18" charset="0"/>
              </a:defRPr>
            </a:lvl7pPr>
            <a:lvl8pPr marL="3439190" indent="-229279" defTabSz="941001" eaLnBrk="0" fontAlgn="base" hangingPunct="0">
              <a:spcBef>
                <a:spcPct val="30000"/>
              </a:spcBef>
              <a:spcAft>
                <a:spcPct val="0"/>
              </a:spcAft>
              <a:defRPr sz="1200">
                <a:solidFill>
                  <a:schemeClr val="tx1"/>
                </a:solidFill>
                <a:latin typeface="Times New Roman" panose="02020603050405020304" pitchFamily="18" charset="0"/>
              </a:defRPr>
            </a:lvl8pPr>
            <a:lvl9pPr marL="3897749" indent="-229279" defTabSz="941001"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5C495F35-C0A8-4CFE-8437-BD183E5A1546}" type="slidenum">
              <a:rPr lang="en-US" altLang="en-US" sz="1800">
                <a:latin typeface="Arial" panose="020B0604020202020204" pitchFamily="34" charset="0"/>
              </a:rPr>
              <a:pPr eaLnBrk="1" hangingPunct="1">
                <a:spcBef>
                  <a:spcPct val="0"/>
                </a:spcBef>
              </a:pPr>
              <a:t>29</a:t>
            </a:fld>
            <a:endParaRPr lang="en-US" altLang="en-US" sz="1800">
              <a:latin typeface="Arial" panose="020B0604020202020204" pitchFamily="34" charset="0"/>
            </a:endParaRPr>
          </a:p>
        </p:txBody>
      </p:sp>
      <p:sp>
        <p:nvSpPr>
          <p:cNvPr id="21507" name="Rectangle 2"/>
          <p:cNvSpPr>
            <a:spLocks noGrp="1" noRot="1" noChangeAspect="1" noChangeArrowheads="1" noTextEdit="1"/>
          </p:cNvSpPr>
          <p:nvPr>
            <p:ph type="sldImg"/>
          </p:nvPr>
        </p:nvSpPr>
        <p:spPr>
          <a:xfrm>
            <a:off x="401638" y="714375"/>
            <a:ext cx="6265862" cy="3525838"/>
          </a:xfrm>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Vegetation can have profound effects on differences between soils.  However, on a given 1 acre site, the effects of vegetation/biology will generally be the same across it.  Nonetheless a couple examples of the effects of climate on soil morphology.</a:t>
            </a:r>
          </a:p>
          <a:p>
            <a:pPr eaLnBrk="1" hangingPunct="1"/>
            <a:endParaRPr lang="en-US" altLang="en-US" smtClean="0"/>
          </a:p>
        </p:txBody>
      </p:sp>
    </p:spTree>
    <p:extLst>
      <p:ext uri="{BB962C8B-B14F-4D97-AF65-F5344CB8AC3E}">
        <p14:creationId xmlns:p14="http://schemas.microsoft.com/office/powerpoint/2010/main" val="3218922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964743" y="8889905"/>
            <a:ext cx="3031396" cy="468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42" tIns="46722" rIns="93442" bIns="46722" anchor="b"/>
          <a:lstStyle>
            <a:lvl1pPr defTabSz="911225" eaLnBrk="0" hangingPunct="0">
              <a:spcBef>
                <a:spcPct val="30000"/>
              </a:spcBef>
              <a:defRPr sz="1200">
                <a:solidFill>
                  <a:schemeClr val="tx1"/>
                </a:solidFill>
                <a:latin typeface="Times New Roman" panose="02020603050405020304" pitchFamily="18" charset="0"/>
              </a:defRPr>
            </a:lvl1pPr>
            <a:lvl2pPr marL="742950" indent="-285750" defTabSz="911225" eaLnBrk="0" hangingPunct="0">
              <a:spcBef>
                <a:spcPct val="30000"/>
              </a:spcBef>
              <a:defRPr sz="1200">
                <a:solidFill>
                  <a:schemeClr val="tx1"/>
                </a:solidFill>
                <a:latin typeface="Times New Roman" panose="02020603050405020304" pitchFamily="18" charset="0"/>
              </a:defRPr>
            </a:lvl2pPr>
            <a:lvl3pPr marL="1143000" indent="-228600" defTabSz="911225" eaLnBrk="0" hangingPunct="0">
              <a:spcBef>
                <a:spcPct val="30000"/>
              </a:spcBef>
              <a:defRPr sz="1200">
                <a:solidFill>
                  <a:schemeClr val="tx1"/>
                </a:solidFill>
                <a:latin typeface="Times New Roman" panose="02020603050405020304" pitchFamily="18" charset="0"/>
              </a:defRPr>
            </a:lvl3pPr>
            <a:lvl4pPr marL="1600200" indent="-228600" defTabSz="911225" eaLnBrk="0" hangingPunct="0">
              <a:spcBef>
                <a:spcPct val="30000"/>
              </a:spcBef>
              <a:defRPr sz="1200">
                <a:solidFill>
                  <a:schemeClr val="tx1"/>
                </a:solidFill>
                <a:latin typeface="Times New Roman" panose="02020603050405020304" pitchFamily="18" charset="0"/>
              </a:defRPr>
            </a:lvl4pPr>
            <a:lvl5pPr marL="2057400" indent="-228600" defTabSz="911225" eaLnBrk="0" hangingPunct="0">
              <a:spcBef>
                <a:spcPct val="30000"/>
              </a:spcBef>
              <a:defRPr sz="1200">
                <a:solidFill>
                  <a:schemeClr val="tx1"/>
                </a:solidFill>
                <a:latin typeface="Times New Roman" panose="02020603050405020304" pitchFamily="18" charset="0"/>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A2B0F9D2-25F7-4D1C-9A67-9E38CA0F5E67}" type="slidenum">
              <a:rPr lang="en-US" altLang="en-US">
                <a:latin typeface="Arial" panose="020B0604020202020204" pitchFamily="34" charset="0"/>
              </a:rPr>
              <a:pPr algn="r" eaLnBrk="1" hangingPunct="1">
                <a:spcBef>
                  <a:spcPct val="0"/>
                </a:spcBef>
              </a:pPr>
              <a:t>33</a:t>
            </a:fld>
            <a:endParaRPr lang="en-US" altLang="en-US">
              <a:latin typeface="Arial" panose="020B0604020202020204" pitchFamily="34" charset="0"/>
            </a:endParaRPr>
          </a:p>
        </p:txBody>
      </p:sp>
      <p:sp>
        <p:nvSpPr>
          <p:cNvPr id="28675" name="Rectangle 2"/>
          <p:cNvSpPr>
            <a:spLocks noGrp="1" noRot="1" noChangeAspect="1" noChangeArrowheads="1" noTextEdit="1"/>
          </p:cNvSpPr>
          <p:nvPr>
            <p:ph type="sldImg"/>
          </p:nvPr>
        </p:nvSpPr>
        <p:spPr>
          <a:xfrm>
            <a:off x="390525" y="708025"/>
            <a:ext cx="6215063" cy="3497263"/>
          </a:xfrm>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Topography or slope position can greatly influence soil development.  Think to your if you would rather build a dream house on the top of a hill or the bottom.  Why? The primary reason has to due with drainage and water movement.  Soil developed on different parts of the landscape reflect the effects of drainage.</a:t>
            </a:r>
          </a:p>
        </p:txBody>
      </p:sp>
    </p:spTree>
    <p:extLst>
      <p:ext uri="{BB962C8B-B14F-4D97-AF65-F5344CB8AC3E}">
        <p14:creationId xmlns:p14="http://schemas.microsoft.com/office/powerpoint/2010/main" val="147502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xfrm>
            <a:off x="3877589" y="8744458"/>
            <a:ext cx="2966426" cy="461917"/>
          </a:xfrm>
          <a:prstGeom prst="rect">
            <a:avLst/>
          </a:prstGeom>
        </p:spPr>
        <p:txBody>
          <a:bodyPr lIns="91711" tIns="45856" rIns="91711" bIns="45856"/>
          <a:lstStyle>
            <a:lvl1pPr defTabSz="969661" eaLnBrk="0" hangingPunct="0">
              <a:defRPr>
                <a:solidFill>
                  <a:schemeClr val="tx1"/>
                </a:solidFill>
                <a:latin typeface="Arial" panose="020B0604020202020204" pitchFamily="34" charset="0"/>
                <a:cs typeface="Arial" panose="020B0604020202020204" pitchFamily="34" charset="0"/>
              </a:defRPr>
            </a:lvl1pPr>
            <a:lvl2pPr marL="745158" indent="-286599" defTabSz="969661" eaLnBrk="0" hangingPunct="0">
              <a:defRPr>
                <a:solidFill>
                  <a:schemeClr val="tx1"/>
                </a:solidFill>
                <a:latin typeface="Arial" panose="020B0604020202020204" pitchFamily="34" charset="0"/>
                <a:cs typeface="Arial" panose="020B0604020202020204" pitchFamily="34" charset="0"/>
              </a:defRPr>
            </a:lvl2pPr>
            <a:lvl3pPr marL="1146397" indent="-229279" defTabSz="969661" eaLnBrk="0" hangingPunct="0">
              <a:defRPr>
                <a:solidFill>
                  <a:schemeClr val="tx1"/>
                </a:solidFill>
                <a:latin typeface="Arial" panose="020B0604020202020204" pitchFamily="34" charset="0"/>
                <a:cs typeface="Arial" panose="020B0604020202020204" pitchFamily="34" charset="0"/>
              </a:defRPr>
            </a:lvl3pPr>
            <a:lvl4pPr marL="1604955" indent="-229279" defTabSz="969661" eaLnBrk="0" hangingPunct="0">
              <a:defRPr>
                <a:solidFill>
                  <a:schemeClr val="tx1"/>
                </a:solidFill>
                <a:latin typeface="Arial" panose="020B0604020202020204" pitchFamily="34" charset="0"/>
                <a:cs typeface="Arial" panose="020B0604020202020204" pitchFamily="34" charset="0"/>
              </a:defRPr>
            </a:lvl4pPr>
            <a:lvl5pPr marL="2063514" indent="-229279" defTabSz="969661" eaLnBrk="0" hangingPunct="0">
              <a:defRPr>
                <a:solidFill>
                  <a:schemeClr val="tx1"/>
                </a:solidFill>
                <a:latin typeface="Arial" panose="020B0604020202020204" pitchFamily="34" charset="0"/>
                <a:cs typeface="Arial" panose="020B0604020202020204" pitchFamily="34" charset="0"/>
              </a:defRPr>
            </a:lvl5pPr>
            <a:lvl6pPr marL="2522073" indent="-229279" defTabSz="96966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80632" indent="-229279" defTabSz="96966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9190" indent="-229279" defTabSz="96966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97749" indent="-229279" defTabSz="96966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8CD4127-C11C-4298-B2D1-A4BF7EBEFBFD}" type="slidenum">
              <a:rPr lang="en-US" altLang="en-US"/>
              <a:pPr eaLnBrk="1" hangingPunct="1"/>
              <a:t>35</a:t>
            </a:fld>
            <a:endParaRPr lang="en-US" altLang="en-US"/>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42017" indent="-242017"/>
            <a:r>
              <a:rPr lang="en-US" altLang="en-US" smtClean="0"/>
              <a:t>Here is a quick method of determining slope without specialized equipment.  Must measure rise in tenths of feet, NOT inches.</a:t>
            </a:r>
          </a:p>
          <a:p>
            <a:pPr marL="242017" indent="-242017"/>
            <a:r>
              <a:rPr lang="en-US" altLang="en-US" smtClean="0"/>
              <a:t>1. Use a straight and true board.</a:t>
            </a:r>
          </a:p>
          <a:p>
            <a:pPr marL="242017" indent="-242017"/>
            <a:r>
              <a:rPr lang="en-US" altLang="en-US" smtClean="0"/>
              <a:t>2. Place level on board and lay board on the ground surface.</a:t>
            </a:r>
          </a:p>
          <a:p>
            <a:pPr marL="242017" indent="-242017">
              <a:buFontTx/>
              <a:buAutoNum type="arabicPeriod" startAt="3"/>
            </a:pPr>
            <a:r>
              <a:rPr lang="en-US" altLang="en-US" smtClean="0"/>
              <a:t> Raise the down slope end of the board until the board is level</a:t>
            </a:r>
          </a:p>
          <a:p>
            <a:pPr marL="242017" indent="-242017">
              <a:buFontTx/>
              <a:buAutoNum type="arabicPeriod" startAt="3"/>
            </a:pPr>
            <a:r>
              <a:rPr lang="en-US" altLang="en-US" smtClean="0"/>
              <a:t> Measure the distance from the bottom of the board at its end to the ground surface.  This measurement needs to be in tenths of feet, NOT inches.</a:t>
            </a:r>
          </a:p>
          <a:p>
            <a:pPr marL="242017" indent="-242017">
              <a:buFontTx/>
              <a:buAutoNum type="arabicPeriod" startAt="3"/>
            </a:pPr>
            <a:r>
              <a:rPr lang="en-US" altLang="en-US" smtClean="0"/>
              <a:t> Follow the formula: (Rise </a:t>
            </a:r>
            <a:r>
              <a:rPr lang="en-US" altLang="en-US" smtClean="0">
                <a:cs typeface="Arial" panose="020B0604020202020204" pitchFamily="34" charset="0"/>
              </a:rPr>
              <a:t>÷ </a:t>
            </a:r>
            <a:r>
              <a:rPr lang="en-US" altLang="en-US" smtClean="0"/>
              <a:t>Run) x 100 = % slope.</a:t>
            </a:r>
          </a:p>
          <a:p>
            <a:pPr marL="242017" indent="-242017"/>
            <a:r>
              <a:rPr lang="en-US" altLang="en-US" smtClean="0"/>
              <a:t>This measurement needs to be taken where the slope is uniform.  Ideally a longer board is more accurate but more difficult to carry around.  The board length could be shorter as well so long as the formula is used: </a:t>
            </a:r>
          </a:p>
          <a:p>
            <a:pPr marL="242017" indent="-242017"/>
            <a:endParaRPr lang="en-US" altLang="en-US" smtClean="0"/>
          </a:p>
          <a:p>
            <a:pPr marL="242017" indent="-242017"/>
            <a:r>
              <a:rPr lang="en-US" altLang="en-US" smtClean="0"/>
              <a:t>(Rise </a:t>
            </a:r>
            <a:r>
              <a:rPr lang="en-US" altLang="en-US" smtClean="0">
                <a:cs typeface="Arial" panose="020B0604020202020204" pitchFamily="34" charset="0"/>
              </a:rPr>
              <a:t>÷ </a:t>
            </a:r>
            <a:r>
              <a:rPr lang="en-US" altLang="en-US" smtClean="0"/>
              <a:t>Run) x 100 = % slope</a:t>
            </a:r>
          </a:p>
        </p:txBody>
      </p:sp>
    </p:spTree>
    <p:extLst>
      <p:ext uri="{BB962C8B-B14F-4D97-AF65-F5344CB8AC3E}">
        <p14:creationId xmlns:p14="http://schemas.microsoft.com/office/powerpoint/2010/main" val="3466663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393700" y="708025"/>
            <a:ext cx="6215063" cy="3497263"/>
          </a:xfrm>
          <a:ln/>
        </p:spPr>
      </p:sp>
      <p:sp>
        <p:nvSpPr>
          <p:cNvPr id="307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On a given landscape each part of the slope has a different name.  Consider comparing the names to parts on your body; head = summit, ridge top, top etc., shoulder = shoulder slope, back or side = back or side slope, foot = foot slope, toe = toe slope.</a:t>
            </a:r>
          </a:p>
        </p:txBody>
      </p:sp>
    </p:spTree>
    <p:extLst>
      <p:ext uri="{BB962C8B-B14F-4D97-AF65-F5344CB8AC3E}">
        <p14:creationId xmlns:p14="http://schemas.microsoft.com/office/powerpoint/2010/main" val="1899216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xfrm>
            <a:off x="3877589" y="8744458"/>
            <a:ext cx="2966426" cy="46191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1" tIns="45856" rIns="91711" bIns="45856"/>
          <a:lstStyle>
            <a:lvl1pPr defTabSz="913933">
              <a:spcBef>
                <a:spcPct val="30000"/>
              </a:spcBef>
              <a:defRPr sz="1200">
                <a:solidFill>
                  <a:schemeClr val="tx1"/>
                </a:solidFill>
                <a:latin typeface="Arial" panose="020B0604020202020204" pitchFamily="34" charset="0"/>
              </a:defRPr>
            </a:lvl1pPr>
            <a:lvl2pPr marL="745158" indent="-286599" defTabSz="913933">
              <a:spcBef>
                <a:spcPct val="30000"/>
              </a:spcBef>
              <a:defRPr sz="1200">
                <a:solidFill>
                  <a:schemeClr val="tx1"/>
                </a:solidFill>
                <a:latin typeface="Arial" panose="020B0604020202020204" pitchFamily="34" charset="0"/>
              </a:defRPr>
            </a:lvl2pPr>
            <a:lvl3pPr marL="1146397" indent="-229279" defTabSz="913933">
              <a:spcBef>
                <a:spcPct val="30000"/>
              </a:spcBef>
              <a:defRPr sz="1200">
                <a:solidFill>
                  <a:schemeClr val="tx1"/>
                </a:solidFill>
                <a:latin typeface="Arial" panose="020B0604020202020204" pitchFamily="34" charset="0"/>
              </a:defRPr>
            </a:lvl3pPr>
            <a:lvl4pPr marL="1604955" indent="-229279" defTabSz="913933">
              <a:spcBef>
                <a:spcPct val="30000"/>
              </a:spcBef>
              <a:defRPr sz="1200">
                <a:solidFill>
                  <a:schemeClr val="tx1"/>
                </a:solidFill>
                <a:latin typeface="Arial" panose="020B0604020202020204" pitchFamily="34" charset="0"/>
              </a:defRPr>
            </a:lvl4pPr>
            <a:lvl5pPr marL="2063514" indent="-229279" defTabSz="913933">
              <a:spcBef>
                <a:spcPct val="30000"/>
              </a:spcBef>
              <a:defRPr sz="1200">
                <a:solidFill>
                  <a:schemeClr val="tx1"/>
                </a:solidFill>
                <a:latin typeface="Arial" panose="020B0604020202020204" pitchFamily="34" charset="0"/>
              </a:defRPr>
            </a:lvl5pPr>
            <a:lvl6pPr marL="2522073" indent="-229279" defTabSz="913933" eaLnBrk="0" fontAlgn="base" hangingPunct="0">
              <a:spcBef>
                <a:spcPct val="30000"/>
              </a:spcBef>
              <a:spcAft>
                <a:spcPct val="0"/>
              </a:spcAft>
              <a:defRPr sz="1200">
                <a:solidFill>
                  <a:schemeClr val="tx1"/>
                </a:solidFill>
                <a:latin typeface="Arial" panose="020B0604020202020204" pitchFamily="34" charset="0"/>
              </a:defRPr>
            </a:lvl6pPr>
            <a:lvl7pPr marL="2980632" indent="-229279" defTabSz="913933" eaLnBrk="0" fontAlgn="base" hangingPunct="0">
              <a:spcBef>
                <a:spcPct val="30000"/>
              </a:spcBef>
              <a:spcAft>
                <a:spcPct val="0"/>
              </a:spcAft>
              <a:defRPr sz="1200">
                <a:solidFill>
                  <a:schemeClr val="tx1"/>
                </a:solidFill>
                <a:latin typeface="Arial" panose="020B0604020202020204" pitchFamily="34" charset="0"/>
              </a:defRPr>
            </a:lvl7pPr>
            <a:lvl8pPr marL="3439190" indent="-229279" defTabSz="913933" eaLnBrk="0" fontAlgn="base" hangingPunct="0">
              <a:spcBef>
                <a:spcPct val="30000"/>
              </a:spcBef>
              <a:spcAft>
                <a:spcPct val="0"/>
              </a:spcAft>
              <a:defRPr sz="1200">
                <a:solidFill>
                  <a:schemeClr val="tx1"/>
                </a:solidFill>
                <a:latin typeface="Arial" panose="020B0604020202020204" pitchFamily="34" charset="0"/>
              </a:defRPr>
            </a:lvl8pPr>
            <a:lvl9pPr marL="3897749" indent="-229279" defTabSz="91393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DB9DB2-6D81-4429-A6F1-5FB7AE66DE52}" type="slidenum">
              <a:rPr lang="en-US" altLang="en-US"/>
              <a:pPr>
                <a:spcBef>
                  <a:spcPct val="0"/>
                </a:spcBef>
              </a:pPr>
              <a:t>38</a:t>
            </a:fld>
            <a:endParaRPr lang="en-US" altLang="en-US"/>
          </a:p>
        </p:txBody>
      </p:sp>
      <p:sp>
        <p:nvSpPr>
          <p:cNvPr id="59395" name="Rectangle 2"/>
          <p:cNvSpPr>
            <a:spLocks noGrp="1" noRot="1" noChangeAspect="1" noChangeArrowheads="1" noTextEdit="1"/>
          </p:cNvSpPr>
          <p:nvPr>
            <p:ph type="sldImg"/>
          </p:nvPr>
        </p:nvSpPr>
        <p:spPr>
          <a:xfrm>
            <a:off x="384175" y="692150"/>
            <a:ext cx="6073775" cy="3417888"/>
          </a:xfrm>
          <a:solidFill>
            <a:srgbClr val="FFFFFF"/>
          </a:solidFill>
          <a:ln/>
        </p:spPr>
      </p:sp>
      <p:sp>
        <p:nvSpPr>
          <p:cNvPr id="59396" name="Rectangle 3"/>
          <p:cNvSpPr>
            <a:spLocks noGrp="1" noChangeArrowheads="1"/>
          </p:cNvSpPr>
          <p:nvPr>
            <p:ph type="body" idx="1"/>
          </p:nvPr>
        </p:nvSpPr>
        <p:spPr>
          <a:xfrm>
            <a:off x="912748" y="4344259"/>
            <a:ext cx="5018521" cy="4115697"/>
          </a:xfrm>
          <a:solidFill>
            <a:srgbClr val="FFFFFF"/>
          </a:solidFill>
          <a:ln>
            <a:solidFill>
              <a:srgbClr val="000000"/>
            </a:solidFill>
          </a:ln>
        </p:spPr>
        <p:txBody>
          <a:bodyPr/>
          <a:lstStyle/>
          <a:p>
            <a:pPr eaLnBrk="1" hangingPunct="1"/>
            <a:r>
              <a:rPr lang="en-US" altLang="en-US" smtClean="0">
                <a:latin typeface="Arial" panose="020B0604020202020204" pitchFamily="34" charset="0"/>
              </a:rPr>
              <a:t>Just as you and I have parents so do soils.  Many of the soil properties as ours are inherited from their parents. Often these inherited properties can be the difference between a suitable vs. unsuitable soil for an on-site wastewater system.</a:t>
            </a:r>
          </a:p>
        </p:txBody>
      </p:sp>
    </p:spTree>
    <p:extLst>
      <p:ext uri="{BB962C8B-B14F-4D97-AF65-F5344CB8AC3E}">
        <p14:creationId xmlns:p14="http://schemas.microsoft.com/office/powerpoint/2010/main" val="1120511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877589" y="8744458"/>
            <a:ext cx="2966426" cy="46191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1" tIns="45856" rIns="91711" bIns="45856"/>
          <a:lstStyle>
            <a:lvl1pPr defTabSz="913933">
              <a:spcBef>
                <a:spcPct val="30000"/>
              </a:spcBef>
              <a:defRPr sz="1200">
                <a:solidFill>
                  <a:schemeClr val="tx1"/>
                </a:solidFill>
                <a:latin typeface="Arial" panose="020B0604020202020204" pitchFamily="34" charset="0"/>
              </a:defRPr>
            </a:lvl1pPr>
            <a:lvl2pPr marL="745158" indent="-286599" defTabSz="913933">
              <a:spcBef>
                <a:spcPct val="30000"/>
              </a:spcBef>
              <a:defRPr sz="1200">
                <a:solidFill>
                  <a:schemeClr val="tx1"/>
                </a:solidFill>
                <a:latin typeface="Arial" panose="020B0604020202020204" pitchFamily="34" charset="0"/>
              </a:defRPr>
            </a:lvl2pPr>
            <a:lvl3pPr marL="1146397" indent="-229279" defTabSz="913933">
              <a:spcBef>
                <a:spcPct val="30000"/>
              </a:spcBef>
              <a:defRPr sz="1200">
                <a:solidFill>
                  <a:schemeClr val="tx1"/>
                </a:solidFill>
                <a:latin typeface="Arial" panose="020B0604020202020204" pitchFamily="34" charset="0"/>
              </a:defRPr>
            </a:lvl3pPr>
            <a:lvl4pPr marL="1604955" indent="-229279" defTabSz="913933">
              <a:spcBef>
                <a:spcPct val="30000"/>
              </a:spcBef>
              <a:defRPr sz="1200">
                <a:solidFill>
                  <a:schemeClr val="tx1"/>
                </a:solidFill>
                <a:latin typeface="Arial" panose="020B0604020202020204" pitchFamily="34" charset="0"/>
              </a:defRPr>
            </a:lvl4pPr>
            <a:lvl5pPr marL="2063514" indent="-229279" defTabSz="913933">
              <a:spcBef>
                <a:spcPct val="30000"/>
              </a:spcBef>
              <a:defRPr sz="1200">
                <a:solidFill>
                  <a:schemeClr val="tx1"/>
                </a:solidFill>
                <a:latin typeface="Arial" panose="020B0604020202020204" pitchFamily="34" charset="0"/>
              </a:defRPr>
            </a:lvl5pPr>
            <a:lvl6pPr marL="2522073" indent="-229279" defTabSz="913933" eaLnBrk="0" fontAlgn="base" hangingPunct="0">
              <a:spcBef>
                <a:spcPct val="30000"/>
              </a:spcBef>
              <a:spcAft>
                <a:spcPct val="0"/>
              </a:spcAft>
              <a:defRPr sz="1200">
                <a:solidFill>
                  <a:schemeClr val="tx1"/>
                </a:solidFill>
                <a:latin typeface="Arial" panose="020B0604020202020204" pitchFamily="34" charset="0"/>
              </a:defRPr>
            </a:lvl6pPr>
            <a:lvl7pPr marL="2980632" indent="-229279" defTabSz="913933" eaLnBrk="0" fontAlgn="base" hangingPunct="0">
              <a:spcBef>
                <a:spcPct val="30000"/>
              </a:spcBef>
              <a:spcAft>
                <a:spcPct val="0"/>
              </a:spcAft>
              <a:defRPr sz="1200">
                <a:solidFill>
                  <a:schemeClr val="tx1"/>
                </a:solidFill>
                <a:latin typeface="Arial" panose="020B0604020202020204" pitchFamily="34" charset="0"/>
              </a:defRPr>
            </a:lvl7pPr>
            <a:lvl8pPr marL="3439190" indent="-229279" defTabSz="913933" eaLnBrk="0" fontAlgn="base" hangingPunct="0">
              <a:spcBef>
                <a:spcPct val="30000"/>
              </a:spcBef>
              <a:spcAft>
                <a:spcPct val="0"/>
              </a:spcAft>
              <a:defRPr sz="1200">
                <a:solidFill>
                  <a:schemeClr val="tx1"/>
                </a:solidFill>
                <a:latin typeface="Arial" panose="020B0604020202020204" pitchFamily="34" charset="0"/>
              </a:defRPr>
            </a:lvl8pPr>
            <a:lvl9pPr marL="3897749" indent="-229279" defTabSz="91393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CE9BACA-25DE-4FC6-B287-158C1280D5DD}" type="slidenum">
              <a:rPr lang="en-US" altLang="en-US"/>
              <a:pPr>
                <a:spcBef>
                  <a:spcPct val="0"/>
                </a:spcBef>
              </a:pPr>
              <a:t>39</a:t>
            </a:fld>
            <a:endParaRPr lang="en-US" altLang="en-US"/>
          </a:p>
        </p:txBody>
      </p:sp>
      <p:sp>
        <p:nvSpPr>
          <p:cNvPr id="61443" name="Rectangle 2"/>
          <p:cNvSpPr>
            <a:spLocks noGrp="1" noRot="1" noChangeAspect="1" noChangeArrowheads="1" noTextEdit="1"/>
          </p:cNvSpPr>
          <p:nvPr>
            <p:ph type="sldImg"/>
          </p:nvPr>
        </p:nvSpPr>
        <p:spPr>
          <a:xfrm>
            <a:off x="384175" y="692150"/>
            <a:ext cx="6073775" cy="3417888"/>
          </a:xfrm>
          <a:solidFill>
            <a:srgbClr val="FFFFFF"/>
          </a:solidFill>
          <a:ln/>
        </p:spPr>
      </p:sp>
      <p:sp>
        <p:nvSpPr>
          <p:cNvPr id="61444" name="Rectangle 3"/>
          <p:cNvSpPr>
            <a:spLocks noGrp="1" noChangeArrowheads="1"/>
          </p:cNvSpPr>
          <p:nvPr>
            <p:ph type="body" idx="1"/>
          </p:nvPr>
        </p:nvSpPr>
        <p:spPr>
          <a:xfrm>
            <a:off x="912748" y="4344259"/>
            <a:ext cx="5018521" cy="4115697"/>
          </a:xfrm>
          <a:solidFill>
            <a:srgbClr val="FFFFFF"/>
          </a:solidFill>
          <a:ln>
            <a:solidFill>
              <a:srgbClr val="000000"/>
            </a:solidFill>
          </a:ln>
        </p:spPr>
        <p:txBody>
          <a:bodyPr/>
          <a:lstStyle/>
          <a:p>
            <a:pPr eaLnBrk="1" hangingPunct="1"/>
            <a:r>
              <a:rPr lang="en-US" altLang="en-US" smtClean="0">
                <a:latin typeface="Arial" panose="020B0604020202020204" pitchFamily="34" charset="0"/>
              </a:rPr>
              <a:t>Parent materials can be broken into three basic groups.</a:t>
            </a:r>
          </a:p>
        </p:txBody>
      </p:sp>
    </p:spTree>
    <p:extLst>
      <p:ext uri="{BB962C8B-B14F-4D97-AF65-F5344CB8AC3E}">
        <p14:creationId xmlns:p14="http://schemas.microsoft.com/office/powerpoint/2010/main" val="2758731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401638" y="714375"/>
            <a:ext cx="6265862" cy="3525838"/>
          </a:xfrm>
          <a:ln/>
        </p:spPr>
      </p:sp>
      <p:sp>
        <p:nvSpPr>
          <p:cNvPr id="51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Another feature of fluvial landscape is flood line.  These lines help make the identification of flood prone areas easier.  They also indicate that the parent materials are fluvial in origin and are therefore likely to have variable textures with depth.</a:t>
            </a:r>
          </a:p>
        </p:txBody>
      </p:sp>
    </p:spTree>
    <p:extLst>
      <p:ext uri="{BB962C8B-B14F-4D97-AF65-F5344CB8AC3E}">
        <p14:creationId xmlns:p14="http://schemas.microsoft.com/office/powerpoint/2010/main" val="3538030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xfrm>
            <a:off x="3877589" y="8744458"/>
            <a:ext cx="2966426" cy="46191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1" tIns="45856" rIns="91711" bIns="45856"/>
          <a:lstStyle>
            <a:lvl1pPr defTabSz="913933">
              <a:spcBef>
                <a:spcPct val="30000"/>
              </a:spcBef>
              <a:defRPr sz="1200">
                <a:solidFill>
                  <a:schemeClr val="tx1"/>
                </a:solidFill>
                <a:latin typeface="Arial" panose="020B0604020202020204" pitchFamily="34" charset="0"/>
              </a:defRPr>
            </a:lvl1pPr>
            <a:lvl2pPr marL="745158" indent="-286599" defTabSz="913933">
              <a:spcBef>
                <a:spcPct val="30000"/>
              </a:spcBef>
              <a:defRPr sz="1200">
                <a:solidFill>
                  <a:schemeClr val="tx1"/>
                </a:solidFill>
                <a:latin typeface="Arial" panose="020B0604020202020204" pitchFamily="34" charset="0"/>
              </a:defRPr>
            </a:lvl2pPr>
            <a:lvl3pPr marL="1146397" indent="-229279" defTabSz="913933">
              <a:spcBef>
                <a:spcPct val="30000"/>
              </a:spcBef>
              <a:defRPr sz="1200">
                <a:solidFill>
                  <a:schemeClr val="tx1"/>
                </a:solidFill>
                <a:latin typeface="Arial" panose="020B0604020202020204" pitchFamily="34" charset="0"/>
              </a:defRPr>
            </a:lvl3pPr>
            <a:lvl4pPr marL="1604955" indent="-229279" defTabSz="913933">
              <a:spcBef>
                <a:spcPct val="30000"/>
              </a:spcBef>
              <a:defRPr sz="1200">
                <a:solidFill>
                  <a:schemeClr val="tx1"/>
                </a:solidFill>
                <a:latin typeface="Arial" panose="020B0604020202020204" pitchFamily="34" charset="0"/>
              </a:defRPr>
            </a:lvl4pPr>
            <a:lvl5pPr marL="2063514" indent="-229279" defTabSz="913933">
              <a:spcBef>
                <a:spcPct val="30000"/>
              </a:spcBef>
              <a:defRPr sz="1200">
                <a:solidFill>
                  <a:schemeClr val="tx1"/>
                </a:solidFill>
                <a:latin typeface="Arial" panose="020B0604020202020204" pitchFamily="34" charset="0"/>
              </a:defRPr>
            </a:lvl5pPr>
            <a:lvl6pPr marL="2522073" indent="-229279" defTabSz="913933" eaLnBrk="0" fontAlgn="base" hangingPunct="0">
              <a:spcBef>
                <a:spcPct val="30000"/>
              </a:spcBef>
              <a:spcAft>
                <a:spcPct val="0"/>
              </a:spcAft>
              <a:defRPr sz="1200">
                <a:solidFill>
                  <a:schemeClr val="tx1"/>
                </a:solidFill>
                <a:latin typeface="Arial" panose="020B0604020202020204" pitchFamily="34" charset="0"/>
              </a:defRPr>
            </a:lvl6pPr>
            <a:lvl7pPr marL="2980632" indent="-229279" defTabSz="913933" eaLnBrk="0" fontAlgn="base" hangingPunct="0">
              <a:spcBef>
                <a:spcPct val="30000"/>
              </a:spcBef>
              <a:spcAft>
                <a:spcPct val="0"/>
              </a:spcAft>
              <a:defRPr sz="1200">
                <a:solidFill>
                  <a:schemeClr val="tx1"/>
                </a:solidFill>
                <a:latin typeface="Arial" panose="020B0604020202020204" pitchFamily="34" charset="0"/>
              </a:defRPr>
            </a:lvl7pPr>
            <a:lvl8pPr marL="3439190" indent="-229279" defTabSz="913933" eaLnBrk="0" fontAlgn="base" hangingPunct="0">
              <a:spcBef>
                <a:spcPct val="30000"/>
              </a:spcBef>
              <a:spcAft>
                <a:spcPct val="0"/>
              </a:spcAft>
              <a:defRPr sz="1200">
                <a:solidFill>
                  <a:schemeClr val="tx1"/>
                </a:solidFill>
                <a:latin typeface="Arial" panose="020B0604020202020204" pitchFamily="34" charset="0"/>
              </a:defRPr>
            </a:lvl8pPr>
            <a:lvl9pPr marL="3897749" indent="-229279" defTabSz="91393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502D33-6B8F-45A6-AE53-F9889784EED6}" type="slidenum">
              <a:rPr lang="en-US" altLang="en-US"/>
              <a:pPr>
                <a:spcBef>
                  <a:spcPct val="0"/>
                </a:spcBef>
              </a:pPr>
              <a:t>47</a:t>
            </a:fld>
            <a:endParaRPr lang="en-US" altLang="en-US"/>
          </a:p>
        </p:txBody>
      </p:sp>
      <p:sp>
        <p:nvSpPr>
          <p:cNvPr id="78851" name="Rectangle 2"/>
          <p:cNvSpPr>
            <a:spLocks noGrp="1" noRot="1" noChangeAspect="1" noChangeArrowheads="1" noTextEdit="1"/>
          </p:cNvSpPr>
          <p:nvPr>
            <p:ph type="sldImg"/>
          </p:nvPr>
        </p:nvSpPr>
        <p:spPr>
          <a:xfrm>
            <a:off x="384175" y="692150"/>
            <a:ext cx="6073775" cy="3417888"/>
          </a:xfrm>
          <a:solidFill>
            <a:srgbClr val="FFFFFF"/>
          </a:solidFill>
          <a:ln/>
        </p:spPr>
      </p:sp>
      <p:sp>
        <p:nvSpPr>
          <p:cNvPr id="78852" name="Rectangle 3"/>
          <p:cNvSpPr>
            <a:spLocks noGrp="1" noChangeArrowheads="1"/>
          </p:cNvSpPr>
          <p:nvPr>
            <p:ph type="body" idx="1"/>
          </p:nvPr>
        </p:nvSpPr>
        <p:spPr>
          <a:xfrm>
            <a:off x="912748" y="4344259"/>
            <a:ext cx="5018521" cy="4115697"/>
          </a:xfrm>
          <a:solidFill>
            <a:srgbClr val="FFFFFF"/>
          </a:solidFill>
          <a:ln>
            <a:solidFill>
              <a:srgbClr val="000000"/>
            </a:solidFill>
          </a:ln>
        </p:spPr>
        <p:txBody>
          <a:bodyPr/>
          <a:lstStyle/>
          <a:p>
            <a:pPr eaLnBrk="1" hangingPunct="1"/>
            <a:r>
              <a:rPr lang="en-US" altLang="en-US" smtClean="0">
                <a:latin typeface="Arial" panose="020B0604020202020204" pitchFamily="34" charset="0"/>
              </a:rPr>
              <a:t>Time should be considered not only for hoe old a soil is but also in terms of long will it take for certain soil properties to develop or redevelop after a soil is disturbed.</a:t>
            </a:r>
          </a:p>
        </p:txBody>
      </p:sp>
    </p:spTree>
    <p:extLst>
      <p:ext uri="{BB962C8B-B14F-4D97-AF65-F5344CB8AC3E}">
        <p14:creationId xmlns:p14="http://schemas.microsoft.com/office/powerpoint/2010/main" val="3792974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661988" y="1150938"/>
            <a:ext cx="5522912" cy="31083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Shape 134"/>
          <p:cNvSpPr txBox="1">
            <a:spLocks noGrp="1"/>
          </p:cNvSpPr>
          <p:nvPr>
            <p:ph type="body" idx="1"/>
          </p:nvPr>
        </p:nvSpPr>
        <p:spPr>
          <a:xfrm>
            <a:off x="684560" y="4430568"/>
            <a:ext cx="5476479" cy="3625010"/>
          </a:xfrm>
          <a:prstGeom prst="rect">
            <a:avLst/>
          </a:prstGeom>
          <a:noFill/>
          <a:ln>
            <a:noFill/>
          </a:ln>
        </p:spPr>
        <p:txBody>
          <a:bodyPr spcFirstLastPara="1" wrap="square" lIns="91697" tIns="45835" rIns="91697" bIns="45835" anchor="t" anchorCtr="0">
            <a:noAutofit/>
          </a:bodyPr>
          <a:lstStyle/>
          <a:p>
            <a:pPr marL="0" indent="0">
              <a:buNone/>
            </a:pPr>
            <a:endParaRPr sz="1200">
              <a:solidFill>
                <a:schemeClr val="dk1"/>
              </a:solidFill>
              <a:latin typeface="Calibri"/>
              <a:ea typeface="Calibri"/>
              <a:cs typeface="Calibri"/>
              <a:sym typeface="Calibri"/>
            </a:endParaRPr>
          </a:p>
        </p:txBody>
      </p:sp>
      <p:sp>
        <p:nvSpPr>
          <p:cNvPr id="135" name="Shape 135"/>
          <p:cNvSpPr txBox="1">
            <a:spLocks noGrp="1"/>
          </p:cNvSpPr>
          <p:nvPr>
            <p:ph type="sldNum" idx="12"/>
          </p:nvPr>
        </p:nvSpPr>
        <p:spPr>
          <a:xfrm>
            <a:off x="3877589" y="8744458"/>
            <a:ext cx="2966426" cy="461917"/>
          </a:xfrm>
          <a:prstGeom prst="rect">
            <a:avLst/>
          </a:prstGeom>
          <a:noFill/>
          <a:ln>
            <a:noFill/>
          </a:ln>
        </p:spPr>
        <p:txBody>
          <a:bodyPr spcFirstLastPara="1" wrap="square" lIns="91697" tIns="45835" rIns="91697" bIns="45835" anchor="b" anchorCtr="0">
            <a:noAutofit/>
          </a:bodyPr>
          <a:lstStyle/>
          <a:p>
            <a:pPr algn="r"/>
            <a:fld id="{00000000-1234-1234-1234-123412341234}" type="slidenum">
              <a:rPr lang="en" sz="1200">
                <a:latin typeface="Calibri"/>
                <a:ea typeface="Calibri"/>
                <a:cs typeface="Calibri"/>
                <a:sym typeface="Calibri"/>
              </a:rPr>
              <a:pPr algn="r"/>
              <a:t>4</a:t>
            </a:fld>
            <a:endParaRPr sz="1200">
              <a:latin typeface="Calibri"/>
              <a:ea typeface="Calibri"/>
              <a:cs typeface="Calibri"/>
              <a:sym typeface="Calibri"/>
            </a:endParaRPr>
          </a:p>
        </p:txBody>
      </p:sp>
    </p:spTree>
    <p:extLst>
      <p:ext uri="{BB962C8B-B14F-4D97-AF65-F5344CB8AC3E}">
        <p14:creationId xmlns:p14="http://schemas.microsoft.com/office/powerpoint/2010/main" val="4193302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xfrm>
            <a:off x="3877589" y="8744458"/>
            <a:ext cx="2966426" cy="46191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1" tIns="45856" rIns="91711" bIns="45856"/>
          <a:lstStyle>
            <a:lvl1pPr defTabSz="913933">
              <a:spcBef>
                <a:spcPct val="30000"/>
              </a:spcBef>
              <a:defRPr sz="1200">
                <a:solidFill>
                  <a:schemeClr val="tx1"/>
                </a:solidFill>
                <a:latin typeface="Arial" panose="020B0604020202020204" pitchFamily="34" charset="0"/>
              </a:defRPr>
            </a:lvl1pPr>
            <a:lvl2pPr marL="745158" indent="-286599" defTabSz="913933">
              <a:spcBef>
                <a:spcPct val="30000"/>
              </a:spcBef>
              <a:defRPr sz="1200">
                <a:solidFill>
                  <a:schemeClr val="tx1"/>
                </a:solidFill>
                <a:latin typeface="Arial" panose="020B0604020202020204" pitchFamily="34" charset="0"/>
              </a:defRPr>
            </a:lvl2pPr>
            <a:lvl3pPr marL="1146397" indent="-229279" defTabSz="913933">
              <a:spcBef>
                <a:spcPct val="30000"/>
              </a:spcBef>
              <a:defRPr sz="1200">
                <a:solidFill>
                  <a:schemeClr val="tx1"/>
                </a:solidFill>
                <a:latin typeface="Arial" panose="020B0604020202020204" pitchFamily="34" charset="0"/>
              </a:defRPr>
            </a:lvl3pPr>
            <a:lvl4pPr marL="1604955" indent="-229279" defTabSz="913933">
              <a:spcBef>
                <a:spcPct val="30000"/>
              </a:spcBef>
              <a:defRPr sz="1200">
                <a:solidFill>
                  <a:schemeClr val="tx1"/>
                </a:solidFill>
                <a:latin typeface="Arial" panose="020B0604020202020204" pitchFamily="34" charset="0"/>
              </a:defRPr>
            </a:lvl4pPr>
            <a:lvl5pPr marL="2063514" indent="-229279" defTabSz="913933">
              <a:spcBef>
                <a:spcPct val="30000"/>
              </a:spcBef>
              <a:defRPr sz="1200">
                <a:solidFill>
                  <a:schemeClr val="tx1"/>
                </a:solidFill>
                <a:latin typeface="Arial" panose="020B0604020202020204" pitchFamily="34" charset="0"/>
              </a:defRPr>
            </a:lvl5pPr>
            <a:lvl6pPr marL="2522073" indent="-229279" defTabSz="913933" eaLnBrk="0" fontAlgn="base" hangingPunct="0">
              <a:spcBef>
                <a:spcPct val="30000"/>
              </a:spcBef>
              <a:spcAft>
                <a:spcPct val="0"/>
              </a:spcAft>
              <a:defRPr sz="1200">
                <a:solidFill>
                  <a:schemeClr val="tx1"/>
                </a:solidFill>
                <a:latin typeface="Arial" panose="020B0604020202020204" pitchFamily="34" charset="0"/>
              </a:defRPr>
            </a:lvl6pPr>
            <a:lvl7pPr marL="2980632" indent="-229279" defTabSz="913933" eaLnBrk="0" fontAlgn="base" hangingPunct="0">
              <a:spcBef>
                <a:spcPct val="30000"/>
              </a:spcBef>
              <a:spcAft>
                <a:spcPct val="0"/>
              </a:spcAft>
              <a:defRPr sz="1200">
                <a:solidFill>
                  <a:schemeClr val="tx1"/>
                </a:solidFill>
                <a:latin typeface="Arial" panose="020B0604020202020204" pitchFamily="34" charset="0"/>
              </a:defRPr>
            </a:lvl7pPr>
            <a:lvl8pPr marL="3439190" indent="-229279" defTabSz="913933" eaLnBrk="0" fontAlgn="base" hangingPunct="0">
              <a:spcBef>
                <a:spcPct val="30000"/>
              </a:spcBef>
              <a:spcAft>
                <a:spcPct val="0"/>
              </a:spcAft>
              <a:defRPr sz="1200">
                <a:solidFill>
                  <a:schemeClr val="tx1"/>
                </a:solidFill>
                <a:latin typeface="Arial" panose="020B0604020202020204" pitchFamily="34" charset="0"/>
              </a:defRPr>
            </a:lvl8pPr>
            <a:lvl9pPr marL="3897749" indent="-229279" defTabSz="91393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CC0F373-C661-4375-B5F2-D5D5A2C14598}" type="slidenum">
              <a:rPr lang="en-US" altLang="en-US"/>
              <a:pPr>
                <a:spcBef>
                  <a:spcPct val="0"/>
                </a:spcBef>
              </a:pPr>
              <a:t>52</a:t>
            </a:fld>
            <a:endParaRPr lang="en-US" altLang="en-US"/>
          </a:p>
        </p:txBody>
      </p:sp>
      <p:sp>
        <p:nvSpPr>
          <p:cNvPr id="34819" name="Rectangle 2"/>
          <p:cNvSpPr>
            <a:spLocks noGrp="1" noRot="1" noChangeAspect="1" noChangeArrowheads="1" noTextEdit="1"/>
          </p:cNvSpPr>
          <p:nvPr>
            <p:ph type="sldImg"/>
          </p:nvPr>
        </p:nvSpPr>
        <p:spPr>
          <a:xfrm>
            <a:off x="384175" y="692150"/>
            <a:ext cx="6073775" cy="3417888"/>
          </a:xfrm>
          <a:ln/>
        </p:spPr>
      </p:sp>
      <p:sp>
        <p:nvSpPr>
          <p:cNvPr id="34820" name="Rectangle 3"/>
          <p:cNvSpPr>
            <a:spLocks noGrp="1" noChangeArrowheads="1"/>
          </p:cNvSpPr>
          <p:nvPr>
            <p:ph type="body" idx="1"/>
          </p:nvPr>
        </p:nvSpPr>
        <p:spPr>
          <a:xfrm>
            <a:off x="912748" y="4344259"/>
            <a:ext cx="5018521" cy="41156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Jenny originally came up with the first 5 factors.  Some add anthropogenic (man) as a 6</a:t>
            </a:r>
            <a:r>
              <a:rPr lang="en-US" altLang="en-US" baseline="30000" smtClean="0">
                <a:latin typeface="Arial" panose="020B0604020202020204" pitchFamily="34" charset="0"/>
              </a:rPr>
              <a:t>th</a:t>
            </a:r>
            <a:r>
              <a:rPr lang="en-US" altLang="en-US" smtClean="0">
                <a:latin typeface="Arial" panose="020B0604020202020204" pitchFamily="34" charset="0"/>
              </a:rPr>
              <a:t> factor due to the extreme and widespread influence man can have, others consider man as part of the Biology factor.</a:t>
            </a:r>
          </a:p>
        </p:txBody>
      </p:sp>
    </p:spTree>
    <p:extLst>
      <p:ext uri="{BB962C8B-B14F-4D97-AF65-F5344CB8AC3E}">
        <p14:creationId xmlns:p14="http://schemas.microsoft.com/office/powerpoint/2010/main" val="515043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703263"/>
            <a:ext cx="6248400" cy="35147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701040" y="4451986"/>
            <a:ext cx="5608320" cy="4217670"/>
          </a:xfrm>
          <a:prstGeom prst="rect">
            <a:avLst/>
          </a:prstGeom>
        </p:spPr>
        <p:txBody>
          <a:bodyPr spcFirstLastPara="1" wrap="square" lIns="93585" tIns="93585" rIns="93585" bIns="93585" anchor="t" anchorCtr="0">
            <a:noAutofit/>
          </a:bodyPr>
          <a:lstStyle/>
          <a:p>
            <a:pPr marL="0" indent="0">
              <a:buNone/>
            </a:pPr>
            <a:endParaRPr/>
          </a:p>
        </p:txBody>
      </p:sp>
    </p:spTree>
    <p:extLst>
      <p:ext uri="{BB962C8B-B14F-4D97-AF65-F5344CB8AC3E}">
        <p14:creationId xmlns:p14="http://schemas.microsoft.com/office/powerpoint/2010/main" val="687538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000" y="703263"/>
            <a:ext cx="6248400" cy="35147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701040" y="4451986"/>
            <a:ext cx="5608320" cy="4217670"/>
          </a:xfrm>
          <a:prstGeom prst="rect">
            <a:avLst/>
          </a:prstGeom>
        </p:spPr>
        <p:txBody>
          <a:bodyPr spcFirstLastPara="1" wrap="square" lIns="93585" tIns="93585" rIns="93585" bIns="93585" anchor="t" anchorCtr="0">
            <a:noAutofit/>
          </a:bodyPr>
          <a:lstStyle/>
          <a:p>
            <a:pPr marL="0" indent="0">
              <a:buNone/>
            </a:pPr>
            <a:endParaRPr/>
          </a:p>
        </p:txBody>
      </p:sp>
    </p:spTree>
    <p:extLst>
      <p:ext uri="{BB962C8B-B14F-4D97-AF65-F5344CB8AC3E}">
        <p14:creationId xmlns:p14="http://schemas.microsoft.com/office/powerpoint/2010/main" val="1116196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57188" y="690563"/>
            <a:ext cx="6132512" cy="34512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4560" y="4373028"/>
            <a:ext cx="5476479" cy="4142868"/>
          </a:xfrm>
          <a:prstGeom prst="rect">
            <a:avLst/>
          </a:prstGeom>
        </p:spPr>
        <p:txBody>
          <a:bodyPr spcFirstLastPara="1" wrap="square" lIns="91697" tIns="91697" rIns="91697" bIns="91697" anchor="t" anchorCtr="0">
            <a:noAutofit/>
          </a:bodyPr>
          <a:lstStyle/>
          <a:p>
            <a:pPr marL="0" indent="0">
              <a:buNone/>
            </a:pPr>
            <a:endParaRPr/>
          </a:p>
        </p:txBody>
      </p:sp>
    </p:spTree>
    <p:extLst>
      <p:ext uri="{BB962C8B-B14F-4D97-AF65-F5344CB8AC3E}">
        <p14:creationId xmlns:p14="http://schemas.microsoft.com/office/powerpoint/2010/main" val="3682880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000" y="703263"/>
            <a:ext cx="6248400" cy="35147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701040" y="4451986"/>
            <a:ext cx="5608320" cy="4217670"/>
          </a:xfrm>
          <a:prstGeom prst="rect">
            <a:avLst/>
          </a:prstGeom>
        </p:spPr>
        <p:txBody>
          <a:bodyPr spcFirstLastPara="1" wrap="square" lIns="93585" tIns="93585" rIns="93585" bIns="93585" anchor="t" anchorCtr="0">
            <a:noAutofit/>
          </a:bodyPr>
          <a:lstStyle/>
          <a:p>
            <a:pPr marL="0" indent="0">
              <a:buNone/>
            </a:pPr>
            <a:endParaRPr/>
          </a:p>
        </p:txBody>
      </p:sp>
    </p:spTree>
    <p:extLst>
      <p:ext uri="{BB962C8B-B14F-4D97-AF65-F5344CB8AC3E}">
        <p14:creationId xmlns:p14="http://schemas.microsoft.com/office/powerpoint/2010/main" val="1873722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000" y="703263"/>
            <a:ext cx="6248400" cy="35147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701040" y="4451986"/>
            <a:ext cx="5608320" cy="4217670"/>
          </a:xfrm>
          <a:prstGeom prst="rect">
            <a:avLst/>
          </a:prstGeom>
        </p:spPr>
        <p:txBody>
          <a:bodyPr spcFirstLastPara="1" wrap="square" lIns="93585" tIns="93585" rIns="93585" bIns="93585" anchor="t" anchorCtr="0">
            <a:noAutofit/>
          </a:bodyPr>
          <a:lstStyle/>
          <a:p>
            <a:pPr marL="0" indent="0">
              <a:buNone/>
            </a:pPr>
            <a:endParaRPr dirty="0"/>
          </a:p>
        </p:txBody>
      </p:sp>
    </p:spTree>
    <p:extLst>
      <p:ext uri="{BB962C8B-B14F-4D97-AF65-F5344CB8AC3E}">
        <p14:creationId xmlns:p14="http://schemas.microsoft.com/office/powerpoint/2010/main" val="530852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703263"/>
            <a:ext cx="6248400" cy="35147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701040" y="4451986"/>
            <a:ext cx="5608320" cy="4217670"/>
          </a:xfrm>
          <a:prstGeom prst="rect">
            <a:avLst/>
          </a:prstGeom>
        </p:spPr>
        <p:txBody>
          <a:bodyPr spcFirstLastPara="1" wrap="square" lIns="93585" tIns="93585" rIns="93585" bIns="93585" anchor="t" anchorCtr="0">
            <a:noAutofit/>
          </a:bodyPr>
          <a:lstStyle/>
          <a:p>
            <a:pPr marL="0" indent="0">
              <a:buNone/>
            </a:pPr>
            <a:endParaRPr/>
          </a:p>
        </p:txBody>
      </p:sp>
    </p:spTree>
    <p:extLst>
      <p:ext uri="{BB962C8B-B14F-4D97-AF65-F5344CB8AC3E}">
        <p14:creationId xmlns:p14="http://schemas.microsoft.com/office/powerpoint/2010/main" val="3873668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3341716"/>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3148981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596777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09226"/>
            <a:ext cx="1971675" cy="431992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09226"/>
            <a:ext cx="5800725" cy="4319924"/>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049674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10878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lip Art and Text" type="clipArtAndTx">
  <p:cSld name="Title, Clip Art and Text">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685800" y="457200"/>
            <a:ext cx="7772400" cy="857250"/>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02" name="Shape 202"/>
          <p:cNvSpPr>
            <a:spLocks noGrp="1"/>
          </p:cNvSpPr>
          <p:nvPr>
            <p:ph type="clipArt" idx="2"/>
          </p:nvPr>
        </p:nvSpPr>
        <p:spPr>
          <a:xfrm>
            <a:off x="685800" y="1485900"/>
            <a:ext cx="3810000" cy="3086100"/>
          </a:xfrm>
          <a:prstGeom prst="rect">
            <a:avLst/>
          </a:prstGeom>
          <a:noFill/>
          <a:ln>
            <a:noFill/>
          </a:ln>
        </p:spPr>
        <p:txBody>
          <a:bodyPr spcFirstLastPara="1" wrap="square" lIns="68575" tIns="68575" rIns="68575" bIns="68575" anchor="t" anchorCtr="0"/>
          <a:lstStyle>
            <a:lvl1pPr marR="0" lvl="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3" name="Shape 203"/>
          <p:cNvSpPr txBox="1">
            <a:spLocks noGrp="1"/>
          </p:cNvSpPr>
          <p:nvPr>
            <p:ph type="body" idx="1"/>
          </p:nvPr>
        </p:nvSpPr>
        <p:spPr>
          <a:xfrm>
            <a:off x="4648200" y="1485900"/>
            <a:ext cx="3810000" cy="30861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10397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21290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8" name="Shape 58"/>
          <p:cNvSpPr txBox="1">
            <a:spLocks noGrp="1"/>
          </p:cNvSpPr>
          <p:nvPr>
            <p:ph type="body" idx="1"/>
          </p:nvPr>
        </p:nvSpPr>
        <p:spPr>
          <a:xfrm>
            <a:off x="628650" y="1369219"/>
            <a:ext cx="7886700" cy="3263504"/>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
              <a:pPr/>
              <a:t>‹#›</a:t>
            </a:fld>
            <a:endParaRPr/>
          </a:p>
        </p:txBody>
      </p:sp>
      <p:pic>
        <p:nvPicPr>
          <p:cNvPr id="62" name="Shape 6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56134"/>
            <a:ext cx="9144000" cy="1425352"/>
          </a:xfrm>
          <a:prstGeom prst="rect">
            <a:avLst/>
          </a:prstGeom>
          <a:noFill/>
          <a:ln>
            <a:noFill/>
          </a:ln>
        </p:spPr>
      </p:pic>
    </p:spTree>
    <p:extLst>
      <p:ext uri="{BB962C8B-B14F-4D97-AF65-F5344CB8AC3E}">
        <p14:creationId xmlns:p14="http://schemas.microsoft.com/office/powerpoint/2010/main" val="2407694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3"/>
        <p:cNvGrpSpPr/>
        <p:nvPr/>
      </p:nvGrpSpPr>
      <p:grpSpPr>
        <a:xfrm>
          <a:off x="0" y="0"/>
          <a:ext cx="0" cy="0"/>
          <a:chOff x="0" y="0"/>
          <a:chExt cx="0" cy="0"/>
        </a:xfrm>
      </p:grpSpPr>
      <p:sp>
        <p:nvSpPr>
          <p:cNvPr id="64" name="Shape 64"/>
          <p:cNvSpPr txBox="1">
            <a:spLocks noGrp="1"/>
          </p:cNvSpPr>
          <p:nvPr>
            <p:ph type="ctrTitle"/>
          </p:nvPr>
        </p:nvSpPr>
        <p:spPr>
          <a:xfrm>
            <a:off x="1143000" y="841772"/>
            <a:ext cx="6858000" cy="1790700"/>
          </a:xfrm>
          <a:prstGeom prst="rect">
            <a:avLst/>
          </a:prstGeom>
          <a:noFill/>
          <a:ln>
            <a:noFill/>
          </a:ln>
        </p:spPr>
        <p:txBody>
          <a:bodyPr spcFirstLastPara="1" wrap="square" lIns="68575" tIns="68575" rIns="68575" bIns="68575" anchor="b" anchorCtr="0"/>
          <a:lstStyle>
            <a:lvl1pPr marR="0" lvl="0" algn="ctr"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5" name="Shape 65"/>
          <p:cNvSpPr txBox="1">
            <a:spLocks noGrp="1"/>
          </p:cNvSpPr>
          <p:nvPr>
            <p:ph type="subTitle" idx="1"/>
          </p:nvPr>
        </p:nvSpPr>
        <p:spPr>
          <a:xfrm>
            <a:off x="1143000" y="2701528"/>
            <a:ext cx="6858000" cy="1241821"/>
          </a:xfrm>
          <a:prstGeom prst="rect">
            <a:avLst/>
          </a:prstGeom>
          <a:noFill/>
          <a:ln>
            <a:noFill/>
          </a:ln>
        </p:spPr>
        <p:txBody>
          <a:bodyPr spcFirstLastPara="1" wrap="square" lIns="68575" tIns="68575" rIns="68575" bIns="68575" anchor="t" anchorCtr="0"/>
          <a:lstStyle>
            <a:lvl1pPr marR="0" lvl="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474682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623888" y="1282304"/>
            <a:ext cx="7886700" cy="2139553"/>
          </a:xfrm>
          <a:prstGeom prst="rect">
            <a:avLst/>
          </a:prstGeom>
          <a:noFill/>
          <a:ln>
            <a:noFill/>
          </a:ln>
        </p:spPr>
        <p:txBody>
          <a:bodyPr spcFirstLastPara="1" wrap="square" lIns="68575" tIns="68575" rIns="68575" bIns="68575" anchor="b" anchorCtr="0"/>
          <a:lstStyle>
            <a:lvl1pPr marR="0" lvl="0" algn="l"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1" name="Shape 71"/>
          <p:cNvSpPr txBox="1">
            <a:spLocks noGrp="1"/>
          </p:cNvSpPr>
          <p:nvPr>
            <p:ph type="body" idx="1"/>
          </p:nvPr>
        </p:nvSpPr>
        <p:spPr>
          <a:xfrm>
            <a:off x="623888" y="3442097"/>
            <a:ext cx="7886700" cy="1125140"/>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72" name="Shape 72"/>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2416417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7" name="Shape 77"/>
          <p:cNvSpPr txBox="1">
            <a:spLocks noGrp="1"/>
          </p:cNvSpPr>
          <p:nvPr>
            <p:ph type="body" idx="1"/>
          </p:nvPr>
        </p:nvSpPr>
        <p:spPr>
          <a:xfrm>
            <a:off x="628650" y="1369219"/>
            <a:ext cx="3886200" cy="3263504"/>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body" idx="2"/>
          </p:nvPr>
        </p:nvSpPr>
        <p:spPr>
          <a:xfrm>
            <a:off x="4629150" y="1369219"/>
            <a:ext cx="3886200" cy="3263504"/>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2578938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629841"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4" name="Shape 84"/>
          <p:cNvSpPr txBox="1">
            <a:spLocks noGrp="1"/>
          </p:cNvSpPr>
          <p:nvPr>
            <p:ph type="body" idx="1"/>
          </p:nvPr>
        </p:nvSpPr>
        <p:spPr>
          <a:xfrm>
            <a:off x="629841" y="1260872"/>
            <a:ext cx="3868340" cy="617934"/>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body" idx="2"/>
          </p:nvPr>
        </p:nvSpPr>
        <p:spPr>
          <a:xfrm>
            <a:off x="629841" y="1878806"/>
            <a:ext cx="3868340" cy="2763441"/>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body" idx="3"/>
          </p:nvPr>
        </p:nvSpPr>
        <p:spPr>
          <a:xfrm>
            <a:off x="4629150" y="1260872"/>
            <a:ext cx="3887391" cy="617934"/>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body" idx="4"/>
          </p:nvPr>
        </p:nvSpPr>
        <p:spPr>
          <a:xfrm>
            <a:off x="4629150" y="1878806"/>
            <a:ext cx="3887391" cy="2763441"/>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3674983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6157" y="2893061"/>
            <a:ext cx="7543800" cy="108806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822961" y="2125980"/>
            <a:ext cx="7543800" cy="301752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03500541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93" name="Shape 93"/>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950037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Shape 97"/>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2502230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629841" y="342900"/>
            <a:ext cx="2949178" cy="1200150"/>
          </a:xfrm>
          <a:prstGeom prst="rect">
            <a:avLst/>
          </a:prstGeom>
          <a:noFill/>
          <a:ln>
            <a:noFill/>
          </a:ln>
        </p:spPr>
        <p:txBody>
          <a:bodyPr spcFirstLastPara="1" wrap="square" lIns="68575" tIns="68575" rIns="68575" bIns="68575" anchor="b" anchorCtr="0"/>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2" name="Shape 102"/>
          <p:cNvSpPr txBox="1">
            <a:spLocks noGrp="1"/>
          </p:cNvSpPr>
          <p:nvPr>
            <p:ph type="body" idx="1"/>
          </p:nvPr>
        </p:nvSpPr>
        <p:spPr>
          <a:xfrm>
            <a:off x="3887391" y="740569"/>
            <a:ext cx="4629150" cy="3655219"/>
          </a:xfrm>
          <a:prstGeom prst="rect">
            <a:avLst/>
          </a:prstGeom>
          <a:noFill/>
          <a:ln>
            <a:noFill/>
          </a:ln>
        </p:spPr>
        <p:txBody>
          <a:bodyPr spcFirstLastPara="1" wrap="square" lIns="68575" tIns="68575" rIns="68575" bIns="68575" anchor="t" anchorCtr="0"/>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body" idx="2"/>
          </p:nvPr>
        </p:nvSpPr>
        <p:spPr>
          <a:xfrm>
            <a:off x="629841" y="1543050"/>
            <a:ext cx="2949178" cy="2858691"/>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3010927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629841" y="342900"/>
            <a:ext cx="2949178" cy="1200150"/>
          </a:xfrm>
          <a:prstGeom prst="rect">
            <a:avLst/>
          </a:prstGeom>
          <a:noFill/>
          <a:ln>
            <a:noFill/>
          </a:ln>
        </p:spPr>
        <p:txBody>
          <a:bodyPr spcFirstLastPara="1" wrap="square" lIns="68575" tIns="68575" rIns="68575" bIns="68575" anchor="b" anchorCtr="0"/>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9" name="Shape 109"/>
          <p:cNvSpPr>
            <a:spLocks noGrp="1"/>
          </p:cNvSpPr>
          <p:nvPr>
            <p:ph type="pic" idx="2"/>
          </p:nvPr>
        </p:nvSpPr>
        <p:spPr>
          <a:xfrm>
            <a:off x="3887391" y="740569"/>
            <a:ext cx="4629150" cy="3655219"/>
          </a:xfrm>
          <a:prstGeom prst="rect">
            <a:avLst/>
          </a:prstGeom>
          <a:noFill/>
          <a:ln>
            <a:noFill/>
          </a:ln>
        </p:spPr>
        <p:txBody>
          <a:bodyPr spcFirstLastPara="1" wrap="square" lIns="68575" tIns="68575" rIns="68575" bIns="68575" anchor="t" anchorCtr="0"/>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body" idx="1"/>
          </p:nvPr>
        </p:nvSpPr>
        <p:spPr>
          <a:xfrm>
            <a:off x="629841" y="1543050"/>
            <a:ext cx="2949178" cy="2858691"/>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58403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16" name="Shape 116"/>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854679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rot="5400000">
            <a:off x="5350073" y="1467446"/>
            <a:ext cx="4358879" cy="1971675"/>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22" name="Shape 122"/>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2722912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96460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59" y="1384301"/>
            <a:ext cx="3703320" cy="3017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23681114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22960" y="1936751"/>
            <a:ext cx="3703320" cy="2533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63440" y="1936751"/>
            <a:ext cx="3703320" cy="2533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8203314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65563" y="1738953"/>
            <a:ext cx="7543800" cy="1088068"/>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27101262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41890942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endParaRPr lang="en-US"/>
          </a:p>
        </p:txBody>
      </p:sp>
      <p:sp>
        <p:nvSpPr>
          <p:cNvPr id="6" name="Footer Placeholder 5"/>
          <p:cNvSpPr>
            <a:spLocks noGrp="1"/>
          </p:cNvSpPr>
          <p:nvPr>
            <p:ph type="ftr" sz="quarter" idx="11"/>
          </p:nvPr>
        </p:nvSpPr>
        <p:spPr>
          <a:xfrm>
            <a:off x="3600450" y="4844839"/>
            <a:ext cx="3486150" cy="273844"/>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211489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5234" cy="617220"/>
          </a:xfrm>
        </p:spPr>
        <p:txBody>
          <a:bodyPr lIns="91440" tIns="0" rIns="91440" bIns="0" anchor="b">
            <a:noAutofit/>
          </a:bodyPr>
          <a:lstStyle>
            <a:lvl1pPr>
              <a:defRPr sz="27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3686307"/>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22960" y="4430268"/>
            <a:ext cx="7584948"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0116566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750737"/>
            <a:ext cx="9143989" cy="4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384301"/>
            <a:ext cx="7543800" cy="301752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4844839"/>
            <a:ext cx="1854203" cy="273844"/>
          </a:xfrm>
          <a:prstGeom prst="rect">
            <a:avLst/>
          </a:prstGeom>
        </p:spPr>
        <p:txBody>
          <a:bodyPr vert="horz" lIns="91440" tIns="45720" rIns="91440" bIns="45720" rtlCol="0" anchor="ctr"/>
          <a:lstStyle>
            <a:lvl1pPr algn="l">
              <a:defRPr sz="675">
                <a:solidFill>
                  <a:srgbClr val="FFFFFF"/>
                </a:solidFill>
              </a:defRPr>
            </a:lvl1pPr>
          </a:lstStyle>
          <a:p>
            <a:endParaRPr lang="en-US"/>
          </a:p>
        </p:txBody>
      </p:sp>
      <p:sp>
        <p:nvSpPr>
          <p:cNvPr id="5" name="Footer Placeholder 4"/>
          <p:cNvSpPr>
            <a:spLocks noGrp="1"/>
          </p:cNvSpPr>
          <p:nvPr>
            <p:ph type="ftr" sz="quarter" idx="3"/>
          </p:nvPr>
        </p:nvSpPr>
        <p:spPr>
          <a:xfrm>
            <a:off x="2764639" y="4844839"/>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4844839"/>
            <a:ext cx="984019" cy="273844"/>
          </a:xfrm>
          <a:prstGeom prst="rect">
            <a:avLst/>
          </a:prstGeom>
        </p:spPr>
        <p:txBody>
          <a:bodyPr vert="horz" lIns="91440" tIns="45720" rIns="91440" bIns="45720" rtlCol="0" anchor="ctr"/>
          <a:lstStyle>
            <a:lvl1pPr algn="r">
              <a:defRPr sz="788">
                <a:solidFill>
                  <a:srgbClr val="FFFFFF"/>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513796708"/>
      </p:ext>
    </p:extLst>
  </p:cSld>
  <p:clrMap bg1="lt1" tx1="dk1" bg2="lt2" tx2="dk2" accent1="accent1" accent2="accent2" accent3="accent3" accent4="accent4" accent5="accent5" accent6="accent6" hlink="hlink" folHlink="folHlink"/>
  <p:sldLayoutIdLst>
    <p:sldLayoutId id="2147484552" r:id="rId1"/>
    <p:sldLayoutId id="2147484553" r:id="rId2"/>
    <p:sldLayoutId id="2147484554" r:id="rId3"/>
    <p:sldLayoutId id="2147484555" r:id="rId4"/>
    <p:sldLayoutId id="2147484556" r:id="rId5"/>
    <p:sldLayoutId id="2147484557" r:id="rId6"/>
    <p:sldLayoutId id="2147484558" r:id="rId7"/>
    <p:sldLayoutId id="2147484559" r:id="rId8"/>
    <p:sldLayoutId id="2147484560" r:id="rId9"/>
    <p:sldLayoutId id="2147484561" r:id="rId10"/>
    <p:sldLayoutId id="2147484562" r:id="rId11"/>
    <p:sldLayoutId id="2147484563" r:id="rId12"/>
    <p:sldLayoutId id="2147484564" r:id="rId13"/>
    <p:sldLayoutId id="2147484565" r:id="rId14"/>
  </p:sldLayoutIdLst>
  <p:timing>
    <p:tnLst>
      <p:par>
        <p:cTn id="1" dur="indefinite" restart="never" nodeType="tmRoot"/>
      </p:par>
    </p:tnLst>
  </p:timing>
  <p:hf sldNum="0"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Shape 52"/>
          <p:cNvSpPr txBox="1">
            <a:spLocks noGrp="1"/>
          </p:cNvSpPr>
          <p:nvPr>
            <p:ph type="body" idx="1"/>
          </p:nvPr>
        </p:nvSpPr>
        <p:spPr>
          <a:xfrm>
            <a:off x="628650" y="1369219"/>
            <a:ext cx="7886700" cy="3263504"/>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1500530452"/>
      </p:ext>
    </p:extLst>
  </p:cSld>
  <p:clrMap bg1="lt1" tx1="dk1" bg2="dk2" tx2="lt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oils4teachers.org/" TargetMode="External"/><Relationship Id="rId2" Type="http://schemas.openxmlformats.org/officeDocument/2006/relationships/hyperlink" Target="mailto:membership@soils.org" TargetMode="External"/><Relationship Id="rId1" Type="http://schemas.openxmlformats.org/officeDocument/2006/relationships/slideLayout" Target="../slideLayouts/slideLayout12.xml"/><Relationship Id="rId4" Type="http://schemas.openxmlformats.org/officeDocument/2006/relationships/hyperlink" Target="http://www.soils.org/IY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upload.wikimedia.org/wikipedia/commons/3/34/Dust-storm-Texas-1935.png"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35.jpe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42.jpe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11.jpeg"/></Relationships>
</file>

<file path=ppt/slides/_rels/slide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11.jpeg"/></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nestanet.org/" TargetMode="External"/><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hyperlink" Target="https://twitter.com/NESTA_US" TargetMode="External"/><Relationship Id="rId4" Type="http://schemas.openxmlformats.org/officeDocument/2006/relationships/hyperlink" Target="https://www.facebook.com/groups/nationalesta/"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0.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A note to teachers …</a:t>
            </a:r>
            <a:endParaRPr lang="en-US" dirty="0"/>
          </a:p>
        </p:txBody>
      </p:sp>
      <p:sp>
        <p:nvSpPr>
          <p:cNvPr id="5" name="Text Placeholder 4"/>
          <p:cNvSpPr>
            <a:spLocks noGrp="1"/>
          </p:cNvSpPr>
          <p:nvPr>
            <p:ph type="body" idx="1"/>
          </p:nvPr>
        </p:nvSpPr>
        <p:spPr/>
        <p:txBody>
          <a:bodyPr/>
          <a:lstStyle/>
          <a:p>
            <a:pPr marL="114300" indent="0">
              <a:buNone/>
            </a:pPr>
            <a:r>
              <a:rPr lang="en-US" dirty="0" smtClean="0"/>
              <a:t>Dear Educators,</a:t>
            </a:r>
          </a:p>
          <a:p>
            <a:pPr marL="114300" indent="0">
              <a:buNone/>
            </a:pPr>
            <a:endParaRPr lang="en-US" dirty="0"/>
          </a:p>
          <a:p>
            <a:pPr marL="114300" indent="0">
              <a:buNone/>
            </a:pPr>
            <a:r>
              <a:rPr lang="en-US" dirty="0" smtClean="0"/>
              <a:t>Thank you for your interest in our Soils: Fundamental to Life </a:t>
            </a:r>
            <a:r>
              <a:rPr lang="en-US" dirty="0" err="1" smtClean="0"/>
              <a:t>powerpoint</a:t>
            </a:r>
            <a:r>
              <a:rPr lang="en-US" dirty="0" smtClean="0"/>
              <a:t>.  This </a:t>
            </a:r>
            <a:r>
              <a:rPr lang="en-US" dirty="0" err="1" smtClean="0"/>
              <a:t>powerpoint</a:t>
            </a:r>
            <a:r>
              <a:rPr lang="en-US" dirty="0" smtClean="0"/>
              <a:t> was developed for the webinar of the same title, presented April 17, 2018.  This has been updated to include the appropriate sources and credits for the images within the presentation.</a:t>
            </a:r>
          </a:p>
          <a:p>
            <a:pPr marL="114300" indent="0">
              <a:buNone/>
            </a:pPr>
            <a:endParaRPr lang="en-US" dirty="0"/>
          </a:p>
          <a:p>
            <a:pPr marL="114300" indent="0">
              <a:buNone/>
            </a:pPr>
            <a:r>
              <a:rPr lang="en-US" dirty="0" smtClean="0"/>
              <a:t>You are welcome to use any/all of the information in this presentation for educational purposes – please include the appropriate credits.</a:t>
            </a:r>
          </a:p>
          <a:p>
            <a:pPr marL="114300" indent="0">
              <a:buNone/>
            </a:pPr>
            <a:endParaRPr lang="en-US" dirty="0"/>
          </a:p>
          <a:p>
            <a:pPr marL="114300" indent="0">
              <a:buNone/>
            </a:pPr>
            <a:r>
              <a:rPr lang="en-US" dirty="0" smtClean="0"/>
              <a:t>Due to the size of the </a:t>
            </a:r>
            <a:r>
              <a:rPr lang="en-US" dirty="0" err="1" smtClean="0"/>
              <a:t>powerpoint</a:t>
            </a:r>
            <a:r>
              <a:rPr lang="en-US" dirty="0" smtClean="0"/>
              <a:t>, it has been compressed and divided into two parts.  </a:t>
            </a:r>
            <a:r>
              <a:rPr lang="en-US" b="1" i="1" dirty="0" smtClean="0"/>
              <a:t>This is Part One</a:t>
            </a:r>
            <a:r>
              <a:rPr lang="en-US" dirty="0" smtClean="0"/>
              <a:t>.</a:t>
            </a:r>
          </a:p>
          <a:p>
            <a:pPr marL="114300" indent="0">
              <a:buNone/>
            </a:pPr>
            <a:endParaRPr lang="en-US" dirty="0"/>
          </a:p>
          <a:p>
            <a:pPr marL="114300" indent="0">
              <a:buNone/>
            </a:pPr>
            <a:r>
              <a:rPr lang="en-US" dirty="0" smtClean="0"/>
              <a:t>If you have any questions, please contact us at </a:t>
            </a:r>
            <a:r>
              <a:rPr lang="en-US" dirty="0" smtClean="0">
                <a:hlinkClick r:id="rId2"/>
              </a:rPr>
              <a:t>membership@soils.org</a:t>
            </a:r>
            <a:r>
              <a:rPr lang="en-US" dirty="0" smtClean="0"/>
              <a:t> and be sure to view all of our K12 resources at </a:t>
            </a:r>
            <a:r>
              <a:rPr lang="en-US" dirty="0" smtClean="0">
                <a:hlinkClick r:id="rId3"/>
              </a:rPr>
              <a:t>www.soils4teachers.org</a:t>
            </a:r>
            <a:r>
              <a:rPr lang="en-US" dirty="0" smtClean="0"/>
              <a:t> and </a:t>
            </a:r>
            <a:r>
              <a:rPr lang="en-US" dirty="0" smtClean="0">
                <a:hlinkClick r:id="rId4"/>
              </a:rPr>
              <a:t>www.soils.org/IYS</a:t>
            </a:r>
            <a:r>
              <a:rPr lang="en-US" dirty="0" smtClean="0"/>
              <a:t> .</a:t>
            </a:r>
          </a:p>
          <a:p>
            <a:pPr marL="114300" indent="0">
              <a:buNone/>
            </a:pPr>
            <a:endParaRPr lang="en-US" dirty="0" smtClean="0"/>
          </a:p>
          <a:p>
            <a:pPr marL="114300" indent="0">
              <a:buNone/>
            </a:pPr>
            <a:endParaRPr lang="en-US" dirty="0"/>
          </a:p>
          <a:p>
            <a:pPr marL="114300" indent="0">
              <a:buNone/>
            </a:pPr>
            <a:endParaRPr lang="en-US" dirty="0"/>
          </a:p>
        </p:txBody>
      </p:sp>
    </p:spTree>
    <p:extLst>
      <p:ext uri="{BB962C8B-B14F-4D97-AF65-F5344CB8AC3E}">
        <p14:creationId xmlns:p14="http://schemas.microsoft.com/office/powerpoint/2010/main" val="1727776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Is there soil on the moon or other planets?</a:t>
            </a:r>
            <a:endParaRPr dirty="0"/>
          </a:p>
        </p:txBody>
      </p:sp>
      <p:sp>
        <p:nvSpPr>
          <p:cNvPr id="247" name="Shape 247"/>
          <p:cNvSpPr txBox="1">
            <a:spLocks noGrp="1"/>
          </p:cNvSpPr>
          <p:nvPr>
            <p:ph type="body" idx="1"/>
          </p:nvPr>
        </p:nvSpPr>
        <p:spPr>
          <a:xfrm>
            <a:off x="311700" y="1152475"/>
            <a:ext cx="4807147" cy="3416400"/>
          </a:xfrm>
          <a:prstGeom prst="rect">
            <a:avLst/>
          </a:prstGeom>
        </p:spPr>
        <p:txBody>
          <a:bodyPr spcFirstLastPara="1" wrap="square" lIns="91425" tIns="91425" rIns="91425" bIns="91425" anchor="t" anchorCtr="0">
            <a:noAutofit/>
          </a:bodyPr>
          <a:lstStyle/>
          <a:p>
            <a:pPr lvl="0">
              <a:lnSpc>
                <a:spcPct val="115000"/>
              </a:lnSpc>
            </a:pPr>
            <a:r>
              <a:rPr lang="en" dirty="0" smtClean="0"/>
              <a:t>Recently </a:t>
            </a:r>
            <a:r>
              <a:rPr lang="en" dirty="0"/>
              <a:t>the Soil Science Society of America changed their definition of soil to allow the material at the surface of other planets to be considered soil, even though things aren’t growing in it, or it may not have water in </a:t>
            </a:r>
            <a:r>
              <a:rPr lang="en" dirty="0" smtClean="0"/>
              <a:t>it.</a:t>
            </a:r>
            <a:endParaRPr lang="en" dirty="0"/>
          </a:p>
          <a:p>
            <a:pPr marL="457200" marR="0" lvl="0" indent="-342900" algn="l" rtl="0">
              <a:lnSpc>
                <a:spcPct val="115000"/>
              </a:lnSpc>
              <a:spcBef>
                <a:spcPts val="0"/>
              </a:spcBef>
              <a:spcAft>
                <a:spcPts val="0"/>
              </a:spcAft>
              <a:buSzPts val="1800"/>
              <a:buChar char="●"/>
            </a:pPr>
            <a:r>
              <a:rPr lang="en" dirty="0" smtClean="0"/>
              <a:t>Last year, I would have said no, but now I have to say yes!</a:t>
            </a:r>
            <a:endParaRPr dirty="0" smtClean="0"/>
          </a:p>
          <a:p>
            <a:pPr marL="457200" marR="0" lvl="0" indent="-342900" algn="l" rtl="0">
              <a:lnSpc>
                <a:spcPct val="115000"/>
              </a:lnSpc>
              <a:spcBef>
                <a:spcPts val="0"/>
              </a:spcBef>
              <a:spcAft>
                <a:spcPts val="0"/>
              </a:spcAft>
              <a:buSzPts val="1800"/>
              <a:buChar char="●"/>
            </a:pPr>
            <a:r>
              <a:rPr lang="en" dirty="0" smtClean="0"/>
              <a:t>A </a:t>
            </a:r>
            <a:r>
              <a:rPr lang="en" dirty="0"/>
              <a:t>soil scientist has been working with NASA for years with the Mars Rover Project!</a:t>
            </a:r>
            <a:endParaRPr dirty="0"/>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51056" y="1362636"/>
            <a:ext cx="3348218" cy="2447364"/>
          </a:xfrm>
          <a:prstGeom prst="rect">
            <a:avLst/>
          </a:prstGeom>
        </p:spPr>
      </p:pic>
      <p:sp>
        <p:nvSpPr>
          <p:cNvPr id="3" name="TextBox 2"/>
          <p:cNvSpPr txBox="1"/>
          <p:nvPr/>
        </p:nvSpPr>
        <p:spPr>
          <a:xfrm>
            <a:off x="5956977" y="3917576"/>
            <a:ext cx="1936376" cy="307777"/>
          </a:xfrm>
          <a:prstGeom prst="rect">
            <a:avLst/>
          </a:prstGeom>
          <a:noFill/>
        </p:spPr>
        <p:txBody>
          <a:bodyPr wrap="square" rtlCol="0">
            <a:spAutoFit/>
          </a:bodyPr>
          <a:lstStyle/>
          <a:p>
            <a:r>
              <a:rPr lang="en-US" dirty="0" smtClean="0"/>
              <a:t>Mars </a:t>
            </a:r>
            <a:r>
              <a:rPr lang="en-US" i="1" dirty="0" smtClean="0"/>
              <a:t>Curiosity</a:t>
            </a:r>
            <a:r>
              <a:rPr lang="en-US" dirty="0" smtClean="0"/>
              <a:t> Rover</a:t>
            </a:r>
            <a:endParaRPr lang="en-US" dirty="0"/>
          </a:p>
        </p:txBody>
      </p:sp>
      <p:grpSp>
        <p:nvGrpSpPr>
          <p:cNvPr id="6" name="Group 5"/>
          <p:cNvGrpSpPr/>
          <p:nvPr/>
        </p:nvGrpSpPr>
        <p:grpSpPr>
          <a:xfrm>
            <a:off x="106136" y="4816929"/>
            <a:ext cx="4931228" cy="307777"/>
            <a:chOff x="106136" y="4816929"/>
            <a:chExt cx="4931228" cy="307777"/>
          </a:xfrm>
        </p:grpSpPr>
        <p:sp>
          <p:nvSpPr>
            <p:cNvPr id="7" name="TextBox 6"/>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9" name="TextBox 8"/>
          <p:cNvSpPr txBox="1"/>
          <p:nvPr/>
        </p:nvSpPr>
        <p:spPr>
          <a:xfrm>
            <a:off x="7233557" y="4568875"/>
            <a:ext cx="1771650" cy="215444"/>
          </a:xfrm>
          <a:prstGeom prst="rect">
            <a:avLst/>
          </a:prstGeom>
          <a:noFill/>
        </p:spPr>
        <p:txBody>
          <a:bodyPr wrap="square" rtlCol="0">
            <a:spAutoFit/>
          </a:bodyPr>
          <a:lstStyle/>
          <a:p>
            <a:r>
              <a:rPr lang="en-US" sz="800" dirty="0" smtClean="0">
                <a:solidFill>
                  <a:schemeClr val="bg1">
                    <a:lumMod val="50000"/>
                  </a:schemeClr>
                </a:solidFill>
              </a:rPr>
              <a:t>Photo Credit: NASA</a:t>
            </a:r>
            <a:endParaRPr lang="en-US" sz="8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Soil is an applied science that uses</a:t>
            </a:r>
            <a:endParaRPr dirty="0"/>
          </a:p>
        </p:txBody>
      </p:sp>
      <p:sp>
        <p:nvSpPr>
          <p:cNvPr id="253" name="Shape 253"/>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55600" rtl="0">
              <a:spcBef>
                <a:spcPts val="0"/>
              </a:spcBef>
              <a:spcAft>
                <a:spcPts val="0"/>
              </a:spcAft>
              <a:buSzPts val="2000"/>
              <a:buChar char="●"/>
            </a:pPr>
            <a:r>
              <a:rPr lang="en" sz="2000"/>
              <a:t>Chemistry - how things are made</a:t>
            </a:r>
            <a:endParaRPr sz="2000"/>
          </a:p>
          <a:p>
            <a:pPr marL="457200" lvl="0" indent="-355600" rtl="0">
              <a:spcBef>
                <a:spcPts val="0"/>
              </a:spcBef>
              <a:spcAft>
                <a:spcPts val="0"/>
              </a:spcAft>
              <a:buSzPts val="2000"/>
              <a:buChar char="●"/>
            </a:pPr>
            <a:r>
              <a:rPr lang="en" sz="2000"/>
              <a:t>Physics - how things move and work</a:t>
            </a:r>
            <a:endParaRPr sz="2000"/>
          </a:p>
          <a:p>
            <a:pPr marL="457200" lvl="0" indent="-355600" rtl="0">
              <a:spcBef>
                <a:spcPts val="0"/>
              </a:spcBef>
              <a:spcAft>
                <a:spcPts val="0"/>
              </a:spcAft>
              <a:buSzPts val="2000"/>
              <a:buChar char="●"/>
            </a:pPr>
            <a:r>
              <a:rPr lang="en" sz="2000"/>
              <a:t>Biology - how things live and grow</a:t>
            </a:r>
            <a:endParaRPr sz="2000"/>
          </a:p>
          <a:p>
            <a:pPr marL="457200" lvl="0" indent="-355600" rtl="0">
              <a:spcBef>
                <a:spcPts val="0"/>
              </a:spcBef>
              <a:spcAft>
                <a:spcPts val="0"/>
              </a:spcAft>
              <a:buSzPts val="2000"/>
              <a:buChar char="●"/>
            </a:pPr>
            <a:r>
              <a:rPr lang="en" sz="2000"/>
              <a:t>Hydrology - how water cycles through the soil-atmosphere systems, and where it is stored</a:t>
            </a:r>
            <a:endParaRPr sz="2000"/>
          </a:p>
          <a:p>
            <a:pPr marL="457200" lvl="0" indent="-355600" rtl="0">
              <a:spcBef>
                <a:spcPts val="0"/>
              </a:spcBef>
              <a:spcAft>
                <a:spcPts val="0"/>
              </a:spcAft>
              <a:buSzPts val="2000"/>
              <a:buChar char="●"/>
            </a:pPr>
            <a:r>
              <a:rPr lang="en" sz="2000"/>
              <a:t>Ecology - how all these systems affect plant and animal communities</a:t>
            </a:r>
            <a:endParaRPr sz="2000"/>
          </a:p>
          <a:p>
            <a:pPr marL="457200" lvl="0" indent="-355600">
              <a:spcBef>
                <a:spcPts val="0"/>
              </a:spcBef>
              <a:spcAft>
                <a:spcPts val="0"/>
              </a:spcAft>
              <a:buSzPts val="2000"/>
              <a:buChar char="●"/>
            </a:pPr>
            <a:r>
              <a:rPr lang="en" sz="2000"/>
              <a:t>Geology - how the minerals may affect soil properties</a:t>
            </a:r>
            <a:endParaRPr sz="2000"/>
          </a:p>
        </p:txBody>
      </p:sp>
      <p:grpSp>
        <p:nvGrpSpPr>
          <p:cNvPr id="4" name="Group 3"/>
          <p:cNvGrpSpPr/>
          <p:nvPr/>
        </p:nvGrpSpPr>
        <p:grpSpPr>
          <a:xfrm>
            <a:off x="106136" y="4816929"/>
            <a:ext cx="4931228" cy="307777"/>
            <a:chOff x="106136" y="4816929"/>
            <a:chExt cx="4931228" cy="307777"/>
          </a:xfrm>
        </p:grpSpPr>
        <p:sp>
          <p:nvSpPr>
            <p:cNvPr id="5" name="TextBox 4"/>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311699" y="348737"/>
            <a:ext cx="7161074" cy="803737"/>
          </a:xfrm>
          <a:prstGeom prst="rect">
            <a:avLst/>
          </a:prstGeom>
        </p:spPr>
        <p:txBody>
          <a:bodyPr spcFirstLastPara="1" wrap="square" lIns="91425" tIns="91425" rIns="91425" bIns="91425" anchor="t" anchorCtr="0">
            <a:noAutofit/>
          </a:bodyPr>
          <a:lstStyle/>
          <a:p>
            <a:pPr marL="0" lvl="0" indent="0" rtl="0">
              <a:lnSpc>
                <a:spcPct val="115000"/>
              </a:lnSpc>
              <a:spcBef>
                <a:spcPts val="700"/>
              </a:spcBef>
              <a:spcAft>
                <a:spcPts val="500"/>
              </a:spcAft>
              <a:buClr>
                <a:schemeClr val="dk1"/>
              </a:buClr>
              <a:buSzPts val="1100"/>
              <a:buFont typeface="Arial"/>
              <a:buNone/>
            </a:pPr>
            <a:r>
              <a:rPr lang="en" sz="3200" dirty="0"/>
              <a:t>Soil forms from the surface downward </a:t>
            </a:r>
            <a:r>
              <a:rPr lang="en" sz="3200" dirty="0" smtClean="0"/>
              <a:t>by …</a:t>
            </a:r>
            <a:endParaRPr sz="3200"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3265" y="1236638"/>
            <a:ext cx="3266385" cy="2938278"/>
          </a:xfrm>
          <a:prstGeom prst="rect">
            <a:avLst/>
          </a:prstGeom>
        </p:spPr>
      </p:pic>
      <p:sp>
        <p:nvSpPr>
          <p:cNvPr id="5" name="Shape 276"/>
          <p:cNvSpPr txBox="1">
            <a:spLocks/>
          </p:cNvSpPr>
          <p:nvPr/>
        </p:nvSpPr>
        <p:spPr>
          <a:xfrm>
            <a:off x="613365" y="1152475"/>
            <a:ext cx="4749900" cy="3416400"/>
          </a:xfrm>
          <a:prstGeom prst="rect">
            <a:avLst/>
          </a:prstGeom>
        </p:spPr>
        <p:txBody>
          <a:bodyPr spcFirstLastPara="1" vert="horz" wrap="square" lIns="91425" tIns="91425" rIns="91425" bIns="91425" rtlCol="0" anchor="t" anchorCtr="0">
            <a:noAutofit/>
          </a:bodyPr>
          <a:lstStyle>
            <a:lvl1pPr marL="457200" lvl="0" indent="-342900" algn="l" defTabSz="685800" rtl="0" eaLnBrk="1" latinLnBrk="0" hangingPunct="1">
              <a:lnSpc>
                <a:spcPct val="90000"/>
              </a:lnSpc>
              <a:spcBef>
                <a:spcPts val="0"/>
              </a:spcBef>
              <a:spcAft>
                <a:spcPts val="0"/>
              </a:spcAft>
              <a:buClr>
                <a:schemeClr val="accent1"/>
              </a:buClr>
              <a:buSzPts val="1800"/>
              <a:buFont typeface="Calibri" panose="020F0502020204030204" pitchFamily="34" charset="0"/>
              <a:buChar char="●"/>
              <a:defRPr sz="1500" kern="1200">
                <a:solidFill>
                  <a:schemeClr val="tx1">
                    <a:lumMod val="75000"/>
                    <a:lumOff val="25000"/>
                  </a:schemeClr>
                </a:solidFill>
                <a:latin typeface="+mn-lt"/>
                <a:ea typeface="+mn-ea"/>
                <a:cs typeface="+mn-cs"/>
              </a:defRPr>
            </a:lvl1pPr>
            <a:lvl2pPr marL="914400" lvl="1" indent="-317500" algn="l" defTabSz="685800" rtl="0" eaLnBrk="1" latinLnBrk="0" hangingPunct="1">
              <a:lnSpc>
                <a:spcPct val="90000"/>
              </a:lnSpc>
              <a:spcBef>
                <a:spcPts val="1600"/>
              </a:spcBef>
              <a:spcAft>
                <a:spcPts val="0"/>
              </a:spcAft>
              <a:buClr>
                <a:schemeClr val="accent1"/>
              </a:buClr>
              <a:buSzPts val="1400"/>
              <a:buFont typeface="Calibri" pitchFamily="34" charset="0"/>
              <a:buChar char="○"/>
              <a:defRPr sz="1350" kern="1200">
                <a:solidFill>
                  <a:schemeClr val="tx1">
                    <a:lumMod val="75000"/>
                    <a:lumOff val="25000"/>
                  </a:schemeClr>
                </a:solidFill>
                <a:latin typeface="+mn-lt"/>
                <a:ea typeface="+mn-ea"/>
                <a:cs typeface="+mn-cs"/>
              </a:defRPr>
            </a:lvl2pPr>
            <a:lvl3pPr marL="1371600" lvl="2" indent="-317500" algn="l" defTabSz="685800" rtl="0" eaLnBrk="1" latinLnBrk="0" hangingPunct="1">
              <a:lnSpc>
                <a:spcPct val="90000"/>
              </a:lnSpc>
              <a:spcBef>
                <a:spcPts val="160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3pPr>
            <a:lvl4pPr marL="1828800" lvl="3" indent="-317500" algn="l" defTabSz="685800" rtl="0" eaLnBrk="1" latinLnBrk="0" hangingPunct="1">
              <a:lnSpc>
                <a:spcPct val="90000"/>
              </a:lnSpc>
              <a:spcBef>
                <a:spcPts val="160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4pPr>
            <a:lvl5pPr marL="2286000" lvl="4" indent="-317500" algn="l" defTabSz="685800" rtl="0" eaLnBrk="1" latinLnBrk="0" hangingPunct="1">
              <a:lnSpc>
                <a:spcPct val="90000"/>
              </a:lnSpc>
              <a:spcBef>
                <a:spcPts val="160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5pPr>
            <a:lvl6pPr marL="2743200" lvl="5" indent="-317500" algn="l" defTabSz="685800" rtl="0" eaLnBrk="1" latinLnBrk="0" hangingPunct="1">
              <a:lnSpc>
                <a:spcPct val="90000"/>
              </a:lnSpc>
              <a:spcBef>
                <a:spcPts val="160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6pPr>
            <a:lvl7pPr marL="3200400" lvl="6" indent="-317500" algn="l" defTabSz="685800" rtl="0" eaLnBrk="1" latinLnBrk="0" hangingPunct="1">
              <a:lnSpc>
                <a:spcPct val="90000"/>
              </a:lnSpc>
              <a:spcBef>
                <a:spcPts val="160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7pPr>
            <a:lvl8pPr marL="3657600" lvl="7" indent="-317500" algn="l" defTabSz="685800" rtl="0" eaLnBrk="1" latinLnBrk="0" hangingPunct="1">
              <a:lnSpc>
                <a:spcPct val="90000"/>
              </a:lnSpc>
              <a:spcBef>
                <a:spcPts val="160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8pPr>
            <a:lvl9pPr marL="4114800" lvl="8" indent="-317500" algn="l" defTabSz="685800" rtl="0" eaLnBrk="1" latinLnBrk="0" hangingPunct="1">
              <a:lnSpc>
                <a:spcPct val="90000"/>
              </a:lnSpc>
              <a:spcBef>
                <a:spcPts val="1600"/>
              </a:spcBef>
              <a:spcAft>
                <a:spcPts val="160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9pPr>
          </a:lstStyle>
          <a:p>
            <a:pPr marL="444500">
              <a:spcBef>
                <a:spcPts val="700"/>
              </a:spcBef>
              <a:buClr>
                <a:srgbClr val="92D050"/>
              </a:buClr>
              <a:buSzPts val="2000"/>
            </a:pPr>
            <a:r>
              <a:rPr lang="en-US" sz="2000" dirty="0" smtClean="0">
                <a:solidFill>
                  <a:srgbClr val="000000"/>
                </a:solidFill>
              </a:rPr>
              <a:t>Additions</a:t>
            </a:r>
          </a:p>
          <a:p>
            <a:pPr marL="901700" lvl="1" indent="-342900">
              <a:spcBef>
                <a:spcPts val="0"/>
              </a:spcBef>
              <a:buClr>
                <a:srgbClr val="92D050"/>
              </a:buClr>
              <a:buSzPts val="2000"/>
            </a:pPr>
            <a:r>
              <a:rPr lang="en-US" sz="2000" dirty="0" smtClean="0">
                <a:solidFill>
                  <a:srgbClr val="000000"/>
                </a:solidFill>
              </a:rPr>
              <a:t>Water percolates through soil</a:t>
            </a:r>
          </a:p>
          <a:p>
            <a:pPr marL="901700" lvl="1" indent="-342900">
              <a:spcBef>
                <a:spcPts val="0"/>
              </a:spcBef>
              <a:buClr>
                <a:srgbClr val="92D050"/>
              </a:buClr>
              <a:buSzPts val="2000"/>
            </a:pPr>
            <a:r>
              <a:rPr lang="en-US" sz="2000" dirty="0" smtClean="0">
                <a:solidFill>
                  <a:srgbClr val="000000"/>
                </a:solidFill>
              </a:rPr>
              <a:t>Plants grow at the surface </a:t>
            </a:r>
          </a:p>
          <a:p>
            <a:pPr marL="444500">
              <a:buClr>
                <a:srgbClr val="92D050"/>
              </a:buClr>
              <a:buSzPts val="2000"/>
            </a:pPr>
            <a:r>
              <a:rPr lang="en-US" sz="2000" dirty="0" smtClean="0">
                <a:solidFill>
                  <a:srgbClr val="000000"/>
                </a:solidFill>
              </a:rPr>
              <a:t>Translocations</a:t>
            </a:r>
          </a:p>
          <a:p>
            <a:pPr marL="901700" lvl="1" indent="-342900">
              <a:spcBef>
                <a:spcPts val="0"/>
              </a:spcBef>
              <a:buClr>
                <a:srgbClr val="92D050"/>
              </a:buClr>
              <a:buSzPts val="2000"/>
            </a:pPr>
            <a:r>
              <a:rPr lang="en-US" sz="2000" dirty="0" smtClean="0">
                <a:solidFill>
                  <a:srgbClr val="000000"/>
                </a:solidFill>
              </a:rPr>
              <a:t>Particles and minerals move down within the profile</a:t>
            </a:r>
          </a:p>
          <a:p>
            <a:pPr marL="444500">
              <a:buClr>
                <a:srgbClr val="92D050"/>
              </a:buClr>
              <a:buSzPts val="2000"/>
            </a:pPr>
            <a:r>
              <a:rPr lang="en-US" sz="2000" dirty="0" smtClean="0">
                <a:solidFill>
                  <a:srgbClr val="000000"/>
                </a:solidFill>
              </a:rPr>
              <a:t>Transformations</a:t>
            </a:r>
          </a:p>
          <a:p>
            <a:pPr marL="901700" lvl="1" indent="-342900">
              <a:spcBef>
                <a:spcPts val="0"/>
              </a:spcBef>
              <a:buClr>
                <a:srgbClr val="92D050"/>
              </a:buClr>
              <a:buSzPts val="2000"/>
            </a:pPr>
            <a:r>
              <a:rPr lang="en-US" sz="2000" dirty="0" smtClean="0">
                <a:solidFill>
                  <a:srgbClr val="000000"/>
                </a:solidFill>
              </a:rPr>
              <a:t>Minerals are changed</a:t>
            </a:r>
          </a:p>
          <a:p>
            <a:pPr marL="444500">
              <a:buClr>
                <a:srgbClr val="92D050"/>
              </a:buClr>
              <a:buSzPts val="2000"/>
            </a:pPr>
            <a:r>
              <a:rPr lang="en-US" sz="2000" dirty="0" smtClean="0">
                <a:solidFill>
                  <a:srgbClr val="000000"/>
                </a:solidFill>
              </a:rPr>
              <a:t>Losses</a:t>
            </a:r>
          </a:p>
          <a:p>
            <a:pPr marL="901700" lvl="1" indent="-342900">
              <a:spcBef>
                <a:spcPts val="0"/>
              </a:spcBef>
              <a:buClr>
                <a:srgbClr val="92D050"/>
              </a:buClr>
              <a:buSzPts val="2000"/>
            </a:pPr>
            <a:r>
              <a:rPr lang="en-US" sz="2000" dirty="0" smtClean="0">
                <a:solidFill>
                  <a:srgbClr val="000000"/>
                </a:solidFill>
              </a:rPr>
              <a:t>Erosion</a:t>
            </a:r>
          </a:p>
          <a:p>
            <a:pPr marL="901700" lvl="1" indent="-342900">
              <a:spcBef>
                <a:spcPts val="0"/>
              </a:spcBef>
              <a:buClr>
                <a:srgbClr val="92D050"/>
              </a:buClr>
              <a:buSzPts val="2000"/>
            </a:pPr>
            <a:r>
              <a:rPr lang="en-US" sz="2000" dirty="0" smtClean="0">
                <a:solidFill>
                  <a:srgbClr val="000000"/>
                </a:solidFill>
              </a:rPr>
              <a:t>Leaching</a:t>
            </a:r>
            <a:endParaRPr lang="en-US" sz="2000" dirty="0">
              <a:solidFill>
                <a:srgbClr val="000000"/>
              </a:solidFill>
            </a:endParaRPr>
          </a:p>
        </p:txBody>
      </p:sp>
      <p:grpSp>
        <p:nvGrpSpPr>
          <p:cNvPr id="6" name="Group 5"/>
          <p:cNvGrpSpPr/>
          <p:nvPr/>
        </p:nvGrpSpPr>
        <p:grpSpPr>
          <a:xfrm>
            <a:off x="106136" y="4816929"/>
            <a:ext cx="4931228" cy="307777"/>
            <a:chOff x="106136" y="4816929"/>
            <a:chExt cx="4931228" cy="307777"/>
          </a:xfrm>
        </p:grpSpPr>
        <p:sp>
          <p:nvSpPr>
            <p:cNvPr id="7" name="TextBox 6"/>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9" name="TextBox 8"/>
          <p:cNvSpPr txBox="1"/>
          <p:nvPr/>
        </p:nvSpPr>
        <p:spPr>
          <a:xfrm>
            <a:off x="6988628" y="4360902"/>
            <a:ext cx="2049236" cy="707886"/>
          </a:xfrm>
          <a:prstGeom prst="rect">
            <a:avLst/>
          </a:prstGeom>
          <a:noFill/>
        </p:spPr>
        <p:txBody>
          <a:bodyPr wrap="square" rtlCol="0">
            <a:spAutoFit/>
          </a:bodyPr>
          <a:lstStyle/>
          <a:p>
            <a:r>
              <a:rPr lang="en-US" sz="800" dirty="0" smtClean="0">
                <a:solidFill>
                  <a:schemeClr val="bg1">
                    <a:lumMod val="50000"/>
                  </a:schemeClr>
                </a:solidFill>
              </a:rPr>
              <a:t>Source: Soil! Get the Inside Scoop. Credit: Diagram based on N.C. Brady and R.R. Weil, 2008. The Nature and Properties of Soil. 14</a:t>
            </a:r>
            <a:r>
              <a:rPr lang="en-US" sz="800" baseline="30000" dirty="0" smtClean="0">
                <a:solidFill>
                  <a:schemeClr val="bg1">
                    <a:lumMod val="50000"/>
                  </a:schemeClr>
                </a:solidFill>
              </a:rPr>
              <a:t>th</a:t>
            </a:r>
            <a:r>
              <a:rPr lang="en-US" sz="800" dirty="0" smtClean="0">
                <a:solidFill>
                  <a:schemeClr val="bg1">
                    <a:lumMod val="50000"/>
                  </a:schemeClr>
                </a:solidFill>
              </a:rPr>
              <a:t> Ed. Prentice Hall, Upper Saddle River, NJ.</a:t>
            </a:r>
            <a:endParaRPr lang="en-US" sz="8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311700" y="445024"/>
            <a:ext cx="8520600" cy="755225"/>
          </a:xfrm>
          <a:prstGeom prst="rect">
            <a:avLst/>
          </a:prstGeom>
        </p:spPr>
        <p:txBody>
          <a:bodyPr spcFirstLastPara="1" wrap="square" lIns="91425" tIns="91425" rIns="91425" bIns="91425" anchor="t" anchorCtr="0">
            <a:noAutofit/>
          </a:bodyPr>
          <a:lstStyle/>
          <a:p>
            <a:pPr marL="0" lvl="0" indent="0" rtl="0">
              <a:lnSpc>
                <a:spcPct val="115000"/>
              </a:lnSpc>
              <a:spcBef>
                <a:spcPts val="700"/>
              </a:spcBef>
              <a:spcAft>
                <a:spcPts val="500"/>
              </a:spcAft>
              <a:buClr>
                <a:schemeClr val="dk1"/>
              </a:buClr>
              <a:buSzPts val="1100"/>
              <a:buFont typeface="Arial"/>
              <a:buNone/>
            </a:pPr>
            <a:r>
              <a:rPr lang="en" sz="3200" dirty="0" smtClean="0"/>
              <a:t>Soil Formation Processes</a:t>
            </a:r>
            <a:endParaRPr sz="3200" dirty="0"/>
          </a:p>
        </p:txBody>
      </p:sp>
      <p:sp>
        <p:nvSpPr>
          <p:cNvPr id="283" name="Shape 283"/>
          <p:cNvSpPr txBox="1">
            <a:spLocks noGrp="1"/>
          </p:cNvSpPr>
          <p:nvPr>
            <p:ph type="body" idx="1"/>
          </p:nvPr>
        </p:nvSpPr>
        <p:spPr>
          <a:xfrm>
            <a:off x="311700" y="1152475"/>
            <a:ext cx="4749900" cy="3416400"/>
          </a:xfrm>
          <a:prstGeom prst="rect">
            <a:avLst/>
          </a:prstGeom>
        </p:spPr>
        <p:txBody>
          <a:bodyPr spcFirstLastPara="1" wrap="square" lIns="91425" tIns="91425" rIns="91425" bIns="91425" anchor="t" anchorCtr="0">
            <a:noAutofit/>
          </a:bodyPr>
          <a:lstStyle/>
          <a:p>
            <a:pPr marL="457200" lvl="0" indent="-355600" rtl="0">
              <a:spcBef>
                <a:spcPts val="700"/>
              </a:spcBef>
              <a:spcAft>
                <a:spcPts val="0"/>
              </a:spcAft>
              <a:buClr>
                <a:srgbClr val="92D050"/>
              </a:buClr>
              <a:buSzPts val="2000"/>
              <a:buChar char="●"/>
            </a:pPr>
            <a:r>
              <a:rPr lang="en" sz="2000" dirty="0">
                <a:solidFill>
                  <a:srgbClr val="000000"/>
                </a:solidFill>
              </a:rPr>
              <a:t>Additions</a:t>
            </a:r>
            <a:endParaRPr sz="2000" dirty="0">
              <a:solidFill>
                <a:srgbClr val="000000"/>
              </a:solidFill>
            </a:endParaRPr>
          </a:p>
          <a:p>
            <a:pPr marL="914400" lvl="1" indent="-355600" rtl="0">
              <a:spcBef>
                <a:spcPts val="0"/>
              </a:spcBef>
              <a:spcAft>
                <a:spcPts val="0"/>
              </a:spcAft>
              <a:buClr>
                <a:srgbClr val="92D050"/>
              </a:buClr>
              <a:buSzPts val="2000"/>
              <a:buChar char="○"/>
            </a:pPr>
            <a:r>
              <a:rPr lang="en" sz="2000" dirty="0">
                <a:solidFill>
                  <a:srgbClr val="000000"/>
                </a:solidFill>
              </a:rPr>
              <a:t>Water percolates through soil</a:t>
            </a:r>
            <a:endParaRPr sz="2000" dirty="0">
              <a:solidFill>
                <a:srgbClr val="000000"/>
              </a:solidFill>
            </a:endParaRPr>
          </a:p>
          <a:p>
            <a:pPr marL="914400" lvl="1" indent="-355600" rtl="0">
              <a:spcBef>
                <a:spcPts val="0"/>
              </a:spcBef>
              <a:spcAft>
                <a:spcPts val="0"/>
              </a:spcAft>
              <a:buClr>
                <a:srgbClr val="92D050"/>
              </a:buClr>
              <a:buSzPts val="2000"/>
              <a:buChar char="○"/>
            </a:pPr>
            <a:r>
              <a:rPr lang="en" sz="2000" dirty="0">
                <a:solidFill>
                  <a:srgbClr val="000000"/>
                </a:solidFill>
              </a:rPr>
              <a:t>Plants grow at the surface </a:t>
            </a:r>
            <a:endParaRPr sz="2000" dirty="0">
              <a:solidFill>
                <a:srgbClr val="000000"/>
              </a:solidFill>
            </a:endParaRPr>
          </a:p>
          <a:p>
            <a:pPr marL="457200" lvl="0" indent="-355600" rtl="0">
              <a:spcBef>
                <a:spcPts val="0"/>
              </a:spcBef>
              <a:spcAft>
                <a:spcPts val="0"/>
              </a:spcAft>
              <a:buClr>
                <a:srgbClr val="92D050"/>
              </a:buClr>
              <a:buSzPts val="2000"/>
              <a:buChar char="●"/>
            </a:pPr>
            <a:r>
              <a:rPr lang="en" sz="2000" dirty="0">
                <a:solidFill>
                  <a:srgbClr val="000000"/>
                </a:solidFill>
              </a:rPr>
              <a:t>Translocations</a:t>
            </a:r>
            <a:endParaRPr sz="2000" dirty="0">
              <a:solidFill>
                <a:srgbClr val="000000"/>
              </a:solidFill>
            </a:endParaRPr>
          </a:p>
          <a:p>
            <a:pPr marL="914400" lvl="1" indent="-355600" rtl="0">
              <a:spcBef>
                <a:spcPts val="0"/>
              </a:spcBef>
              <a:spcAft>
                <a:spcPts val="0"/>
              </a:spcAft>
              <a:buClr>
                <a:srgbClr val="92D050"/>
              </a:buClr>
              <a:buSzPts val="2000"/>
              <a:buChar char="○"/>
            </a:pPr>
            <a:r>
              <a:rPr lang="en" sz="2000" dirty="0">
                <a:solidFill>
                  <a:srgbClr val="000000"/>
                </a:solidFill>
              </a:rPr>
              <a:t>Particles and minerals move down within the profile</a:t>
            </a:r>
            <a:endParaRPr sz="2000" dirty="0">
              <a:solidFill>
                <a:srgbClr val="000000"/>
              </a:solidFill>
            </a:endParaRPr>
          </a:p>
        </p:txBody>
      </p:sp>
      <p:pic>
        <p:nvPicPr>
          <p:cNvPr id="284" name="Shape 284"/>
          <p:cNvPicPr preferRelativeResize="0"/>
          <p:nvPr/>
        </p:nvPicPr>
        <p:blipFill rotWithShape="1">
          <a:blip r:embed="rId3" cstate="screen">
            <a:alphaModFix/>
            <a:extLst>
              <a:ext uri="{28A0092B-C50C-407E-A947-70E740481C1C}">
                <a14:useLocalDpi xmlns:a14="http://schemas.microsoft.com/office/drawing/2010/main"/>
              </a:ext>
            </a:extLst>
          </a:blip>
          <a:srcRect b="3805"/>
          <a:stretch/>
        </p:blipFill>
        <p:spPr>
          <a:xfrm>
            <a:off x="5901917" y="855622"/>
            <a:ext cx="2865731" cy="3675557"/>
          </a:xfrm>
          <a:prstGeom prst="rect">
            <a:avLst/>
          </a:prstGeom>
          <a:noFill/>
          <a:ln>
            <a:noFill/>
          </a:ln>
        </p:spPr>
      </p:pic>
      <p:cxnSp>
        <p:nvCxnSpPr>
          <p:cNvPr id="285" name="Shape 285"/>
          <p:cNvCxnSpPr/>
          <p:nvPr/>
        </p:nvCxnSpPr>
        <p:spPr>
          <a:xfrm>
            <a:off x="4799500" y="1915548"/>
            <a:ext cx="1220400" cy="311100"/>
          </a:xfrm>
          <a:prstGeom prst="straightConnector1">
            <a:avLst/>
          </a:prstGeom>
          <a:noFill/>
          <a:ln w="28575" cap="flat" cmpd="sng">
            <a:solidFill>
              <a:srgbClr val="00FFFF"/>
            </a:solidFill>
            <a:prstDash val="solid"/>
            <a:round/>
            <a:headEnd type="none" w="med" len="med"/>
            <a:tailEnd type="stealth" w="med" len="med"/>
          </a:ln>
        </p:spPr>
      </p:cxnSp>
      <p:cxnSp>
        <p:nvCxnSpPr>
          <p:cNvPr id="286" name="Shape 286"/>
          <p:cNvCxnSpPr/>
          <p:nvPr/>
        </p:nvCxnSpPr>
        <p:spPr>
          <a:xfrm>
            <a:off x="6106025" y="2555675"/>
            <a:ext cx="100" cy="824339"/>
          </a:xfrm>
          <a:prstGeom prst="straightConnector1">
            <a:avLst/>
          </a:prstGeom>
          <a:noFill/>
          <a:ln w="28575" cap="flat" cmpd="sng">
            <a:solidFill>
              <a:srgbClr val="00FFFF"/>
            </a:solidFill>
            <a:prstDash val="solid"/>
            <a:round/>
            <a:headEnd type="none" w="med" len="med"/>
            <a:tailEnd type="stealth" w="med" len="med"/>
          </a:ln>
        </p:spPr>
      </p:cxnSp>
      <p:cxnSp>
        <p:nvCxnSpPr>
          <p:cNvPr id="287" name="Shape 287"/>
          <p:cNvCxnSpPr/>
          <p:nvPr/>
        </p:nvCxnSpPr>
        <p:spPr>
          <a:xfrm>
            <a:off x="4103325" y="2506225"/>
            <a:ext cx="2002800" cy="49500"/>
          </a:xfrm>
          <a:prstGeom prst="straightConnector1">
            <a:avLst/>
          </a:prstGeom>
          <a:noFill/>
          <a:ln w="28575" cap="flat" cmpd="sng">
            <a:solidFill>
              <a:srgbClr val="00FFFF"/>
            </a:solidFill>
            <a:prstDash val="solid"/>
            <a:round/>
            <a:headEnd type="none" w="med" len="med"/>
            <a:tailEnd type="stealth" w="med" len="med"/>
          </a:ln>
        </p:spPr>
      </p:cxnSp>
      <p:grpSp>
        <p:nvGrpSpPr>
          <p:cNvPr id="8" name="Group 7"/>
          <p:cNvGrpSpPr/>
          <p:nvPr/>
        </p:nvGrpSpPr>
        <p:grpSpPr>
          <a:xfrm>
            <a:off x="106136" y="4816929"/>
            <a:ext cx="4931228" cy="307777"/>
            <a:chOff x="106136" y="4816929"/>
            <a:chExt cx="4931228" cy="307777"/>
          </a:xfrm>
        </p:grpSpPr>
        <p:sp>
          <p:nvSpPr>
            <p:cNvPr id="9" name="TextBox 8"/>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11" name="TextBox 10"/>
          <p:cNvSpPr txBox="1"/>
          <p:nvPr/>
        </p:nvSpPr>
        <p:spPr>
          <a:xfrm>
            <a:off x="7233557" y="4568875"/>
            <a:ext cx="1771650" cy="215444"/>
          </a:xfrm>
          <a:prstGeom prst="rect">
            <a:avLst/>
          </a:prstGeom>
          <a:noFill/>
        </p:spPr>
        <p:txBody>
          <a:bodyPr wrap="square" rtlCol="0">
            <a:spAutoFit/>
          </a:bodyPr>
          <a:lstStyle/>
          <a:p>
            <a:r>
              <a:rPr lang="en-US" sz="800" dirty="0" smtClean="0">
                <a:solidFill>
                  <a:schemeClr val="bg1">
                    <a:lumMod val="50000"/>
                  </a:schemeClr>
                </a:solidFill>
              </a:rPr>
              <a:t>Photo Credit: Clay Robinson</a:t>
            </a:r>
            <a:endParaRPr lang="en-US" sz="800" dirty="0">
              <a:solidFill>
                <a:schemeClr val="bg1">
                  <a:lumMod val="50000"/>
                </a:schemeClr>
              </a:solidFill>
            </a:endParaRPr>
          </a:p>
        </p:txBody>
      </p:sp>
    </p:spTree>
    <p:extLst>
      <p:ext uri="{BB962C8B-B14F-4D97-AF65-F5344CB8AC3E}">
        <p14:creationId xmlns:p14="http://schemas.microsoft.com/office/powerpoint/2010/main" val="18598000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311700" y="445025"/>
            <a:ext cx="8520600" cy="707450"/>
          </a:xfrm>
          <a:prstGeom prst="rect">
            <a:avLst/>
          </a:prstGeom>
        </p:spPr>
        <p:txBody>
          <a:bodyPr spcFirstLastPara="1" wrap="square" lIns="91425" tIns="91425" rIns="91425" bIns="91425" anchor="t" anchorCtr="0">
            <a:noAutofit/>
          </a:bodyPr>
          <a:lstStyle/>
          <a:p>
            <a:pPr lvl="0">
              <a:lnSpc>
                <a:spcPct val="115000"/>
              </a:lnSpc>
              <a:spcBef>
                <a:spcPts val="700"/>
              </a:spcBef>
              <a:spcAft>
                <a:spcPts val="500"/>
              </a:spcAft>
              <a:buClr>
                <a:schemeClr val="dk1"/>
              </a:buClr>
              <a:buSzPts val="1100"/>
            </a:pPr>
            <a:r>
              <a:rPr lang="en" sz="3200" dirty="0"/>
              <a:t>Soil Formation Processes</a:t>
            </a:r>
            <a:endParaRPr sz="3200" dirty="0"/>
          </a:p>
        </p:txBody>
      </p:sp>
      <p:sp>
        <p:nvSpPr>
          <p:cNvPr id="293" name="Shape 293"/>
          <p:cNvSpPr txBox="1">
            <a:spLocks noGrp="1"/>
          </p:cNvSpPr>
          <p:nvPr>
            <p:ph type="body" idx="1"/>
          </p:nvPr>
        </p:nvSpPr>
        <p:spPr>
          <a:xfrm>
            <a:off x="311700" y="1152475"/>
            <a:ext cx="4749900" cy="3416400"/>
          </a:xfrm>
          <a:prstGeom prst="rect">
            <a:avLst/>
          </a:prstGeom>
        </p:spPr>
        <p:txBody>
          <a:bodyPr spcFirstLastPara="1" wrap="square" lIns="91425" tIns="91425" rIns="91425" bIns="91425" anchor="t" anchorCtr="0">
            <a:noAutofit/>
          </a:bodyPr>
          <a:lstStyle/>
          <a:p>
            <a:pPr marL="457200" lvl="0" indent="-355600" rtl="0">
              <a:spcBef>
                <a:spcPts val="700"/>
              </a:spcBef>
              <a:spcAft>
                <a:spcPts val="0"/>
              </a:spcAft>
              <a:buClr>
                <a:srgbClr val="92D050"/>
              </a:buClr>
              <a:buSzPts val="2000"/>
              <a:buChar char="●"/>
            </a:pPr>
            <a:r>
              <a:rPr lang="en" sz="2000" dirty="0">
                <a:solidFill>
                  <a:schemeClr val="dk1"/>
                </a:solidFill>
              </a:rPr>
              <a:t>Translocations</a:t>
            </a:r>
            <a:endParaRPr sz="2000" dirty="0">
              <a:solidFill>
                <a:schemeClr val="dk1"/>
              </a:solidFill>
            </a:endParaRPr>
          </a:p>
          <a:p>
            <a:pPr marL="914400" lvl="1" indent="-355600" rtl="0">
              <a:spcBef>
                <a:spcPts val="0"/>
              </a:spcBef>
              <a:spcAft>
                <a:spcPts val="0"/>
              </a:spcAft>
              <a:buClr>
                <a:srgbClr val="92D050"/>
              </a:buClr>
              <a:buSzPts val="2000"/>
              <a:buChar char="○"/>
            </a:pPr>
            <a:r>
              <a:rPr lang="en" sz="2000" dirty="0">
                <a:solidFill>
                  <a:schemeClr val="dk1"/>
                </a:solidFill>
              </a:rPr>
              <a:t>Particles and minerals move down within the profile</a:t>
            </a:r>
            <a:endParaRPr sz="2000" dirty="0">
              <a:solidFill>
                <a:srgbClr val="000000"/>
              </a:solidFill>
            </a:endParaRPr>
          </a:p>
          <a:p>
            <a:pPr marL="457200" lvl="0" indent="-355600" rtl="0">
              <a:spcBef>
                <a:spcPts val="0"/>
              </a:spcBef>
              <a:spcAft>
                <a:spcPts val="0"/>
              </a:spcAft>
              <a:buClr>
                <a:srgbClr val="92D050"/>
              </a:buClr>
              <a:buSzPts val="2000"/>
              <a:buChar char="●"/>
            </a:pPr>
            <a:r>
              <a:rPr lang="en" sz="2000" dirty="0">
                <a:solidFill>
                  <a:srgbClr val="000000"/>
                </a:solidFill>
              </a:rPr>
              <a:t>Transformations</a:t>
            </a:r>
            <a:endParaRPr sz="2000" dirty="0">
              <a:solidFill>
                <a:srgbClr val="000000"/>
              </a:solidFill>
            </a:endParaRPr>
          </a:p>
          <a:p>
            <a:pPr marL="914400" lvl="1" indent="-355600" rtl="0">
              <a:spcBef>
                <a:spcPts val="0"/>
              </a:spcBef>
              <a:spcAft>
                <a:spcPts val="0"/>
              </a:spcAft>
              <a:buClr>
                <a:srgbClr val="92D050"/>
              </a:buClr>
              <a:buSzPts val="2000"/>
              <a:buChar char="○"/>
            </a:pPr>
            <a:r>
              <a:rPr lang="en" sz="2000" dirty="0">
                <a:solidFill>
                  <a:srgbClr val="000000"/>
                </a:solidFill>
              </a:rPr>
              <a:t>Minerals are changed</a:t>
            </a:r>
            <a:endParaRPr sz="2000" dirty="0">
              <a:solidFill>
                <a:srgbClr val="000000"/>
              </a:solidFill>
            </a:endParaRPr>
          </a:p>
          <a:p>
            <a:pPr marL="0" marR="0" lvl="0" indent="0" algn="l" rtl="0">
              <a:lnSpc>
                <a:spcPct val="115000"/>
              </a:lnSpc>
              <a:spcBef>
                <a:spcPts val="700"/>
              </a:spcBef>
              <a:spcAft>
                <a:spcPts val="500"/>
              </a:spcAft>
              <a:buNone/>
            </a:pPr>
            <a:endParaRPr sz="2000" dirty="0">
              <a:solidFill>
                <a:srgbClr val="000000"/>
              </a:solidFill>
            </a:endParaRPr>
          </a:p>
        </p:txBody>
      </p:sp>
      <p:pic>
        <p:nvPicPr>
          <p:cNvPr id="294" name="Shape 29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065883" y="2700513"/>
            <a:ext cx="1837450" cy="2044475"/>
          </a:xfrm>
          <a:prstGeom prst="rect">
            <a:avLst/>
          </a:prstGeom>
          <a:noFill/>
          <a:ln>
            <a:noFill/>
          </a:ln>
        </p:spPr>
      </p:pic>
      <p:pic>
        <p:nvPicPr>
          <p:cNvPr id="295" name="Shape 29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156165" y="1415538"/>
            <a:ext cx="3575460" cy="2307213"/>
          </a:xfrm>
          <a:prstGeom prst="rect">
            <a:avLst/>
          </a:prstGeom>
          <a:noFill/>
          <a:ln>
            <a:noFill/>
          </a:ln>
        </p:spPr>
      </p:pic>
      <p:grpSp>
        <p:nvGrpSpPr>
          <p:cNvPr id="6" name="Group 5"/>
          <p:cNvGrpSpPr/>
          <p:nvPr/>
        </p:nvGrpSpPr>
        <p:grpSpPr>
          <a:xfrm>
            <a:off x="106136" y="4816929"/>
            <a:ext cx="4931228" cy="307777"/>
            <a:chOff x="106136" y="4816929"/>
            <a:chExt cx="4931228" cy="307777"/>
          </a:xfrm>
        </p:grpSpPr>
        <p:sp>
          <p:nvSpPr>
            <p:cNvPr id="7" name="TextBox 6"/>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9" name="TextBox 8"/>
          <p:cNvSpPr txBox="1"/>
          <p:nvPr/>
        </p:nvSpPr>
        <p:spPr>
          <a:xfrm>
            <a:off x="7233557" y="4568875"/>
            <a:ext cx="1771650" cy="215444"/>
          </a:xfrm>
          <a:prstGeom prst="rect">
            <a:avLst/>
          </a:prstGeom>
          <a:noFill/>
        </p:spPr>
        <p:txBody>
          <a:bodyPr wrap="square" rtlCol="0">
            <a:spAutoFit/>
          </a:bodyPr>
          <a:lstStyle/>
          <a:p>
            <a:r>
              <a:rPr lang="en-US" sz="800" dirty="0" smtClean="0">
                <a:solidFill>
                  <a:schemeClr val="bg1">
                    <a:lumMod val="50000"/>
                  </a:schemeClr>
                </a:solidFill>
              </a:rPr>
              <a:t>Photo Credit: Clay Robinson</a:t>
            </a:r>
            <a:endParaRPr lang="en-US" sz="800" dirty="0">
              <a:solidFill>
                <a:schemeClr val="bg1">
                  <a:lumMod val="50000"/>
                </a:schemeClr>
              </a:solidFill>
            </a:endParaRPr>
          </a:p>
        </p:txBody>
      </p:sp>
    </p:spTree>
    <p:extLst>
      <p:ext uri="{BB962C8B-B14F-4D97-AF65-F5344CB8AC3E}">
        <p14:creationId xmlns:p14="http://schemas.microsoft.com/office/powerpoint/2010/main" val="2768127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311700" y="406067"/>
            <a:ext cx="8520600" cy="769911"/>
          </a:xfrm>
          <a:prstGeom prst="rect">
            <a:avLst/>
          </a:prstGeom>
        </p:spPr>
        <p:txBody>
          <a:bodyPr spcFirstLastPara="1" wrap="square" lIns="91425" tIns="91425" rIns="91425" bIns="91425" anchor="t" anchorCtr="0">
            <a:noAutofit/>
          </a:bodyPr>
          <a:lstStyle/>
          <a:p>
            <a:pPr lvl="0">
              <a:lnSpc>
                <a:spcPct val="115000"/>
              </a:lnSpc>
              <a:spcBef>
                <a:spcPts val="700"/>
              </a:spcBef>
              <a:spcAft>
                <a:spcPts val="500"/>
              </a:spcAft>
              <a:buClr>
                <a:schemeClr val="dk1"/>
              </a:buClr>
              <a:buSzPts val="1100"/>
            </a:pPr>
            <a:r>
              <a:rPr lang="en" sz="3200" dirty="0"/>
              <a:t>Soil Formation Processes</a:t>
            </a:r>
            <a:endParaRPr sz="3200" dirty="0"/>
          </a:p>
        </p:txBody>
      </p:sp>
      <p:sp>
        <p:nvSpPr>
          <p:cNvPr id="301" name="Shape 301"/>
          <p:cNvSpPr txBox="1">
            <a:spLocks noGrp="1"/>
          </p:cNvSpPr>
          <p:nvPr>
            <p:ph type="body" idx="1"/>
          </p:nvPr>
        </p:nvSpPr>
        <p:spPr>
          <a:xfrm>
            <a:off x="311700" y="1009015"/>
            <a:ext cx="4749900" cy="3416400"/>
          </a:xfrm>
          <a:prstGeom prst="rect">
            <a:avLst/>
          </a:prstGeom>
        </p:spPr>
        <p:txBody>
          <a:bodyPr spcFirstLastPara="1" wrap="square" lIns="91425" tIns="91425" rIns="91425" bIns="91425" anchor="t" anchorCtr="0">
            <a:noAutofit/>
          </a:bodyPr>
          <a:lstStyle/>
          <a:p>
            <a:pPr marL="457200" lvl="0" indent="-355600" rtl="0">
              <a:spcBef>
                <a:spcPts val="700"/>
              </a:spcBef>
              <a:spcAft>
                <a:spcPts val="0"/>
              </a:spcAft>
              <a:buClr>
                <a:srgbClr val="92D050"/>
              </a:buClr>
              <a:buSzPts val="2000"/>
              <a:buChar char="●"/>
            </a:pPr>
            <a:r>
              <a:rPr lang="en" sz="2000" dirty="0">
                <a:solidFill>
                  <a:srgbClr val="000000"/>
                </a:solidFill>
              </a:rPr>
              <a:t>Losses</a:t>
            </a:r>
            <a:endParaRPr sz="2000" dirty="0">
              <a:solidFill>
                <a:srgbClr val="000000"/>
              </a:solidFill>
            </a:endParaRPr>
          </a:p>
          <a:p>
            <a:pPr marL="914400" lvl="1" indent="-355600" rtl="0">
              <a:spcBef>
                <a:spcPts val="0"/>
              </a:spcBef>
              <a:spcAft>
                <a:spcPts val="0"/>
              </a:spcAft>
              <a:buClr>
                <a:srgbClr val="92D050"/>
              </a:buClr>
              <a:buSzPts val="2000"/>
              <a:buChar char="○"/>
            </a:pPr>
            <a:r>
              <a:rPr lang="en" sz="2000" dirty="0">
                <a:solidFill>
                  <a:srgbClr val="000000"/>
                </a:solidFill>
              </a:rPr>
              <a:t>Erosion</a:t>
            </a:r>
            <a:endParaRPr sz="2000" dirty="0">
              <a:solidFill>
                <a:srgbClr val="000000"/>
              </a:solidFill>
            </a:endParaRPr>
          </a:p>
          <a:p>
            <a:pPr marL="914400" lvl="1" indent="-355600" rtl="0">
              <a:spcBef>
                <a:spcPts val="0"/>
              </a:spcBef>
              <a:spcAft>
                <a:spcPts val="0"/>
              </a:spcAft>
              <a:buClr>
                <a:srgbClr val="92D050"/>
              </a:buClr>
              <a:buSzPts val="2000"/>
              <a:buChar char="○"/>
            </a:pPr>
            <a:r>
              <a:rPr lang="en" sz="2000" dirty="0">
                <a:solidFill>
                  <a:srgbClr val="000000"/>
                </a:solidFill>
              </a:rPr>
              <a:t>Leaching</a:t>
            </a:r>
            <a:endParaRPr sz="2000" dirty="0">
              <a:solidFill>
                <a:srgbClr val="000000"/>
              </a:solidFill>
            </a:endParaRPr>
          </a:p>
        </p:txBody>
      </p:sp>
      <p:pic>
        <p:nvPicPr>
          <p:cNvPr id="302" name="Shape 302"/>
          <p:cNvPicPr preferRelativeResize="0"/>
          <p:nvPr/>
        </p:nvPicPr>
        <p:blipFill rotWithShape="1">
          <a:blip r:embed="rId3">
            <a:alphaModFix/>
          </a:blip>
          <a:srcRect/>
          <a:stretch/>
        </p:blipFill>
        <p:spPr>
          <a:xfrm>
            <a:off x="3289828" y="2430344"/>
            <a:ext cx="2909279" cy="1851660"/>
          </a:xfrm>
          <a:prstGeom prst="rect">
            <a:avLst/>
          </a:prstGeom>
          <a:noFill/>
          <a:ln>
            <a:noFill/>
          </a:ln>
        </p:spPr>
      </p:pic>
      <p:pic>
        <p:nvPicPr>
          <p:cNvPr id="303" name="Shape 30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888212" y="1175979"/>
            <a:ext cx="2500192" cy="1851660"/>
          </a:xfrm>
          <a:prstGeom prst="rect">
            <a:avLst/>
          </a:prstGeom>
          <a:noFill/>
          <a:ln>
            <a:noFill/>
          </a:ln>
        </p:spPr>
      </p:pic>
      <p:pic>
        <p:nvPicPr>
          <p:cNvPr id="304" name="Shape 30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100531" y="2162118"/>
            <a:ext cx="1726800" cy="2645475"/>
          </a:xfrm>
          <a:prstGeom prst="rect">
            <a:avLst/>
          </a:prstGeom>
          <a:noFill/>
          <a:ln>
            <a:noFill/>
          </a:ln>
        </p:spPr>
      </p:pic>
      <p:grpSp>
        <p:nvGrpSpPr>
          <p:cNvPr id="7" name="Group 6"/>
          <p:cNvGrpSpPr/>
          <p:nvPr/>
        </p:nvGrpSpPr>
        <p:grpSpPr>
          <a:xfrm>
            <a:off x="106136" y="4816929"/>
            <a:ext cx="4931228" cy="307777"/>
            <a:chOff x="106136" y="4816929"/>
            <a:chExt cx="4931228" cy="307777"/>
          </a:xfrm>
        </p:grpSpPr>
        <p:sp>
          <p:nvSpPr>
            <p:cNvPr id="8" name="TextBox 7"/>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10" name="TextBox 9"/>
          <p:cNvSpPr txBox="1"/>
          <p:nvPr/>
        </p:nvSpPr>
        <p:spPr>
          <a:xfrm>
            <a:off x="6809014" y="4425415"/>
            <a:ext cx="2196193" cy="338554"/>
          </a:xfrm>
          <a:prstGeom prst="rect">
            <a:avLst/>
          </a:prstGeom>
          <a:noFill/>
        </p:spPr>
        <p:txBody>
          <a:bodyPr wrap="square" rtlCol="0">
            <a:spAutoFit/>
          </a:bodyPr>
          <a:lstStyle/>
          <a:p>
            <a:r>
              <a:rPr lang="en-US" sz="800" dirty="0" smtClean="0">
                <a:solidFill>
                  <a:schemeClr val="bg1">
                    <a:lumMod val="50000"/>
                  </a:schemeClr>
                </a:solidFill>
              </a:rPr>
              <a:t>Left &amp; Right Photo Credits: Clay Robinson; Middle Credit: </a:t>
            </a:r>
            <a:r>
              <a:rPr lang="en-US" sz="800" dirty="0" smtClean="0">
                <a:solidFill>
                  <a:schemeClr val="bg1">
                    <a:lumMod val="50000"/>
                  </a:schemeClr>
                </a:solidFill>
                <a:hlinkClick r:id="rId7"/>
              </a:rPr>
              <a:t>Wikimedia Commons</a:t>
            </a:r>
            <a:endParaRPr lang="en-US" sz="800" dirty="0">
              <a:solidFill>
                <a:schemeClr val="bg1">
                  <a:lumMod val="50000"/>
                </a:schemeClr>
              </a:solidFill>
            </a:endParaRPr>
          </a:p>
        </p:txBody>
      </p:sp>
    </p:spTree>
    <p:extLst>
      <p:ext uri="{BB962C8B-B14F-4D97-AF65-F5344CB8AC3E}">
        <p14:creationId xmlns:p14="http://schemas.microsoft.com/office/powerpoint/2010/main" val="29138222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90" name="Shape 290"/>
          <p:cNvSpPr txBox="1">
            <a:spLocks noGrp="1"/>
          </p:cNvSpPr>
          <p:nvPr>
            <p:ph type="title"/>
          </p:nvPr>
        </p:nvSpPr>
        <p:spPr>
          <a:xfrm>
            <a:off x="1485900" y="0"/>
            <a:ext cx="6172200" cy="8574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
              <a:t>Additions</a:t>
            </a:r>
            <a:endParaRPr sz="1100"/>
          </a:p>
        </p:txBody>
      </p:sp>
      <p:pic>
        <p:nvPicPr>
          <p:cNvPr id="289" name="Shape 289" descr="Sludge Tanker - Blazer at LATDC"/>
          <p:cNvPicPr preferRelativeResize="0">
            <a:picLocks noGrp="1"/>
          </p:cNvPicPr>
          <p:nvPr>
            <p:ph type="clipArt" idx="2"/>
          </p:nvPr>
        </p:nvPicPr>
        <p:blipFill rotWithShape="1">
          <a:blip r:embed="rId3" cstate="screen">
            <a:alphaModFix/>
            <a:extLst>
              <a:ext uri="{28A0092B-C50C-407E-A947-70E740481C1C}">
                <a14:useLocalDpi xmlns:a14="http://schemas.microsoft.com/office/drawing/2010/main"/>
              </a:ext>
            </a:extLst>
          </a:blip>
          <a:srcRect/>
          <a:stretch/>
        </p:blipFill>
        <p:spPr>
          <a:xfrm>
            <a:off x="1696570" y="753035"/>
            <a:ext cx="5750859" cy="3619500"/>
          </a:xfrm>
          <a:prstGeom prst="rect">
            <a:avLst/>
          </a:prstGeom>
          <a:noFill/>
          <a:ln w="9525" cap="flat" cmpd="sng">
            <a:solidFill>
              <a:schemeClr val="dk1"/>
            </a:solidFill>
            <a:prstDash val="solid"/>
            <a:miter lim="800000"/>
            <a:headEnd type="none" w="sm" len="sm"/>
            <a:tailEnd type="none" w="sm" len="sm"/>
          </a:ln>
        </p:spPr>
      </p:pic>
      <p:grpSp>
        <p:nvGrpSpPr>
          <p:cNvPr id="4" name="Group 3"/>
          <p:cNvGrpSpPr/>
          <p:nvPr/>
        </p:nvGrpSpPr>
        <p:grpSpPr>
          <a:xfrm>
            <a:off x="106136" y="4816929"/>
            <a:ext cx="4931228" cy="307777"/>
            <a:chOff x="106136" y="4816929"/>
            <a:chExt cx="4931228" cy="307777"/>
          </a:xfrm>
        </p:grpSpPr>
        <p:sp>
          <p:nvSpPr>
            <p:cNvPr id="5" name="TextBox 4"/>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7" name="TextBox 6"/>
          <p:cNvSpPr txBox="1"/>
          <p:nvPr/>
        </p:nvSpPr>
        <p:spPr>
          <a:xfrm>
            <a:off x="7233557" y="4568875"/>
            <a:ext cx="1771650" cy="215444"/>
          </a:xfrm>
          <a:prstGeom prst="rect">
            <a:avLst/>
          </a:prstGeom>
          <a:noFill/>
        </p:spPr>
        <p:txBody>
          <a:bodyPr wrap="square" rtlCol="0">
            <a:spAutoFit/>
          </a:bodyPr>
          <a:lstStyle/>
          <a:p>
            <a:r>
              <a:rPr lang="en-US" sz="800" dirty="0" smtClean="0">
                <a:solidFill>
                  <a:schemeClr val="bg1">
                    <a:lumMod val="50000"/>
                  </a:schemeClr>
                </a:solidFill>
              </a:rPr>
              <a:t>Photo Credit: David Lindbo</a:t>
            </a:r>
            <a:endParaRPr lang="en-US" sz="8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405" y="119985"/>
            <a:ext cx="6901438" cy="4489048"/>
          </a:xfrm>
          <a:prstGeom prst="rect">
            <a:avLst/>
          </a:prstGeom>
        </p:spPr>
      </p:pic>
      <p:pic>
        <p:nvPicPr>
          <p:cNvPr id="6" name="Picture 5"/>
          <p:cNvPicPr>
            <a:picLocks noChangeAspect="1"/>
          </p:cNvPicPr>
          <p:nvPr/>
        </p:nvPicPr>
        <p:blipFill>
          <a:blip r:embed="rId3"/>
          <a:stretch>
            <a:fillRect/>
          </a:stretch>
        </p:blipFill>
        <p:spPr>
          <a:xfrm>
            <a:off x="7335348" y="276332"/>
            <a:ext cx="1359526" cy="1091279"/>
          </a:xfrm>
          <a:prstGeom prst="rect">
            <a:avLst/>
          </a:prstGeom>
        </p:spPr>
      </p:pic>
      <p:grpSp>
        <p:nvGrpSpPr>
          <p:cNvPr id="4" name="Group 3"/>
          <p:cNvGrpSpPr/>
          <p:nvPr/>
        </p:nvGrpSpPr>
        <p:grpSpPr>
          <a:xfrm>
            <a:off x="106136" y="4816929"/>
            <a:ext cx="4931228" cy="307777"/>
            <a:chOff x="106136" y="4816929"/>
            <a:chExt cx="4931228" cy="307777"/>
          </a:xfrm>
        </p:grpSpPr>
        <p:sp>
          <p:nvSpPr>
            <p:cNvPr id="7" name="TextBox 6"/>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9" name="TextBox 8"/>
          <p:cNvSpPr txBox="1"/>
          <p:nvPr/>
        </p:nvSpPr>
        <p:spPr>
          <a:xfrm>
            <a:off x="6817179" y="4568875"/>
            <a:ext cx="2188029" cy="215444"/>
          </a:xfrm>
          <a:prstGeom prst="rect">
            <a:avLst/>
          </a:prstGeom>
          <a:noFill/>
        </p:spPr>
        <p:txBody>
          <a:bodyPr wrap="square" rtlCol="0">
            <a:spAutoFit/>
          </a:bodyPr>
          <a:lstStyle/>
          <a:p>
            <a:r>
              <a:rPr lang="en-US" sz="800" dirty="0" smtClean="0">
                <a:solidFill>
                  <a:schemeClr val="bg1">
                    <a:lumMod val="50000"/>
                  </a:schemeClr>
                </a:solidFill>
              </a:rPr>
              <a:t>Source: Soil! Get the Inside Scoop, SSSA</a:t>
            </a:r>
            <a:endParaRPr lang="en-US" sz="800" dirty="0">
              <a:solidFill>
                <a:schemeClr val="bg1">
                  <a:lumMod val="50000"/>
                </a:schemeClr>
              </a:solidFill>
            </a:endParaRPr>
          </a:p>
        </p:txBody>
      </p:sp>
    </p:spTree>
    <p:extLst>
      <p:ext uri="{BB962C8B-B14F-4D97-AF65-F5344CB8AC3E}">
        <p14:creationId xmlns:p14="http://schemas.microsoft.com/office/powerpoint/2010/main" val="1534916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699" y="445025"/>
            <a:ext cx="8520600" cy="572700"/>
          </a:xfrm>
        </p:spPr>
        <p:txBody>
          <a:bodyPr>
            <a:normAutofit fontScale="90000"/>
          </a:bodyPr>
          <a:lstStyle/>
          <a:p>
            <a:r>
              <a:rPr lang="en-US" dirty="0" smtClean="0"/>
              <a:t>Poll Question!</a:t>
            </a:r>
            <a:endParaRPr lang="en-US" dirty="0"/>
          </a:p>
        </p:txBody>
      </p:sp>
      <p:sp>
        <p:nvSpPr>
          <p:cNvPr id="4" name="Text Placeholder 3"/>
          <p:cNvSpPr>
            <a:spLocks noGrp="1"/>
          </p:cNvSpPr>
          <p:nvPr>
            <p:ph type="body" idx="1"/>
          </p:nvPr>
        </p:nvSpPr>
        <p:spPr>
          <a:xfrm>
            <a:off x="1506070" y="1658471"/>
            <a:ext cx="7326229" cy="2910404"/>
          </a:xfrm>
        </p:spPr>
        <p:txBody>
          <a:bodyPr>
            <a:normAutofit/>
          </a:bodyPr>
          <a:lstStyle/>
          <a:p>
            <a:pPr marL="114300" indent="0">
              <a:buNone/>
            </a:pPr>
            <a:r>
              <a:rPr lang="en-US" sz="3200" dirty="0"/>
              <a:t>What fraction of earth's land is </a:t>
            </a:r>
            <a:endParaRPr lang="en-US" sz="3200" dirty="0" smtClean="0"/>
          </a:p>
          <a:p>
            <a:pPr marL="114300" indent="0">
              <a:buNone/>
            </a:pPr>
            <a:r>
              <a:rPr lang="en-US" sz="3200" dirty="0" smtClean="0"/>
              <a:t>suitable </a:t>
            </a:r>
            <a:r>
              <a:rPr lang="en-US" sz="3200" dirty="0"/>
              <a:t>for agriculture?</a:t>
            </a:r>
          </a:p>
        </p:txBody>
      </p:sp>
      <p:grpSp>
        <p:nvGrpSpPr>
          <p:cNvPr id="5" name="Group 4"/>
          <p:cNvGrpSpPr/>
          <p:nvPr/>
        </p:nvGrpSpPr>
        <p:grpSpPr>
          <a:xfrm>
            <a:off x="106136" y="4816929"/>
            <a:ext cx="4931228" cy="307777"/>
            <a:chOff x="106136" y="4816929"/>
            <a:chExt cx="4931228" cy="307777"/>
          </a:xfrm>
        </p:grpSpPr>
        <p:sp>
          <p:nvSpPr>
            <p:cNvPr id="6" name="TextBox 5"/>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Tree>
    <p:extLst>
      <p:ext uri="{BB962C8B-B14F-4D97-AF65-F5344CB8AC3E}">
        <p14:creationId xmlns:p14="http://schemas.microsoft.com/office/powerpoint/2010/main" val="33168231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Starting with an apple</a:t>
            </a:r>
            <a:endParaRPr dirty="0"/>
          </a:p>
        </p:txBody>
      </p:sp>
      <p:sp>
        <p:nvSpPr>
          <p:cNvPr id="302" name="Shape 302"/>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rtl="0">
              <a:spcBef>
                <a:spcPts val="800"/>
              </a:spcBef>
              <a:spcAft>
                <a:spcPts val="0"/>
              </a:spcAft>
              <a:buClr>
                <a:schemeClr val="dk1"/>
              </a:buClr>
              <a:buSzPts val="1100"/>
              <a:buFont typeface="Arial"/>
              <a:buNone/>
            </a:pPr>
            <a:r>
              <a:rPr lang="en" sz="2000" dirty="0">
                <a:solidFill>
                  <a:srgbClr val="000000"/>
                </a:solidFill>
              </a:rPr>
              <a:t>•Water covers 75% of Earth.</a:t>
            </a:r>
            <a:endParaRPr sz="2000" dirty="0">
              <a:solidFill>
                <a:srgbClr val="000000"/>
              </a:solidFill>
            </a:endParaRPr>
          </a:p>
          <a:p>
            <a:pPr marL="457200" lvl="0" indent="0" rtl="0">
              <a:spcBef>
                <a:spcPts val="700"/>
              </a:spcBef>
              <a:spcAft>
                <a:spcPts val="0"/>
              </a:spcAft>
              <a:buClr>
                <a:schemeClr val="dk1"/>
              </a:buClr>
              <a:buSzPts val="1100"/>
              <a:buFont typeface="Arial"/>
              <a:buNone/>
            </a:pPr>
            <a:r>
              <a:rPr lang="en" sz="2000" dirty="0">
                <a:solidFill>
                  <a:srgbClr val="000000"/>
                </a:solidFill>
              </a:rPr>
              <a:t>–So ¼ is not water</a:t>
            </a:r>
            <a:endParaRPr sz="2000" dirty="0">
              <a:solidFill>
                <a:srgbClr val="000000"/>
              </a:solidFill>
            </a:endParaRPr>
          </a:p>
          <a:p>
            <a:pPr marL="0" lvl="0" indent="0" rtl="0">
              <a:spcBef>
                <a:spcPts val="800"/>
              </a:spcBef>
              <a:spcAft>
                <a:spcPts val="0"/>
              </a:spcAft>
              <a:buClr>
                <a:schemeClr val="dk1"/>
              </a:buClr>
              <a:buSzPts val="1100"/>
              <a:buFont typeface="Arial"/>
              <a:buNone/>
            </a:pPr>
            <a:r>
              <a:rPr lang="en" sz="2000" dirty="0">
                <a:solidFill>
                  <a:srgbClr val="000000"/>
                </a:solidFill>
              </a:rPr>
              <a:t>•Of that: ½ is polar ice caps, mountain ranges</a:t>
            </a:r>
            <a:endParaRPr sz="2000" dirty="0">
              <a:solidFill>
                <a:srgbClr val="000000"/>
              </a:solidFill>
            </a:endParaRPr>
          </a:p>
          <a:p>
            <a:pPr marL="457200" lvl="0" indent="0" rtl="0">
              <a:spcBef>
                <a:spcPts val="700"/>
              </a:spcBef>
              <a:spcAft>
                <a:spcPts val="0"/>
              </a:spcAft>
              <a:buClr>
                <a:schemeClr val="dk1"/>
              </a:buClr>
              <a:buSzPts val="1100"/>
              <a:buFont typeface="Arial"/>
              <a:buNone/>
            </a:pPr>
            <a:r>
              <a:rPr lang="en" sz="2000" dirty="0">
                <a:solidFill>
                  <a:srgbClr val="000000"/>
                </a:solidFill>
              </a:rPr>
              <a:t>–½ of ¼ = ⅛ </a:t>
            </a:r>
            <a:endParaRPr sz="2000" dirty="0">
              <a:solidFill>
                <a:srgbClr val="000000"/>
              </a:solidFill>
            </a:endParaRPr>
          </a:p>
          <a:p>
            <a:pPr marL="0" lvl="0" indent="0" rtl="0">
              <a:spcBef>
                <a:spcPts val="800"/>
              </a:spcBef>
              <a:spcAft>
                <a:spcPts val="0"/>
              </a:spcAft>
              <a:buClr>
                <a:schemeClr val="dk1"/>
              </a:buClr>
              <a:buSzPts val="1100"/>
              <a:buFont typeface="Arial"/>
              <a:buNone/>
            </a:pPr>
            <a:r>
              <a:rPr lang="en" sz="2000" dirty="0">
                <a:solidFill>
                  <a:srgbClr val="000000"/>
                </a:solidFill>
              </a:rPr>
              <a:t>•Of that, ¾ has a soil or climate problem</a:t>
            </a:r>
            <a:endParaRPr sz="2000" dirty="0">
              <a:solidFill>
                <a:srgbClr val="000000"/>
              </a:solidFill>
            </a:endParaRPr>
          </a:p>
          <a:p>
            <a:pPr marL="457200" lvl="0" indent="0" rtl="0">
              <a:spcBef>
                <a:spcPts val="700"/>
              </a:spcBef>
              <a:spcAft>
                <a:spcPts val="0"/>
              </a:spcAft>
              <a:buClr>
                <a:schemeClr val="dk1"/>
              </a:buClr>
              <a:buSzPts val="1100"/>
              <a:buFont typeface="Arial"/>
              <a:buNone/>
            </a:pPr>
            <a:r>
              <a:rPr lang="en" sz="2000" dirty="0">
                <a:solidFill>
                  <a:srgbClr val="000000"/>
                </a:solidFill>
              </a:rPr>
              <a:t>–¼ of ½ of ¼ is potentially arable </a:t>
            </a:r>
            <a:endParaRPr lang="en" sz="2000" dirty="0" smtClean="0">
              <a:solidFill>
                <a:srgbClr val="000000"/>
              </a:solidFill>
            </a:endParaRPr>
          </a:p>
          <a:p>
            <a:pPr marL="457200" lvl="0" indent="0" rtl="0">
              <a:spcBef>
                <a:spcPts val="700"/>
              </a:spcBef>
              <a:spcAft>
                <a:spcPts val="0"/>
              </a:spcAft>
              <a:buClr>
                <a:schemeClr val="dk1"/>
              </a:buClr>
              <a:buSzPts val="1100"/>
              <a:buFont typeface="Arial"/>
              <a:buNone/>
            </a:pPr>
            <a:endParaRPr sz="2000" dirty="0">
              <a:solidFill>
                <a:srgbClr val="000000"/>
              </a:solidFill>
            </a:endParaRPr>
          </a:p>
          <a:p>
            <a:pPr marL="0" lvl="0" indent="0">
              <a:spcBef>
                <a:spcPts val="0"/>
              </a:spcBef>
              <a:spcAft>
                <a:spcPts val="1600"/>
              </a:spcAft>
              <a:buNone/>
            </a:pPr>
            <a:endParaRPr sz="2000" dirty="0">
              <a:solidFill>
                <a:srgbClr val="000000"/>
              </a:solidFill>
            </a:endParaRPr>
          </a:p>
        </p:txBody>
      </p:sp>
      <p:pic>
        <p:nvPicPr>
          <p:cNvPr id="303" name="Shape 303"/>
          <p:cNvPicPr preferRelativeResize="0"/>
          <p:nvPr/>
        </p:nvPicPr>
        <p:blipFill>
          <a:blip r:embed="rId3">
            <a:alphaModFix/>
          </a:blip>
          <a:stretch>
            <a:fillRect/>
          </a:stretch>
        </p:blipFill>
        <p:spPr>
          <a:xfrm>
            <a:off x="6030064" y="1704336"/>
            <a:ext cx="2588300" cy="2295575"/>
          </a:xfrm>
          <a:prstGeom prst="rect">
            <a:avLst/>
          </a:prstGeom>
          <a:noFill/>
          <a:ln>
            <a:noFill/>
          </a:ln>
        </p:spPr>
      </p:pic>
      <p:sp>
        <p:nvSpPr>
          <p:cNvPr id="7" name="Explosion 1 6"/>
          <p:cNvSpPr/>
          <p:nvPr/>
        </p:nvSpPr>
        <p:spPr>
          <a:xfrm rot="720122">
            <a:off x="7595874" y="188068"/>
            <a:ext cx="1357841" cy="1117804"/>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Activity Alert!</a:t>
            </a:r>
            <a:endParaRPr lang="en-US" sz="1200" b="1" dirty="0">
              <a:solidFill>
                <a:schemeClr val="bg1"/>
              </a:solidFill>
            </a:endParaRPr>
          </a:p>
        </p:txBody>
      </p:sp>
      <p:grpSp>
        <p:nvGrpSpPr>
          <p:cNvPr id="6" name="Group 5"/>
          <p:cNvGrpSpPr/>
          <p:nvPr/>
        </p:nvGrpSpPr>
        <p:grpSpPr>
          <a:xfrm>
            <a:off x="106136" y="4816929"/>
            <a:ext cx="4931228" cy="307777"/>
            <a:chOff x="106136" y="4816929"/>
            <a:chExt cx="4931228" cy="307777"/>
          </a:xfrm>
        </p:grpSpPr>
        <p:sp>
          <p:nvSpPr>
            <p:cNvPr id="8" name="TextBox 7"/>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ctrTitle"/>
          </p:nvPr>
        </p:nvSpPr>
        <p:spPr>
          <a:xfrm>
            <a:off x="311700" y="385225"/>
            <a:ext cx="7684818" cy="1595975"/>
          </a:xfrm>
          <a:prstGeom prst="rect">
            <a:avLst/>
          </a:prstGeom>
        </p:spPr>
        <p:txBody>
          <a:bodyPr spcFirstLastPara="1" wrap="square" lIns="91425" tIns="91425" rIns="91425" bIns="91425" anchor="b" anchorCtr="0">
            <a:noAutofit/>
          </a:bodyPr>
          <a:lstStyle/>
          <a:p>
            <a:pPr marL="0" lvl="0" indent="0" algn="ctr">
              <a:spcBef>
                <a:spcPts val="0"/>
              </a:spcBef>
              <a:spcAft>
                <a:spcPts val="0"/>
              </a:spcAft>
              <a:buNone/>
            </a:pPr>
            <a:r>
              <a:rPr lang="en" sz="3600" b="1" dirty="0">
                <a:solidFill>
                  <a:schemeClr val="tx1"/>
                </a:solidFill>
                <a:latin typeface="Calibri"/>
                <a:ea typeface="Calibri"/>
                <a:cs typeface="Calibri"/>
                <a:sym typeface="Calibri"/>
              </a:rPr>
              <a:t>Soils: Foundation for Life</a:t>
            </a:r>
            <a:endParaRPr sz="3600" b="1" dirty="0">
              <a:solidFill>
                <a:schemeClr val="tx1"/>
              </a:solidFill>
              <a:latin typeface="Calibri"/>
              <a:ea typeface="Calibri"/>
              <a:cs typeface="Calibri"/>
              <a:sym typeface="Calibri"/>
            </a:endParaRPr>
          </a:p>
          <a:p>
            <a:pPr marL="0" lvl="0" indent="0" algn="ctr">
              <a:spcBef>
                <a:spcPts val="0"/>
              </a:spcBef>
              <a:spcAft>
                <a:spcPts val="0"/>
              </a:spcAft>
              <a:buNone/>
            </a:pPr>
            <a:r>
              <a:rPr lang="en" sz="2800" dirty="0">
                <a:solidFill>
                  <a:schemeClr val="tx1"/>
                </a:solidFill>
                <a:latin typeface="Calibri"/>
                <a:ea typeface="Calibri"/>
                <a:cs typeface="Calibri"/>
                <a:sym typeface="Calibri"/>
              </a:rPr>
              <a:t>a K-12 Educators Webinar</a:t>
            </a:r>
            <a:endParaRPr sz="2800" dirty="0">
              <a:solidFill>
                <a:schemeClr val="tx1"/>
              </a:solidFill>
            </a:endParaRPr>
          </a:p>
        </p:txBody>
      </p:sp>
      <p:sp>
        <p:nvSpPr>
          <p:cNvPr id="209" name="Shape 209"/>
          <p:cNvSpPr txBox="1">
            <a:spLocks noGrp="1"/>
          </p:cNvSpPr>
          <p:nvPr>
            <p:ph type="subTitle" idx="1"/>
          </p:nvPr>
        </p:nvSpPr>
        <p:spPr>
          <a:xfrm>
            <a:off x="311700" y="2175450"/>
            <a:ext cx="7810324" cy="7926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a:t>Sponsored by SSSA and NESTA</a:t>
            </a:r>
            <a:endParaRPr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28260" y="2968050"/>
            <a:ext cx="1472005" cy="1058004"/>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96133" y="2968050"/>
            <a:ext cx="1620729" cy="1145831"/>
          </a:xfrm>
          <a:prstGeom prst="rect">
            <a:avLst/>
          </a:prstGeom>
        </p:spPr>
      </p:pic>
      <p:sp>
        <p:nvSpPr>
          <p:cNvPr id="2" name="Rectangle 1"/>
          <p:cNvSpPr/>
          <p:nvPr/>
        </p:nvSpPr>
        <p:spPr>
          <a:xfrm>
            <a:off x="4454820" y="2417862"/>
            <a:ext cx="234360" cy="307777"/>
          </a:xfrm>
          <a:prstGeom prst="rect">
            <a:avLst/>
          </a:prstGeom>
        </p:spPr>
        <p:txBody>
          <a:bodyPr wrap="none">
            <a:spAutoFit/>
          </a:bodyPr>
          <a:lstStyle/>
          <a:p>
            <a:r>
              <a:rPr lang="en-US" dirty="0"/>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94"/>
        <p:cNvGrpSpPr/>
        <p:nvPr/>
      </p:nvGrpSpPr>
      <p:grpSpPr>
        <a:xfrm>
          <a:off x="0" y="0"/>
          <a:ext cx="0" cy="0"/>
          <a:chOff x="0" y="0"/>
          <a:chExt cx="0" cy="0"/>
        </a:xfrm>
      </p:grpSpPr>
      <p:pic>
        <p:nvPicPr>
          <p:cNvPr id="296" name="Shape 296"/>
          <p:cNvPicPr preferRelativeResize="0"/>
          <p:nvPr/>
        </p:nvPicPr>
        <p:blipFill>
          <a:blip r:embed="rId3">
            <a:alphaModFix/>
          </a:blip>
          <a:stretch>
            <a:fillRect/>
          </a:stretch>
        </p:blipFill>
        <p:spPr>
          <a:xfrm>
            <a:off x="1295950" y="40950"/>
            <a:ext cx="6516824" cy="506160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2466414" y="2756788"/>
            <a:ext cx="5086350" cy="1481138"/>
          </a:xfrm>
          <a:solidFill>
            <a:schemeClr val="accent1"/>
          </a:solidFill>
        </p:spPr>
        <p:txBody>
          <a:bodyPr>
            <a:normAutofit fontScale="90000"/>
          </a:bodyPr>
          <a:lstStyle/>
          <a:p>
            <a:pPr eaLnBrk="1" hangingPunct="1"/>
            <a:r>
              <a:rPr lang="en-US" altLang="en-US" sz="3600" dirty="0"/>
              <a:t>Factors of Formation</a:t>
            </a:r>
            <a:br>
              <a:rPr lang="en-US" altLang="en-US" sz="3600" dirty="0"/>
            </a:br>
            <a:r>
              <a:rPr lang="en-US" altLang="en-US" sz="3600" dirty="0"/>
              <a:t>or</a:t>
            </a:r>
            <a:br>
              <a:rPr lang="en-US" altLang="en-US" sz="3600" dirty="0"/>
            </a:br>
            <a:r>
              <a:rPr lang="en-US" altLang="en-US" sz="3600" dirty="0"/>
              <a:t>Why do soils look different</a:t>
            </a:r>
          </a:p>
        </p:txBody>
      </p:sp>
      <p:sp>
        <p:nvSpPr>
          <p:cNvPr id="12291" name="Rectangle 3"/>
          <p:cNvSpPr>
            <a:spLocks noGrp="1" noChangeArrowheads="1"/>
          </p:cNvSpPr>
          <p:nvPr>
            <p:ph type="subTitle" idx="1"/>
          </p:nvPr>
        </p:nvSpPr>
        <p:spPr>
          <a:xfrm>
            <a:off x="1212476" y="878541"/>
            <a:ext cx="4800600" cy="1657350"/>
          </a:xfrm>
          <a:solidFill>
            <a:srgbClr val="99CCFF"/>
          </a:solidFill>
        </p:spPr>
        <p:txBody>
          <a:bodyPr>
            <a:normAutofit/>
          </a:bodyPr>
          <a:lstStyle/>
          <a:p>
            <a:pPr eaLnBrk="1" hangingPunct="1"/>
            <a:r>
              <a:rPr lang="en-US" altLang="en-US" sz="4500" dirty="0"/>
              <a:t>The soil from </a:t>
            </a:r>
          </a:p>
          <a:p>
            <a:pPr eaLnBrk="1" hangingPunct="1"/>
            <a:r>
              <a:rPr lang="en-US" altLang="en-US" sz="4500" dirty="0" err="1"/>
              <a:t>Cl.O.R.P.T</a:t>
            </a:r>
            <a:r>
              <a:rPr lang="en-US" altLang="en-US" sz="4500" dirty="0"/>
              <a:t>.</a:t>
            </a:r>
          </a:p>
        </p:txBody>
      </p:sp>
      <p:grpSp>
        <p:nvGrpSpPr>
          <p:cNvPr id="4" name="Group 3"/>
          <p:cNvGrpSpPr/>
          <p:nvPr/>
        </p:nvGrpSpPr>
        <p:grpSpPr>
          <a:xfrm>
            <a:off x="106136" y="4816929"/>
            <a:ext cx="4931228" cy="307777"/>
            <a:chOff x="106136" y="4816929"/>
            <a:chExt cx="4931228" cy="307777"/>
          </a:xfrm>
        </p:grpSpPr>
        <p:sp>
          <p:nvSpPr>
            <p:cNvPr id="5" name="TextBox 4"/>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Tree>
    <p:extLst>
      <p:ext uri="{BB962C8B-B14F-4D97-AF65-F5344CB8AC3E}">
        <p14:creationId xmlns:p14="http://schemas.microsoft.com/office/powerpoint/2010/main" val="849720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2000"/>
                                        <p:tgtEl>
                                          <p:spTgt spid="12291">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animEffect transition="in" filter="fade">
                                      <p:cBhvr>
                                        <p:cTn id="11" dur="2000"/>
                                        <p:tgtEl>
                                          <p:spTgt spid="12291">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290"/>
                                        </p:tgtEl>
                                        <p:attrNameLst>
                                          <p:attrName>style.visibility</p:attrName>
                                        </p:attrNameLst>
                                      </p:cBhvr>
                                      <p:to>
                                        <p:strVal val="visible"/>
                                      </p:to>
                                    </p:set>
                                    <p:animEffect transition="in" filter="fade">
                                      <p:cBhvr>
                                        <p:cTn id="16"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P spid="12291"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12794" y="170330"/>
            <a:ext cx="6172200" cy="854869"/>
          </a:xfrm>
          <a:solidFill>
            <a:schemeClr val="accent1"/>
          </a:solidFill>
        </p:spPr>
        <p:txBody>
          <a:bodyPr>
            <a:normAutofit/>
          </a:bodyPr>
          <a:lstStyle/>
          <a:p>
            <a:pPr eaLnBrk="1" hangingPunct="1"/>
            <a:r>
              <a:rPr lang="en-US" altLang="en-US" sz="4500" dirty="0"/>
              <a:t>Factors of formation </a:t>
            </a:r>
          </a:p>
        </p:txBody>
      </p:sp>
      <p:sp>
        <p:nvSpPr>
          <p:cNvPr id="685059" name="Rectangle 3"/>
          <p:cNvSpPr>
            <a:spLocks noGrp="1" noChangeArrowheads="1"/>
          </p:cNvSpPr>
          <p:nvPr>
            <p:ph idx="1"/>
          </p:nvPr>
        </p:nvSpPr>
        <p:spPr>
          <a:xfrm>
            <a:off x="3314700" y="1210234"/>
            <a:ext cx="4686300" cy="3316941"/>
          </a:xfrm>
        </p:spPr>
        <p:txBody>
          <a:bodyPr>
            <a:normAutofit fontScale="77500" lnSpcReduction="20000"/>
          </a:bodyPr>
          <a:lstStyle/>
          <a:p>
            <a:pPr eaLnBrk="1" hangingPunct="1">
              <a:lnSpc>
                <a:spcPct val="140000"/>
              </a:lnSpc>
              <a:buFontTx/>
              <a:buNone/>
            </a:pPr>
            <a:r>
              <a:rPr lang="en-US" altLang="en-US" sz="3600" b="1" dirty="0"/>
              <a:t>Cl</a:t>
            </a:r>
            <a:r>
              <a:rPr lang="en-US" altLang="en-US" sz="3300" dirty="0"/>
              <a:t>imate</a:t>
            </a:r>
          </a:p>
          <a:p>
            <a:pPr eaLnBrk="1" hangingPunct="1">
              <a:lnSpc>
                <a:spcPct val="140000"/>
              </a:lnSpc>
              <a:buFontTx/>
              <a:buNone/>
            </a:pPr>
            <a:r>
              <a:rPr lang="en-US" altLang="en-US" sz="3600" b="1" dirty="0"/>
              <a:t>O</a:t>
            </a:r>
            <a:r>
              <a:rPr lang="en-US" altLang="en-US" sz="3300" dirty="0"/>
              <a:t>rganisms</a:t>
            </a:r>
          </a:p>
          <a:p>
            <a:pPr eaLnBrk="1" hangingPunct="1">
              <a:lnSpc>
                <a:spcPct val="140000"/>
              </a:lnSpc>
              <a:buFontTx/>
              <a:buNone/>
            </a:pPr>
            <a:r>
              <a:rPr lang="en-US" altLang="en-US" sz="3600" b="1" dirty="0"/>
              <a:t>R</a:t>
            </a:r>
            <a:r>
              <a:rPr lang="en-US" altLang="en-US" sz="3300" dirty="0"/>
              <a:t>elief </a:t>
            </a:r>
          </a:p>
          <a:p>
            <a:pPr eaLnBrk="1" hangingPunct="1">
              <a:lnSpc>
                <a:spcPct val="140000"/>
              </a:lnSpc>
              <a:buFontTx/>
              <a:buNone/>
            </a:pPr>
            <a:r>
              <a:rPr lang="en-US" altLang="en-US" sz="3600" b="1" dirty="0"/>
              <a:t>P</a:t>
            </a:r>
            <a:r>
              <a:rPr lang="en-US" altLang="en-US" sz="3300" dirty="0"/>
              <a:t>arent Material</a:t>
            </a:r>
          </a:p>
          <a:p>
            <a:pPr eaLnBrk="1" hangingPunct="1">
              <a:lnSpc>
                <a:spcPct val="140000"/>
              </a:lnSpc>
              <a:buFontTx/>
              <a:buNone/>
            </a:pPr>
            <a:r>
              <a:rPr lang="en-US" altLang="en-US" sz="3600" b="1" dirty="0"/>
              <a:t>T</a:t>
            </a:r>
            <a:r>
              <a:rPr lang="en-US" altLang="en-US" sz="3300" dirty="0"/>
              <a:t>ime</a:t>
            </a:r>
          </a:p>
        </p:txBody>
      </p:sp>
      <p:grpSp>
        <p:nvGrpSpPr>
          <p:cNvPr id="4" name="Group 3"/>
          <p:cNvGrpSpPr/>
          <p:nvPr/>
        </p:nvGrpSpPr>
        <p:grpSpPr>
          <a:xfrm>
            <a:off x="106136" y="4816929"/>
            <a:ext cx="4931228" cy="307777"/>
            <a:chOff x="106136" y="4816929"/>
            <a:chExt cx="4931228" cy="307777"/>
          </a:xfrm>
        </p:grpSpPr>
        <p:sp>
          <p:nvSpPr>
            <p:cNvPr id="5" name="TextBox 4"/>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Tree>
    <p:extLst>
      <p:ext uri="{BB962C8B-B14F-4D97-AF65-F5344CB8AC3E}">
        <p14:creationId xmlns:p14="http://schemas.microsoft.com/office/powerpoint/2010/main" val="141290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5059">
                                            <p:txEl>
                                              <p:pRg st="0" end="0"/>
                                            </p:txEl>
                                          </p:spTgt>
                                        </p:tgtEl>
                                        <p:attrNameLst>
                                          <p:attrName>style.visibility</p:attrName>
                                        </p:attrNameLst>
                                      </p:cBhvr>
                                      <p:to>
                                        <p:strVal val="visible"/>
                                      </p:to>
                                    </p:set>
                                    <p:animEffect transition="in" filter="dissolve">
                                      <p:cBhvr>
                                        <p:cTn id="7" dur="500"/>
                                        <p:tgtEl>
                                          <p:spTgt spid="6850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5059">
                                            <p:txEl>
                                              <p:pRg st="1" end="1"/>
                                            </p:txEl>
                                          </p:spTgt>
                                        </p:tgtEl>
                                        <p:attrNameLst>
                                          <p:attrName>style.visibility</p:attrName>
                                        </p:attrNameLst>
                                      </p:cBhvr>
                                      <p:to>
                                        <p:strVal val="visible"/>
                                      </p:to>
                                    </p:set>
                                    <p:animEffect transition="in" filter="dissolve">
                                      <p:cBhvr>
                                        <p:cTn id="12" dur="500"/>
                                        <p:tgtEl>
                                          <p:spTgt spid="6850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85059">
                                            <p:txEl>
                                              <p:pRg st="2" end="2"/>
                                            </p:txEl>
                                          </p:spTgt>
                                        </p:tgtEl>
                                        <p:attrNameLst>
                                          <p:attrName>style.visibility</p:attrName>
                                        </p:attrNameLst>
                                      </p:cBhvr>
                                      <p:to>
                                        <p:strVal val="visible"/>
                                      </p:to>
                                    </p:set>
                                    <p:animEffect transition="in" filter="dissolve">
                                      <p:cBhvr>
                                        <p:cTn id="17" dur="500"/>
                                        <p:tgtEl>
                                          <p:spTgt spid="6850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85059">
                                            <p:txEl>
                                              <p:pRg st="3" end="3"/>
                                            </p:txEl>
                                          </p:spTgt>
                                        </p:tgtEl>
                                        <p:attrNameLst>
                                          <p:attrName>style.visibility</p:attrName>
                                        </p:attrNameLst>
                                      </p:cBhvr>
                                      <p:to>
                                        <p:strVal val="visible"/>
                                      </p:to>
                                    </p:set>
                                    <p:animEffect transition="in" filter="dissolve">
                                      <p:cBhvr>
                                        <p:cTn id="22" dur="500"/>
                                        <p:tgtEl>
                                          <p:spTgt spid="6850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85059">
                                            <p:txEl>
                                              <p:pRg st="4" end="4"/>
                                            </p:txEl>
                                          </p:spTgt>
                                        </p:tgtEl>
                                        <p:attrNameLst>
                                          <p:attrName>style.visibility</p:attrName>
                                        </p:attrNameLst>
                                      </p:cBhvr>
                                      <p:to>
                                        <p:strVal val="visible"/>
                                      </p:to>
                                    </p:set>
                                    <p:animEffect transition="in" filter="dissolve">
                                      <p:cBhvr>
                                        <p:cTn id="27" dur="500"/>
                                        <p:tgtEl>
                                          <p:spTgt spid="6850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059"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1143000" y="2143125"/>
            <a:ext cx="6858000" cy="857250"/>
          </a:xfrm>
          <a:noFill/>
        </p:spPr>
        <p:txBody>
          <a:bodyPr spcFirstLastPara="1" vert="horz" wrap="square" lIns="67866" tIns="33338" rIns="67866" bIns="33338" rtlCol="0" anchor="b" anchorCtr="0">
            <a:normAutofit fontScale="90000"/>
          </a:bodyPr>
          <a:lstStyle/>
          <a:p>
            <a:pPr eaLnBrk="1" hangingPunct="1"/>
            <a:r>
              <a:rPr lang="en-US" altLang="en-US" sz="4950"/>
              <a:t>The soil forms through the interaction of these factors.</a:t>
            </a:r>
          </a:p>
        </p:txBody>
      </p:sp>
      <p:grpSp>
        <p:nvGrpSpPr>
          <p:cNvPr id="3" name="Group 2"/>
          <p:cNvGrpSpPr/>
          <p:nvPr/>
        </p:nvGrpSpPr>
        <p:grpSpPr>
          <a:xfrm>
            <a:off x="106136" y="4816929"/>
            <a:ext cx="4931228" cy="307777"/>
            <a:chOff x="106136" y="4816929"/>
            <a:chExt cx="4931228" cy="307777"/>
          </a:xfrm>
        </p:grpSpPr>
        <p:sp>
          <p:nvSpPr>
            <p:cNvPr id="4" name="TextBox 3"/>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Tree>
    <p:extLst>
      <p:ext uri="{BB962C8B-B14F-4D97-AF65-F5344CB8AC3E}">
        <p14:creationId xmlns:p14="http://schemas.microsoft.com/office/powerpoint/2010/main" val="170066142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22960" y="1192306"/>
            <a:ext cx="6366734" cy="2051528"/>
          </a:xfrm>
          <a:solidFill>
            <a:schemeClr val="accent1"/>
          </a:solidFill>
        </p:spPr>
        <p:txBody>
          <a:bodyPr/>
          <a:lstStyle/>
          <a:p>
            <a:pPr eaLnBrk="1" hangingPunct="1"/>
            <a:r>
              <a:rPr lang="en-US" altLang="en-US" sz="4950" dirty="0"/>
              <a:t>Climate</a:t>
            </a:r>
            <a:endParaRPr lang="en-US" altLang="en-US" dirty="0" smtClean="0"/>
          </a:p>
        </p:txBody>
      </p:sp>
      <p:sp>
        <p:nvSpPr>
          <p:cNvPr id="2051" name="Rectangle 3"/>
          <p:cNvSpPr>
            <a:spLocks noGrp="1" noChangeArrowheads="1"/>
          </p:cNvSpPr>
          <p:nvPr>
            <p:ph type="subTitle" idx="1"/>
          </p:nvPr>
        </p:nvSpPr>
        <p:spPr/>
        <p:txBody>
          <a:bodyPr>
            <a:normAutofit fontScale="77500" lnSpcReduction="20000"/>
          </a:bodyPr>
          <a:lstStyle/>
          <a:p>
            <a:pPr eaLnBrk="1" hangingPunct="1"/>
            <a:r>
              <a:rPr lang="en-US" altLang="en-US" sz="3600" dirty="0"/>
              <a:t>Temperature, </a:t>
            </a:r>
          </a:p>
          <a:p>
            <a:pPr eaLnBrk="1" hangingPunct="1"/>
            <a:r>
              <a:rPr lang="en-US" altLang="en-US" sz="3600" dirty="0"/>
              <a:t>Rainfall, etc.</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3731" y="682717"/>
            <a:ext cx="2060448" cy="3087624"/>
          </a:xfrm>
          <a:prstGeom prst="rect">
            <a:avLst/>
          </a:prstGeom>
        </p:spPr>
      </p:pic>
      <p:grpSp>
        <p:nvGrpSpPr>
          <p:cNvPr id="5" name="Group 4"/>
          <p:cNvGrpSpPr/>
          <p:nvPr/>
        </p:nvGrpSpPr>
        <p:grpSpPr>
          <a:xfrm>
            <a:off x="106136" y="4816929"/>
            <a:ext cx="4931228" cy="307777"/>
            <a:chOff x="106136" y="4816929"/>
            <a:chExt cx="4931228" cy="307777"/>
          </a:xfrm>
        </p:grpSpPr>
        <p:sp>
          <p:nvSpPr>
            <p:cNvPr id="6" name="TextBox 5"/>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9" name="TextBox 8"/>
          <p:cNvSpPr txBox="1"/>
          <p:nvPr/>
        </p:nvSpPr>
        <p:spPr>
          <a:xfrm>
            <a:off x="6890164" y="4457330"/>
            <a:ext cx="2188029" cy="215444"/>
          </a:xfrm>
          <a:prstGeom prst="rect">
            <a:avLst/>
          </a:prstGeom>
          <a:noFill/>
        </p:spPr>
        <p:txBody>
          <a:bodyPr wrap="square" rtlCol="0">
            <a:spAutoFit/>
          </a:bodyPr>
          <a:lstStyle/>
          <a:p>
            <a:r>
              <a:rPr lang="en-US" sz="800" dirty="0" smtClean="0">
                <a:solidFill>
                  <a:schemeClr val="bg1">
                    <a:lumMod val="50000"/>
                  </a:schemeClr>
                </a:solidFill>
              </a:rPr>
              <a:t>Source: Soil! Get the Inside Scoop, SSSA</a:t>
            </a:r>
            <a:endParaRPr lang="en-US" sz="800" dirty="0">
              <a:solidFill>
                <a:schemeClr val="bg1">
                  <a:lumMod val="50000"/>
                </a:schemeClr>
              </a:solidFill>
            </a:endParaRPr>
          </a:p>
        </p:txBody>
      </p:sp>
    </p:spTree>
    <p:extLst>
      <p:ext uri="{BB962C8B-B14F-4D97-AF65-F5344CB8AC3E}">
        <p14:creationId xmlns:p14="http://schemas.microsoft.com/office/powerpoint/2010/main" val="40892625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13012" y="125506"/>
            <a:ext cx="7243482" cy="685800"/>
          </a:xfrm>
          <a:solidFill>
            <a:schemeClr val="accent1"/>
          </a:solidFill>
        </p:spPr>
        <p:txBody>
          <a:bodyPr/>
          <a:lstStyle/>
          <a:p>
            <a:r>
              <a:rPr lang="en-US" altLang="en-US" dirty="0" smtClean="0"/>
              <a:t>Importance</a:t>
            </a:r>
          </a:p>
        </p:txBody>
      </p:sp>
      <p:sp>
        <p:nvSpPr>
          <p:cNvPr id="3075" name="Text Placeholder 3"/>
          <p:cNvSpPr>
            <a:spLocks noGrp="1"/>
          </p:cNvSpPr>
          <p:nvPr>
            <p:ph type="body" idx="1"/>
          </p:nvPr>
        </p:nvSpPr>
        <p:spPr>
          <a:xfrm>
            <a:off x="1131794" y="811306"/>
            <a:ext cx="3030141" cy="479822"/>
          </a:xfrm>
        </p:spPr>
        <p:txBody>
          <a:bodyPr/>
          <a:lstStyle/>
          <a:p>
            <a:pPr algn="ctr"/>
            <a:r>
              <a:rPr lang="en-US" altLang="en-US" dirty="0" smtClean="0"/>
              <a:t>Temperature	</a:t>
            </a:r>
          </a:p>
        </p:txBody>
      </p:sp>
      <p:sp>
        <p:nvSpPr>
          <p:cNvPr id="3076" name="Content Placeholder 4"/>
          <p:cNvSpPr>
            <a:spLocks noGrp="1"/>
          </p:cNvSpPr>
          <p:nvPr>
            <p:ph sz="half" idx="2"/>
          </p:nvPr>
        </p:nvSpPr>
        <p:spPr>
          <a:xfrm>
            <a:off x="1485899" y="1428751"/>
            <a:ext cx="3030141" cy="2963466"/>
          </a:xfrm>
        </p:spPr>
        <p:txBody>
          <a:bodyPr>
            <a:normAutofit fontScale="92500" lnSpcReduction="10000"/>
          </a:bodyPr>
          <a:lstStyle/>
          <a:p>
            <a:r>
              <a:rPr lang="en-US" altLang="en-US" dirty="0" smtClean="0"/>
              <a:t>Plant growth </a:t>
            </a:r>
          </a:p>
          <a:p>
            <a:pPr lvl="1"/>
            <a:r>
              <a:rPr lang="en-US" altLang="en-US" dirty="0" smtClean="0"/>
              <a:t>Type </a:t>
            </a:r>
          </a:p>
          <a:p>
            <a:pPr lvl="1"/>
            <a:r>
              <a:rPr lang="en-US" altLang="en-US" dirty="0" smtClean="0"/>
              <a:t>Quantity</a:t>
            </a:r>
          </a:p>
          <a:p>
            <a:r>
              <a:rPr lang="en-US" altLang="en-US" dirty="0" smtClean="0"/>
              <a:t>Biological activity </a:t>
            </a:r>
          </a:p>
          <a:p>
            <a:pPr lvl="1"/>
            <a:r>
              <a:rPr lang="en-US" altLang="en-US" dirty="0" smtClean="0"/>
              <a:t>Decomposition</a:t>
            </a:r>
          </a:p>
          <a:p>
            <a:pPr lvl="1"/>
            <a:r>
              <a:rPr lang="en-US" altLang="en-US" dirty="0" smtClean="0"/>
              <a:t>Mineralization</a:t>
            </a:r>
          </a:p>
          <a:p>
            <a:r>
              <a:rPr lang="en-US" altLang="en-US" dirty="0" smtClean="0"/>
              <a:t>Evapotranspiration</a:t>
            </a:r>
          </a:p>
          <a:p>
            <a:r>
              <a:rPr lang="en-US" altLang="en-US" dirty="0" smtClean="0"/>
              <a:t>Chemical reactions</a:t>
            </a:r>
          </a:p>
          <a:p>
            <a:pPr lvl="1"/>
            <a:r>
              <a:rPr lang="en-US" altLang="en-US" dirty="0" smtClean="0"/>
              <a:t>A 10</a:t>
            </a:r>
            <a:r>
              <a:rPr lang="en-US" altLang="en-US" baseline="30000" dirty="0" smtClean="0"/>
              <a:t>o</a:t>
            </a:r>
            <a:r>
              <a:rPr lang="en-US" altLang="en-US" dirty="0" smtClean="0"/>
              <a:t>C rise = 2-3x increase in reaction</a:t>
            </a:r>
          </a:p>
          <a:p>
            <a:r>
              <a:rPr lang="en-US" altLang="en-US" dirty="0" smtClean="0"/>
              <a:t>Physical reactions </a:t>
            </a:r>
          </a:p>
          <a:p>
            <a:pPr lvl="1"/>
            <a:r>
              <a:rPr lang="en-US" altLang="en-US" dirty="0" smtClean="0"/>
              <a:t>freeze-thaw</a:t>
            </a:r>
          </a:p>
        </p:txBody>
      </p:sp>
      <p:sp>
        <p:nvSpPr>
          <p:cNvPr id="3077" name="Text Placeholder 5"/>
          <p:cNvSpPr>
            <a:spLocks noGrp="1"/>
          </p:cNvSpPr>
          <p:nvPr>
            <p:ph type="body" sz="quarter" idx="3"/>
          </p:nvPr>
        </p:nvSpPr>
        <p:spPr>
          <a:xfrm>
            <a:off x="4626769" y="811306"/>
            <a:ext cx="3031331" cy="479822"/>
          </a:xfrm>
        </p:spPr>
        <p:txBody>
          <a:bodyPr/>
          <a:lstStyle/>
          <a:p>
            <a:pPr algn="ctr"/>
            <a:r>
              <a:rPr lang="en-US" altLang="en-US" dirty="0" smtClean="0"/>
              <a:t>Precipitation</a:t>
            </a:r>
          </a:p>
        </p:txBody>
      </p:sp>
      <p:sp>
        <p:nvSpPr>
          <p:cNvPr id="3078" name="Content Placeholder 6"/>
          <p:cNvSpPr>
            <a:spLocks noGrp="1"/>
          </p:cNvSpPr>
          <p:nvPr>
            <p:ph sz="quarter" idx="4"/>
          </p:nvPr>
        </p:nvSpPr>
        <p:spPr>
          <a:xfrm>
            <a:off x="4709833" y="1253240"/>
            <a:ext cx="3031331" cy="2963466"/>
          </a:xfrm>
        </p:spPr>
        <p:txBody>
          <a:bodyPr>
            <a:normAutofit lnSpcReduction="10000"/>
          </a:bodyPr>
          <a:lstStyle/>
          <a:p>
            <a:r>
              <a:rPr lang="en-US" altLang="en-US" dirty="0" smtClean="0"/>
              <a:t>Dissolves materials</a:t>
            </a:r>
          </a:p>
          <a:p>
            <a:r>
              <a:rPr lang="en-US" altLang="en-US" dirty="0" smtClean="0"/>
              <a:t>Plant growth</a:t>
            </a:r>
          </a:p>
          <a:p>
            <a:pPr lvl="1"/>
            <a:r>
              <a:rPr lang="en-US" altLang="en-US" dirty="0" smtClean="0"/>
              <a:t>Type </a:t>
            </a:r>
          </a:p>
          <a:p>
            <a:pPr lvl="1"/>
            <a:r>
              <a:rPr lang="en-US" altLang="en-US" dirty="0" smtClean="0"/>
              <a:t>Quantity</a:t>
            </a:r>
          </a:p>
          <a:p>
            <a:r>
              <a:rPr lang="en-US" altLang="en-US" dirty="0" smtClean="0"/>
              <a:t>Biological activity</a:t>
            </a:r>
          </a:p>
          <a:p>
            <a:pPr lvl="1"/>
            <a:r>
              <a:rPr lang="en-US" altLang="en-US" dirty="0" smtClean="0"/>
              <a:t>Decomposition</a:t>
            </a:r>
          </a:p>
          <a:p>
            <a:pPr lvl="1"/>
            <a:r>
              <a:rPr lang="en-US" altLang="en-US" dirty="0" smtClean="0"/>
              <a:t>Mineralization</a:t>
            </a:r>
          </a:p>
          <a:p>
            <a:r>
              <a:rPr lang="en-US" altLang="en-US" dirty="0" smtClean="0"/>
              <a:t>Translocations (leaching)</a:t>
            </a:r>
          </a:p>
          <a:p>
            <a:r>
              <a:rPr lang="en-US" altLang="en-US" dirty="0" smtClean="0"/>
              <a:t>Transformation (chemical reaction)</a:t>
            </a:r>
          </a:p>
          <a:p>
            <a:r>
              <a:rPr lang="en-US" altLang="en-US" dirty="0" smtClean="0"/>
              <a:t>Erosion</a:t>
            </a:r>
          </a:p>
          <a:p>
            <a:endParaRPr lang="en-US" altLang="en-US" dirty="0" smtClean="0"/>
          </a:p>
        </p:txBody>
      </p:sp>
      <p:grpSp>
        <p:nvGrpSpPr>
          <p:cNvPr id="7" name="Group 6"/>
          <p:cNvGrpSpPr/>
          <p:nvPr/>
        </p:nvGrpSpPr>
        <p:grpSpPr>
          <a:xfrm>
            <a:off x="106136" y="4816929"/>
            <a:ext cx="4931228" cy="307777"/>
            <a:chOff x="106136" y="4816929"/>
            <a:chExt cx="4931228" cy="307777"/>
          </a:xfrm>
        </p:grpSpPr>
        <p:sp>
          <p:nvSpPr>
            <p:cNvPr id="8" name="TextBox 7"/>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Tree>
    <p:extLst>
      <p:ext uri="{BB962C8B-B14F-4D97-AF65-F5344CB8AC3E}">
        <p14:creationId xmlns:p14="http://schemas.microsoft.com/office/powerpoint/2010/main" val="39206491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23899" y="313764"/>
            <a:ext cx="7523629" cy="628650"/>
          </a:xfrm>
          <a:solidFill>
            <a:schemeClr val="accent1"/>
          </a:solidFill>
        </p:spPr>
        <p:txBody>
          <a:bodyPr>
            <a:normAutofit/>
          </a:bodyPr>
          <a:lstStyle/>
          <a:p>
            <a:r>
              <a:rPr lang="en-US" altLang="en-US" dirty="0" smtClean="0"/>
              <a:t>Precipitation-Temperature Relations</a:t>
            </a:r>
          </a:p>
        </p:txBody>
      </p:sp>
      <p:sp>
        <p:nvSpPr>
          <p:cNvPr id="22531" name="Content Placeholder 2"/>
          <p:cNvSpPr>
            <a:spLocks noGrp="1"/>
          </p:cNvSpPr>
          <p:nvPr>
            <p:ph idx="1"/>
          </p:nvPr>
        </p:nvSpPr>
        <p:spPr>
          <a:xfrm>
            <a:off x="1344706" y="1089212"/>
            <a:ext cx="6172200" cy="3886200"/>
          </a:xfrm>
        </p:spPr>
        <p:txBody>
          <a:bodyPr/>
          <a:lstStyle/>
          <a:p>
            <a:r>
              <a:rPr lang="en-US" altLang="en-US" dirty="0" smtClean="0"/>
              <a:t>Hot – Dry		Desert</a:t>
            </a:r>
          </a:p>
          <a:p>
            <a:r>
              <a:rPr lang="en-US" altLang="en-US" dirty="0" smtClean="0"/>
              <a:t>Cold – Dry		Antarctica</a:t>
            </a:r>
          </a:p>
          <a:p>
            <a:r>
              <a:rPr lang="en-US" altLang="en-US" dirty="0" smtClean="0"/>
              <a:t>Hot – Wet		Tropics</a:t>
            </a:r>
          </a:p>
          <a:p>
            <a:r>
              <a:rPr lang="en-US" altLang="en-US" dirty="0" smtClean="0"/>
              <a:t>Cold – Wet		Northern Canada</a:t>
            </a:r>
          </a:p>
          <a:p>
            <a:endParaRPr lang="en-US" altLang="en-US" dirty="0" smtClean="0"/>
          </a:p>
          <a:p>
            <a:r>
              <a:rPr lang="en-US" altLang="en-US" dirty="0" smtClean="0"/>
              <a:t>Micro-climate</a:t>
            </a:r>
          </a:p>
          <a:p>
            <a:pPr lvl="1"/>
            <a:r>
              <a:rPr lang="en-US" altLang="en-US" dirty="0" smtClean="0"/>
              <a:t>Aspect</a:t>
            </a:r>
          </a:p>
          <a:p>
            <a:pPr lvl="1"/>
            <a:r>
              <a:rPr lang="en-US" altLang="en-US" dirty="0" smtClean="0"/>
              <a:t>Air drainage</a:t>
            </a:r>
          </a:p>
          <a:p>
            <a:pPr lvl="1"/>
            <a:r>
              <a:rPr lang="en-US" altLang="en-US" dirty="0" smtClean="0"/>
              <a:t>Elevation</a:t>
            </a:r>
          </a:p>
        </p:txBody>
      </p:sp>
      <p:grpSp>
        <p:nvGrpSpPr>
          <p:cNvPr id="4" name="Group 3"/>
          <p:cNvGrpSpPr/>
          <p:nvPr/>
        </p:nvGrpSpPr>
        <p:grpSpPr>
          <a:xfrm>
            <a:off x="106136" y="4816929"/>
            <a:ext cx="4931228" cy="307777"/>
            <a:chOff x="106136" y="4816929"/>
            <a:chExt cx="4931228" cy="307777"/>
          </a:xfrm>
        </p:grpSpPr>
        <p:sp>
          <p:nvSpPr>
            <p:cNvPr id="5" name="TextBox 4"/>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Tree>
    <p:extLst>
      <p:ext uri="{BB962C8B-B14F-4D97-AF65-F5344CB8AC3E}">
        <p14:creationId xmlns:p14="http://schemas.microsoft.com/office/powerpoint/2010/main" val="695073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Poll Question:</a:t>
            </a:r>
            <a:endParaRPr lang="en-US" dirty="0"/>
          </a:p>
        </p:txBody>
      </p:sp>
      <p:sp>
        <p:nvSpPr>
          <p:cNvPr id="5" name="Text Placeholder 4"/>
          <p:cNvSpPr>
            <a:spLocks noGrp="1"/>
          </p:cNvSpPr>
          <p:nvPr>
            <p:ph type="body" idx="1"/>
          </p:nvPr>
        </p:nvSpPr>
        <p:spPr>
          <a:xfrm>
            <a:off x="1676400" y="1712259"/>
            <a:ext cx="7155900" cy="2856616"/>
          </a:xfrm>
        </p:spPr>
        <p:txBody>
          <a:bodyPr>
            <a:normAutofit/>
          </a:bodyPr>
          <a:lstStyle/>
          <a:p>
            <a:pPr marL="114300" indent="0">
              <a:buNone/>
            </a:pPr>
            <a:r>
              <a:rPr lang="en-US" sz="3200" dirty="0"/>
              <a:t>Where are the soils with the </a:t>
            </a:r>
            <a:endParaRPr lang="en-US" sz="3200" dirty="0" smtClean="0"/>
          </a:p>
          <a:p>
            <a:pPr marL="114300" indent="0">
              <a:buNone/>
            </a:pPr>
            <a:r>
              <a:rPr lang="en-US" sz="3200" dirty="0" smtClean="0"/>
              <a:t>highest </a:t>
            </a:r>
            <a:r>
              <a:rPr lang="en-US" sz="3200" dirty="0"/>
              <a:t>amount of organic matter?</a:t>
            </a:r>
          </a:p>
          <a:p>
            <a:endParaRPr lang="en-US" sz="3200" dirty="0"/>
          </a:p>
        </p:txBody>
      </p:sp>
      <p:grpSp>
        <p:nvGrpSpPr>
          <p:cNvPr id="6" name="Group 5"/>
          <p:cNvGrpSpPr/>
          <p:nvPr/>
        </p:nvGrpSpPr>
        <p:grpSpPr>
          <a:xfrm>
            <a:off x="106136" y="4816929"/>
            <a:ext cx="4931228" cy="307777"/>
            <a:chOff x="106136" y="4816929"/>
            <a:chExt cx="4931228" cy="307777"/>
          </a:xfrm>
        </p:grpSpPr>
        <p:sp>
          <p:nvSpPr>
            <p:cNvPr id="7" name="TextBox 6"/>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Tree>
    <p:extLst>
      <p:ext uri="{BB962C8B-B14F-4D97-AF65-F5344CB8AC3E}">
        <p14:creationId xmlns:p14="http://schemas.microsoft.com/office/powerpoint/2010/main" val="36487527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600200" y="-114300"/>
            <a:ext cx="6172200" cy="857250"/>
          </a:xfrm>
        </p:spPr>
        <p:txBody>
          <a:bodyPr/>
          <a:lstStyle/>
          <a:p>
            <a:pPr algn="ctr"/>
            <a:r>
              <a:rPr lang="en-US" altLang="en-US" dirty="0" smtClean="0"/>
              <a:t>Climatic Differences</a:t>
            </a:r>
          </a:p>
        </p:txBody>
      </p:sp>
      <p:pic>
        <p:nvPicPr>
          <p:cNvPr id="7171" name="Picture 3" descr="Cecil near feed l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68766" y="742950"/>
            <a:ext cx="2946071"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8" descr="C:\Akadirt\Soil Field Trip Photos\NCSS 2009 Las Cruces NM\DSC_924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2" y="742950"/>
            <a:ext cx="2879602"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descr="Cecil near feed lo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72400" y="742950"/>
            <a:ext cx="2286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5"/>
          <p:cNvSpPr txBox="1">
            <a:spLocks noChangeArrowheads="1"/>
          </p:cNvSpPr>
          <p:nvPr/>
        </p:nvSpPr>
        <p:spPr bwMode="auto">
          <a:xfrm>
            <a:off x="1143000" y="4705350"/>
            <a:ext cx="3257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Warm - Humid</a:t>
            </a:r>
          </a:p>
        </p:txBody>
      </p:sp>
      <p:sp>
        <p:nvSpPr>
          <p:cNvPr id="7175" name="TextBox 6"/>
          <p:cNvSpPr txBox="1">
            <a:spLocks noChangeArrowheads="1"/>
          </p:cNvSpPr>
          <p:nvPr/>
        </p:nvSpPr>
        <p:spPr bwMode="auto">
          <a:xfrm>
            <a:off x="4743450" y="4705350"/>
            <a:ext cx="3257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dirty="0">
                <a:solidFill>
                  <a:schemeClr val="bg1"/>
                </a:solidFill>
              </a:rPr>
              <a:t>Warm - Dry</a:t>
            </a:r>
          </a:p>
        </p:txBody>
      </p:sp>
      <p:grpSp>
        <p:nvGrpSpPr>
          <p:cNvPr id="8" name="Group 7"/>
          <p:cNvGrpSpPr/>
          <p:nvPr/>
        </p:nvGrpSpPr>
        <p:grpSpPr>
          <a:xfrm>
            <a:off x="138793" y="4720738"/>
            <a:ext cx="1624693" cy="430887"/>
            <a:chOff x="106136" y="4816929"/>
            <a:chExt cx="1624693" cy="430887"/>
          </a:xfrm>
        </p:grpSpPr>
        <p:sp>
          <p:nvSpPr>
            <p:cNvPr id="9" name="TextBox 8"/>
            <p:cNvSpPr txBox="1"/>
            <p:nvPr/>
          </p:nvSpPr>
          <p:spPr>
            <a:xfrm>
              <a:off x="106136" y="4816929"/>
              <a:ext cx="1624693" cy="430887"/>
            </a:xfrm>
            <a:prstGeom prst="rect">
              <a:avLst/>
            </a:prstGeom>
            <a:noFill/>
          </p:spPr>
          <p:txBody>
            <a:bodyPr wrap="square" rtlCol="0">
              <a:spAutoFit/>
            </a:bodyPr>
            <a:lstStyle/>
            <a:p>
              <a:r>
                <a:rPr lang="en-US" dirty="0" smtClean="0"/>
                <a:t>         </a:t>
              </a:r>
              <a:r>
                <a:rPr lang="en-US" sz="800" dirty="0" smtClean="0">
                  <a:solidFill>
                    <a:srgbClr val="663300"/>
                  </a:solidFill>
                </a:rPr>
                <a:t>Soil Science Society of America</a:t>
              </a:r>
              <a:endParaRPr lang="en-US" sz="800" dirty="0">
                <a:solidFill>
                  <a:srgbClr val="663300"/>
                </a:solidFill>
              </a:endParaRPr>
            </a:p>
          </p:txBody>
        </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11" name="TextBox 10"/>
          <p:cNvSpPr txBox="1"/>
          <p:nvPr/>
        </p:nvSpPr>
        <p:spPr>
          <a:xfrm>
            <a:off x="8093196" y="4438100"/>
            <a:ext cx="912011" cy="338554"/>
          </a:xfrm>
          <a:prstGeom prst="rect">
            <a:avLst/>
          </a:prstGeom>
          <a:noFill/>
        </p:spPr>
        <p:txBody>
          <a:bodyPr wrap="square" rtlCol="0">
            <a:spAutoFit/>
          </a:bodyPr>
          <a:lstStyle/>
          <a:p>
            <a:r>
              <a:rPr lang="en-US" sz="800" dirty="0" smtClean="0">
                <a:solidFill>
                  <a:schemeClr val="bg1">
                    <a:lumMod val="50000"/>
                  </a:schemeClr>
                </a:solidFill>
              </a:rPr>
              <a:t>Photo Credits: David Lindbo</a:t>
            </a:r>
            <a:endParaRPr lang="en-US" sz="800" dirty="0">
              <a:solidFill>
                <a:schemeClr val="bg1">
                  <a:lumMod val="50000"/>
                </a:schemeClr>
              </a:solidFill>
            </a:endParaRPr>
          </a:p>
        </p:txBody>
      </p:sp>
    </p:spTree>
    <p:extLst>
      <p:ext uri="{BB962C8B-B14F-4D97-AF65-F5344CB8AC3E}">
        <p14:creationId xmlns:p14="http://schemas.microsoft.com/office/powerpoint/2010/main" val="38090480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825038" y="1299882"/>
            <a:ext cx="5351644" cy="1693210"/>
          </a:xfrm>
          <a:solidFill>
            <a:schemeClr val="accent1"/>
          </a:solidFill>
        </p:spPr>
        <p:txBody>
          <a:bodyPr/>
          <a:lstStyle/>
          <a:p>
            <a:pPr eaLnBrk="1" hangingPunct="1"/>
            <a:r>
              <a:rPr lang="en-US" altLang="en-US" sz="4950" dirty="0"/>
              <a:t>Organisms</a:t>
            </a:r>
          </a:p>
        </p:txBody>
      </p:sp>
      <p:sp>
        <p:nvSpPr>
          <p:cNvPr id="29699" name="Rectangle 3"/>
          <p:cNvSpPr>
            <a:spLocks noGrp="1" noChangeArrowheads="1"/>
          </p:cNvSpPr>
          <p:nvPr>
            <p:ph type="subTitle" idx="1"/>
          </p:nvPr>
        </p:nvSpPr>
        <p:spPr/>
        <p:txBody>
          <a:bodyPr>
            <a:normAutofit fontScale="77500" lnSpcReduction="20000"/>
          </a:bodyPr>
          <a:lstStyle/>
          <a:p>
            <a:pPr eaLnBrk="1" hangingPunct="1"/>
            <a:r>
              <a:rPr lang="en-US" altLang="en-US" sz="3600" dirty="0"/>
              <a:t>aka </a:t>
            </a:r>
          </a:p>
          <a:p>
            <a:pPr eaLnBrk="1" hangingPunct="1"/>
            <a:r>
              <a:rPr lang="en-US" altLang="en-US" sz="3600" dirty="0"/>
              <a:t>Vegetation or Biology</a:t>
            </a:r>
          </a:p>
        </p:txBody>
      </p:sp>
      <p:grpSp>
        <p:nvGrpSpPr>
          <p:cNvPr id="4" name="Group 3"/>
          <p:cNvGrpSpPr/>
          <p:nvPr/>
        </p:nvGrpSpPr>
        <p:grpSpPr>
          <a:xfrm>
            <a:off x="106136" y="4816929"/>
            <a:ext cx="4931228" cy="307777"/>
            <a:chOff x="106136" y="4816929"/>
            <a:chExt cx="4931228" cy="307777"/>
          </a:xfrm>
        </p:grpSpPr>
        <p:sp>
          <p:nvSpPr>
            <p:cNvPr id="5" name="TextBox 4"/>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Tree>
    <p:extLst>
      <p:ext uri="{BB962C8B-B14F-4D97-AF65-F5344CB8AC3E}">
        <p14:creationId xmlns:p14="http://schemas.microsoft.com/office/powerpoint/2010/main" val="2391912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698">
                                            <p:txEl>
                                              <p:charRg st="4294967295" end="4294967295"/>
                                            </p:txEl>
                                          </p:spTgt>
                                        </p:tgtEl>
                                        <p:attrNameLst>
                                          <p:attrName>style.visibility</p:attrName>
                                        </p:attrNameLst>
                                      </p:cBhvr>
                                      <p:to>
                                        <p:strVal val="visible"/>
                                      </p:to>
                                    </p:set>
                                    <p:animEffect transition="in" filter="fade">
                                      <p:cBhvr>
                                        <p:cTn id="7" dur="2000"/>
                                        <p:tgtEl>
                                          <p:spTgt spid="29698">
                                            <p:txEl>
                                              <p:charRg st="4294967295" end="4294967295"/>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699">
                                            <p:txEl>
                                              <p:pRg st="0" end="0"/>
                                            </p:txEl>
                                          </p:spTgt>
                                        </p:tgtEl>
                                        <p:attrNameLst>
                                          <p:attrName>style.visibility</p:attrName>
                                        </p:attrNameLst>
                                      </p:cBhvr>
                                      <p:to>
                                        <p:strVal val="visible"/>
                                      </p:to>
                                    </p:set>
                                    <p:animEffect transition="in" filter="fade">
                                      <p:cBhvr>
                                        <p:cTn id="12" dur="2000"/>
                                        <p:tgtEl>
                                          <p:spTgt spid="296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699">
                                            <p:txEl>
                                              <p:pRg st="1" end="1"/>
                                            </p:txEl>
                                          </p:spTgt>
                                        </p:tgtEl>
                                        <p:attrNameLst>
                                          <p:attrName>style.visibility</p:attrName>
                                        </p:attrNameLst>
                                      </p:cBhvr>
                                      <p:to>
                                        <p:strVal val="visible"/>
                                      </p:to>
                                    </p:set>
                                    <p:animEffect transition="in" filter="fade">
                                      <p:cBhvr>
                                        <p:cTn id="17" dur="2000"/>
                                        <p:tgtEl>
                                          <p:spTgt spid="296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69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marR="0" lvl="0" indent="-171450" algn="l" rtl="0">
              <a:lnSpc>
                <a:spcPct val="90000"/>
              </a:lnSpc>
              <a:spcBef>
                <a:spcPts val="0"/>
              </a:spcBef>
              <a:spcAft>
                <a:spcPts val="0"/>
              </a:spcAft>
              <a:buClr>
                <a:schemeClr val="dk1"/>
              </a:buClr>
              <a:buSzPts val="2100"/>
              <a:buFont typeface="Arial"/>
              <a:buChar char="•"/>
            </a:pPr>
            <a:r>
              <a:rPr lang="en" sz="2100" b="1" i="0" u="none" strike="noStrike" cap="none">
                <a:solidFill>
                  <a:schemeClr val="dk1"/>
                </a:solidFill>
                <a:latin typeface="Calibri"/>
                <a:ea typeface="Calibri"/>
                <a:cs typeface="Calibri"/>
                <a:sym typeface="Calibri"/>
              </a:rPr>
              <a:t>This session is sponsored by NESTA</a:t>
            </a:r>
            <a:endParaRPr sz="2100" b="1" i="0" u="none" strike="noStrike" cap="none">
              <a:solidFill>
                <a:schemeClr val="dk1"/>
              </a:solidFill>
              <a:latin typeface="Calibri"/>
              <a:ea typeface="Calibri"/>
              <a:cs typeface="Calibri"/>
              <a:sym typeface="Calibri"/>
            </a:endParaRPr>
          </a:p>
          <a:p>
            <a:pPr marL="520700" marR="0" lvl="1" indent="-177800" algn="l" rtl="0">
              <a:lnSpc>
                <a:spcPct val="90000"/>
              </a:lnSpc>
              <a:spcBef>
                <a:spcPts val="400"/>
              </a:spcBef>
              <a:spcAft>
                <a:spcPts val="0"/>
              </a:spcAft>
              <a:buClr>
                <a:schemeClr val="dk1"/>
              </a:buClr>
              <a:buSzPts val="1800"/>
              <a:buFont typeface="Arial"/>
              <a:buChar char="•"/>
            </a:pPr>
            <a:r>
              <a:rPr lang="en" sz="1800" b="0" i="0" u="none" strike="noStrike" cap="none">
                <a:solidFill>
                  <a:schemeClr val="dk1"/>
                </a:solidFill>
                <a:latin typeface="Calibri"/>
                <a:ea typeface="Calibri"/>
                <a:cs typeface="Calibri"/>
                <a:sym typeface="Calibri"/>
              </a:rPr>
              <a:t>A member-run, non-profit supporting the teachers of Earth sciences at all levels and helping fuel the passion for the Earth and beyond</a:t>
            </a:r>
            <a:endParaRPr sz="1800" b="0" i="0" u="none" strike="noStrike" cap="none">
              <a:solidFill>
                <a:schemeClr val="dk1"/>
              </a:solidFill>
              <a:latin typeface="Calibri"/>
              <a:ea typeface="Calibri"/>
              <a:cs typeface="Calibri"/>
              <a:sym typeface="Calibri"/>
            </a:endParaRPr>
          </a:p>
          <a:p>
            <a:pPr marL="520700" marR="0" lvl="1" indent="-177800" algn="l" rtl="0">
              <a:lnSpc>
                <a:spcPct val="90000"/>
              </a:lnSpc>
              <a:spcBef>
                <a:spcPts val="400"/>
              </a:spcBef>
              <a:spcAft>
                <a:spcPts val="0"/>
              </a:spcAft>
              <a:buClr>
                <a:schemeClr val="dk1"/>
              </a:buClr>
              <a:buSzPts val="1800"/>
              <a:buFont typeface="Arial"/>
              <a:buChar char="•"/>
            </a:pPr>
            <a:r>
              <a:rPr lang="en" sz="1800" b="0" i="0" u="none" strike="noStrike" cap="none">
                <a:solidFill>
                  <a:schemeClr val="dk1"/>
                </a:solidFill>
                <a:latin typeface="Calibri"/>
                <a:ea typeface="Calibri"/>
                <a:cs typeface="Calibri"/>
                <a:sym typeface="Calibri"/>
              </a:rPr>
              <a:t>Facilitate and advance excellence in K-12 Earth and Space Science education, serving a diverse population of learners in formal and informal settings </a:t>
            </a:r>
            <a:endParaRPr sz="1800" b="0" i="0" u="none" strike="noStrike" cap="none">
              <a:solidFill>
                <a:schemeClr val="dk1"/>
              </a:solidFill>
              <a:latin typeface="Calibri"/>
              <a:ea typeface="Calibri"/>
              <a:cs typeface="Calibri"/>
              <a:sym typeface="Calibri"/>
            </a:endParaRPr>
          </a:p>
          <a:p>
            <a:pPr marL="520700" marR="0" lvl="1" indent="-177800" algn="l" rtl="0">
              <a:lnSpc>
                <a:spcPct val="90000"/>
              </a:lnSpc>
              <a:spcBef>
                <a:spcPts val="400"/>
              </a:spcBef>
              <a:spcAft>
                <a:spcPts val="0"/>
              </a:spcAft>
              <a:buClr>
                <a:schemeClr val="dk1"/>
              </a:buClr>
              <a:buSzPts val="1800"/>
              <a:buFont typeface="Arial"/>
              <a:buChar char="•"/>
            </a:pPr>
            <a:r>
              <a:rPr lang="en" sz="1800" b="0" i="0" u="none" strike="noStrike" cap="none">
                <a:solidFill>
                  <a:schemeClr val="dk1"/>
                </a:solidFill>
                <a:latin typeface="Calibri"/>
                <a:ea typeface="Calibri"/>
                <a:cs typeface="Calibri"/>
                <a:sym typeface="Calibri"/>
              </a:rPr>
              <a:t>Work and for teachers by providing</a:t>
            </a:r>
            <a:endParaRPr sz="1100"/>
          </a:p>
          <a:p>
            <a:pPr marL="863600" marR="0" lvl="2" indent="-171450" algn="l" rtl="0">
              <a:lnSpc>
                <a:spcPct val="90000"/>
              </a:lnSpc>
              <a:spcBef>
                <a:spcPts val="400"/>
              </a:spcBef>
              <a:spcAft>
                <a:spcPts val="0"/>
              </a:spcAft>
              <a:buClr>
                <a:schemeClr val="dk1"/>
              </a:buClr>
              <a:buSzPts val="1500"/>
              <a:buFont typeface="Arial"/>
              <a:buChar char="•"/>
            </a:pPr>
            <a:r>
              <a:rPr lang="en" sz="1500" b="0" i="0" u="none" strike="noStrike" cap="none">
                <a:solidFill>
                  <a:schemeClr val="dk1"/>
                </a:solidFill>
                <a:latin typeface="Calibri"/>
                <a:ea typeface="Calibri"/>
                <a:cs typeface="Calibri"/>
                <a:sym typeface="Calibri"/>
              </a:rPr>
              <a:t>Online resources for NGSS-ESS and the Frameworks</a:t>
            </a:r>
            <a:endParaRPr sz="1100"/>
          </a:p>
          <a:p>
            <a:pPr marL="863600" marR="0" lvl="2" indent="-171450" algn="l" rtl="0">
              <a:lnSpc>
                <a:spcPct val="90000"/>
              </a:lnSpc>
              <a:spcBef>
                <a:spcPts val="400"/>
              </a:spcBef>
              <a:spcAft>
                <a:spcPts val="0"/>
              </a:spcAft>
              <a:buClr>
                <a:schemeClr val="dk1"/>
              </a:buClr>
              <a:buSzPts val="1500"/>
              <a:buFont typeface="Arial"/>
              <a:buChar char="•"/>
            </a:pPr>
            <a:r>
              <a:rPr lang="en" sz="1500" b="0" i="0" u="none" strike="noStrike" cap="none">
                <a:solidFill>
                  <a:schemeClr val="dk1"/>
                </a:solidFill>
                <a:latin typeface="Calibri"/>
                <a:ea typeface="Calibri"/>
                <a:cs typeface="Calibri"/>
                <a:sym typeface="Calibri"/>
              </a:rPr>
              <a:t>Professional Development through webinars and workshops at NSTA</a:t>
            </a:r>
            <a:endParaRPr sz="1100"/>
          </a:p>
          <a:p>
            <a:pPr marL="863600" marR="0" lvl="2" indent="-171450" algn="l" rtl="0">
              <a:lnSpc>
                <a:spcPct val="90000"/>
              </a:lnSpc>
              <a:spcBef>
                <a:spcPts val="400"/>
              </a:spcBef>
              <a:spcAft>
                <a:spcPts val="0"/>
              </a:spcAft>
              <a:buClr>
                <a:schemeClr val="dk1"/>
              </a:buClr>
              <a:buSzPts val="1500"/>
              <a:buFont typeface="Arial"/>
              <a:buChar char="•"/>
            </a:pPr>
            <a:r>
              <a:rPr lang="en" sz="1500" b="0" i="0" u="none" strike="noStrike" cap="none">
                <a:solidFill>
                  <a:schemeClr val="dk1"/>
                </a:solidFill>
                <a:latin typeface="Calibri"/>
                <a:ea typeface="Calibri"/>
                <a:cs typeface="Calibri"/>
                <a:sym typeface="Calibri"/>
              </a:rPr>
              <a:t>Quarterly peer-reviewed journal, The Earth Scientist, monthly E-news</a:t>
            </a:r>
            <a:endParaRPr sz="1500" b="0" i="0" u="none" strike="noStrike" cap="none">
              <a:solidFill>
                <a:schemeClr val="dk1"/>
              </a:solidFill>
              <a:latin typeface="Calibri"/>
              <a:ea typeface="Calibri"/>
              <a:cs typeface="Calibri"/>
              <a:sym typeface="Calibri"/>
            </a:endParaRPr>
          </a:p>
          <a:p>
            <a:pPr marL="520700" marR="0" lvl="1" indent="-177800" algn="l" rtl="0">
              <a:lnSpc>
                <a:spcPct val="90000"/>
              </a:lnSpc>
              <a:spcBef>
                <a:spcPts val="400"/>
              </a:spcBef>
              <a:spcAft>
                <a:spcPts val="0"/>
              </a:spcAft>
              <a:buClr>
                <a:schemeClr val="dk1"/>
              </a:buClr>
              <a:buSzPts val="1800"/>
              <a:buFont typeface="Arial"/>
              <a:buChar char="•"/>
            </a:pPr>
            <a:r>
              <a:rPr lang="en" sz="1800" b="0" i="0" u="none" strike="noStrike" cap="none">
                <a:solidFill>
                  <a:schemeClr val="dk1"/>
                </a:solidFill>
                <a:latin typeface="Calibri"/>
                <a:ea typeface="Calibri"/>
                <a:cs typeface="Calibri"/>
                <a:sym typeface="Calibri"/>
              </a:rPr>
              <a:t>Internet Presence</a:t>
            </a:r>
            <a:endParaRPr sz="1100"/>
          </a:p>
          <a:p>
            <a:pPr marL="863600" marR="0" lvl="2" indent="-171450" algn="l" rtl="0">
              <a:lnSpc>
                <a:spcPct val="90000"/>
              </a:lnSpc>
              <a:spcBef>
                <a:spcPts val="400"/>
              </a:spcBef>
              <a:spcAft>
                <a:spcPts val="0"/>
              </a:spcAft>
              <a:buClr>
                <a:schemeClr val="dk1"/>
              </a:buClr>
              <a:buSzPts val="1500"/>
              <a:buFont typeface="Arial"/>
              <a:buChar char="•"/>
            </a:pPr>
            <a:r>
              <a:rPr lang="en" sz="1500" b="1" i="0" u="none" strike="noStrike" cap="none">
                <a:solidFill>
                  <a:schemeClr val="dk1"/>
                </a:solidFill>
                <a:latin typeface="Calibri"/>
                <a:ea typeface="Calibri"/>
                <a:cs typeface="Calibri"/>
                <a:sym typeface="Calibri"/>
              </a:rPr>
              <a:t>nestanet.org</a:t>
            </a:r>
            <a:endParaRPr sz="1500" b="1"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84835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150" y="412376"/>
            <a:ext cx="7623343" cy="682117"/>
          </a:xfrm>
          <a:solidFill>
            <a:schemeClr val="accent1"/>
          </a:solidFill>
        </p:spPr>
        <p:txBody>
          <a:bodyPr/>
          <a:lstStyle/>
          <a:p>
            <a:r>
              <a:rPr lang="en-US" dirty="0" smtClean="0"/>
              <a:t>Organisms</a:t>
            </a:r>
            <a:endParaRPr lang="en-US" dirty="0"/>
          </a:p>
        </p:txBody>
      </p:sp>
      <p:sp>
        <p:nvSpPr>
          <p:cNvPr id="3" name="Content Placeholder 2"/>
          <p:cNvSpPr>
            <a:spLocks noGrp="1"/>
          </p:cNvSpPr>
          <p:nvPr>
            <p:ph idx="1"/>
          </p:nvPr>
        </p:nvSpPr>
        <p:spPr>
          <a:xfrm>
            <a:off x="724349" y="1417767"/>
            <a:ext cx="3291839" cy="3017520"/>
          </a:xfrm>
        </p:spPr>
        <p:txBody>
          <a:bodyPr>
            <a:normAutofit/>
          </a:bodyPr>
          <a:lstStyle/>
          <a:p>
            <a:r>
              <a:rPr lang="en-US" dirty="0" smtClean="0"/>
              <a:t>Plants</a:t>
            </a:r>
          </a:p>
          <a:p>
            <a:pPr lvl="1"/>
            <a:r>
              <a:rPr lang="en-US" dirty="0" smtClean="0"/>
              <a:t>Grasses</a:t>
            </a:r>
          </a:p>
          <a:p>
            <a:pPr lvl="1"/>
            <a:r>
              <a:rPr lang="en-US" dirty="0" smtClean="0"/>
              <a:t>Coniferous</a:t>
            </a:r>
          </a:p>
          <a:p>
            <a:pPr lvl="1"/>
            <a:r>
              <a:rPr lang="en-US" dirty="0" smtClean="0"/>
              <a:t>Deciduous</a:t>
            </a:r>
          </a:p>
          <a:p>
            <a:r>
              <a:rPr lang="en-US" dirty="0" smtClean="0"/>
              <a:t>Animals</a:t>
            </a:r>
          </a:p>
          <a:p>
            <a:pPr lvl="1"/>
            <a:r>
              <a:rPr lang="en-US" dirty="0" smtClean="0"/>
              <a:t>Burrowing</a:t>
            </a:r>
          </a:p>
          <a:p>
            <a:pPr lvl="1"/>
            <a:r>
              <a:rPr lang="en-US" dirty="0" smtClean="0"/>
              <a:t>Grazing</a:t>
            </a:r>
          </a:p>
          <a:p>
            <a:r>
              <a:rPr lang="en-US" dirty="0" smtClean="0"/>
              <a:t>Micro- and </a:t>
            </a:r>
            <a:r>
              <a:rPr lang="en-US" dirty="0" err="1" smtClean="0"/>
              <a:t>Meso</a:t>
            </a:r>
            <a:r>
              <a:rPr lang="en-US" dirty="0" smtClean="0"/>
              <a:t>-organisms</a:t>
            </a:r>
          </a:p>
          <a:p>
            <a:pPr lvl="1"/>
            <a:r>
              <a:rPr lang="en-US" dirty="0" smtClean="0"/>
              <a:t>Bacteria</a:t>
            </a:r>
          </a:p>
          <a:p>
            <a:pPr lvl="1"/>
            <a:r>
              <a:rPr lang="en-US" dirty="0" smtClean="0"/>
              <a:t>Fungi</a:t>
            </a:r>
          </a:p>
          <a:p>
            <a:pPr lvl="1"/>
            <a:r>
              <a:rPr lang="en-US" dirty="0" smtClean="0"/>
              <a:t>Worms, Insects</a:t>
            </a:r>
          </a:p>
          <a:p>
            <a:pPr lvl="1"/>
            <a:endParaRPr lang="en-US" dirty="0"/>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l="-3"/>
          <a:stretch/>
        </p:blipFill>
        <p:spPr>
          <a:xfrm>
            <a:off x="7232819" y="596199"/>
            <a:ext cx="1648444" cy="2939335"/>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3655" y="2431339"/>
            <a:ext cx="2335308" cy="2208389"/>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4983" y="1851378"/>
            <a:ext cx="1582606" cy="2369420"/>
          </a:xfrm>
          <a:prstGeom prst="rect">
            <a:avLst/>
          </a:prstGeom>
        </p:spPr>
      </p:pic>
      <p:grpSp>
        <p:nvGrpSpPr>
          <p:cNvPr id="9" name="Group 8"/>
          <p:cNvGrpSpPr/>
          <p:nvPr/>
        </p:nvGrpSpPr>
        <p:grpSpPr>
          <a:xfrm>
            <a:off x="106136" y="4816929"/>
            <a:ext cx="4931228" cy="307777"/>
            <a:chOff x="106136" y="4816929"/>
            <a:chExt cx="4931228" cy="307777"/>
          </a:xfrm>
        </p:grpSpPr>
        <p:sp>
          <p:nvSpPr>
            <p:cNvPr id="10" name="TextBox 9"/>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12" name="TextBox 11"/>
          <p:cNvSpPr txBox="1"/>
          <p:nvPr/>
        </p:nvSpPr>
        <p:spPr>
          <a:xfrm>
            <a:off x="7857589" y="4568875"/>
            <a:ext cx="1147618" cy="215444"/>
          </a:xfrm>
          <a:prstGeom prst="rect">
            <a:avLst/>
          </a:prstGeom>
          <a:noFill/>
        </p:spPr>
        <p:txBody>
          <a:bodyPr wrap="square" rtlCol="0">
            <a:spAutoFit/>
          </a:bodyPr>
          <a:lstStyle/>
          <a:p>
            <a:r>
              <a:rPr lang="en-US" sz="800" dirty="0" smtClean="0">
                <a:solidFill>
                  <a:schemeClr val="bg1">
                    <a:lumMod val="50000"/>
                  </a:schemeClr>
                </a:solidFill>
              </a:rPr>
              <a:t>Photos: Adobe Stock</a:t>
            </a:r>
            <a:endParaRPr lang="en-US" sz="800" dirty="0">
              <a:solidFill>
                <a:schemeClr val="bg1">
                  <a:lumMod val="50000"/>
                </a:schemeClr>
              </a:solidFill>
            </a:endParaRPr>
          </a:p>
        </p:txBody>
      </p:sp>
    </p:spTree>
    <p:extLst>
      <p:ext uri="{BB962C8B-B14F-4D97-AF65-F5344CB8AC3E}">
        <p14:creationId xmlns:p14="http://schemas.microsoft.com/office/powerpoint/2010/main" val="3347913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5400675" y="92870"/>
            <a:ext cx="3486150" cy="857250"/>
          </a:xfrm>
        </p:spPr>
        <p:txBody>
          <a:bodyPr>
            <a:normAutofit fontScale="90000"/>
          </a:bodyPr>
          <a:lstStyle/>
          <a:p>
            <a:r>
              <a:rPr lang="en-US" altLang="en-US" dirty="0" smtClean="0"/>
              <a:t>Biological mixing or Bioturbation</a:t>
            </a:r>
          </a:p>
        </p:txBody>
      </p:sp>
      <p:pic>
        <p:nvPicPr>
          <p:cNvPr id="8195" name="Picture 1" descr="C:\Akadirt\Soil Field Trip Photos\SSSA 04 Seattle-San Jaun Islands\Day 1\DSCN666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69645" y="2206228"/>
            <a:ext cx="3231356" cy="2422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2" name="Picture 2" descr="C:\Akadirt\Soil Field Trip Photos\SSSA 03 Colorado\Day 1\Stop 2\DSCN003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71850" y="1502570"/>
            <a:ext cx="3253979" cy="244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SA 1993 s880 Field Trip 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00250" y="800100"/>
            <a:ext cx="3257550" cy="2457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8243" name="Picture 3" descr="C:\Akadirt\Soil Photos\Lake Wheeler Landscape\Downed tree.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8700" y="132161"/>
            <a:ext cx="2857500" cy="243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Box 6"/>
          <p:cNvSpPr txBox="1">
            <a:spLocks noChangeArrowheads="1"/>
          </p:cNvSpPr>
          <p:nvPr/>
        </p:nvSpPr>
        <p:spPr bwMode="auto">
          <a:xfrm>
            <a:off x="4800600" y="4629150"/>
            <a:ext cx="32004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a:t>Rabbit Warrens</a:t>
            </a:r>
          </a:p>
        </p:txBody>
      </p:sp>
      <p:sp>
        <p:nvSpPr>
          <p:cNvPr id="9" name="TextBox 8"/>
          <p:cNvSpPr txBox="1">
            <a:spLocks noChangeArrowheads="1"/>
          </p:cNvSpPr>
          <p:nvPr/>
        </p:nvSpPr>
        <p:spPr bwMode="auto">
          <a:xfrm>
            <a:off x="3371850" y="3943350"/>
            <a:ext cx="325755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a:t>Ant Hills</a:t>
            </a:r>
          </a:p>
        </p:txBody>
      </p:sp>
      <p:sp>
        <p:nvSpPr>
          <p:cNvPr id="10" name="TextBox 9"/>
          <p:cNvSpPr txBox="1">
            <a:spLocks noChangeArrowheads="1"/>
          </p:cNvSpPr>
          <p:nvPr/>
        </p:nvSpPr>
        <p:spPr bwMode="auto">
          <a:xfrm>
            <a:off x="2000250" y="3257550"/>
            <a:ext cx="325755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a:t>Crayfish Burrows</a:t>
            </a:r>
          </a:p>
        </p:txBody>
      </p:sp>
      <p:sp>
        <p:nvSpPr>
          <p:cNvPr id="11" name="TextBox 10"/>
          <p:cNvSpPr txBox="1">
            <a:spLocks noChangeArrowheads="1"/>
          </p:cNvSpPr>
          <p:nvPr/>
        </p:nvSpPr>
        <p:spPr bwMode="auto">
          <a:xfrm>
            <a:off x="1143000" y="2571750"/>
            <a:ext cx="27432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a:t>Tree Throws</a:t>
            </a:r>
          </a:p>
        </p:txBody>
      </p:sp>
      <p:sp>
        <p:nvSpPr>
          <p:cNvPr id="12" name="Explosion 1 11"/>
          <p:cNvSpPr/>
          <p:nvPr/>
        </p:nvSpPr>
        <p:spPr>
          <a:xfrm rot="720122">
            <a:off x="7570478" y="650457"/>
            <a:ext cx="1357841" cy="1117804"/>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Activity Alert!</a:t>
            </a:r>
            <a:endParaRPr lang="en-US" sz="1200" b="1" dirty="0">
              <a:solidFill>
                <a:schemeClr val="bg1"/>
              </a:solidFill>
            </a:endParaRPr>
          </a:p>
        </p:txBody>
      </p:sp>
      <p:grpSp>
        <p:nvGrpSpPr>
          <p:cNvPr id="13" name="Group 12"/>
          <p:cNvGrpSpPr/>
          <p:nvPr/>
        </p:nvGrpSpPr>
        <p:grpSpPr>
          <a:xfrm>
            <a:off x="106136" y="4816929"/>
            <a:ext cx="4931228" cy="307777"/>
            <a:chOff x="106136" y="4816929"/>
            <a:chExt cx="4931228" cy="307777"/>
          </a:xfrm>
        </p:grpSpPr>
        <p:sp>
          <p:nvSpPr>
            <p:cNvPr id="14" name="TextBox 13"/>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16" name="TextBox 15"/>
          <p:cNvSpPr txBox="1"/>
          <p:nvPr/>
        </p:nvSpPr>
        <p:spPr>
          <a:xfrm>
            <a:off x="8115300" y="4459873"/>
            <a:ext cx="914400" cy="338554"/>
          </a:xfrm>
          <a:prstGeom prst="rect">
            <a:avLst/>
          </a:prstGeom>
          <a:noFill/>
        </p:spPr>
        <p:txBody>
          <a:bodyPr wrap="square" rtlCol="0">
            <a:spAutoFit/>
          </a:bodyPr>
          <a:lstStyle/>
          <a:p>
            <a:r>
              <a:rPr lang="en-US" sz="800" dirty="0" smtClean="0">
                <a:solidFill>
                  <a:schemeClr val="bg1">
                    <a:lumMod val="50000"/>
                  </a:schemeClr>
                </a:solidFill>
              </a:rPr>
              <a:t>Photo Credits: David Lindbo</a:t>
            </a:r>
            <a:endParaRPr lang="en-US" sz="800" dirty="0">
              <a:solidFill>
                <a:schemeClr val="bg1">
                  <a:lumMod val="50000"/>
                </a:schemeClr>
              </a:solidFill>
            </a:endParaRPr>
          </a:p>
        </p:txBody>
      </p:sp>
    </p:spTree>
    <p:extLst>
      <p:ext uri="{BB962C8B-B14F-4D97-AF65-F5344CB8AC3E}">
        <p14:creationId xmlns:p14="http://schemas.microsoft.com/office/powerpoint/2010/main" val="3348424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fade">
                                      <p:cBhvr>
                                        <p:cTn id="7" dur="2000"/>
                                        <p:tgtEl>
                                          <p:spTgt spid="138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38243"/>
                                        </p:tgtEl>
                                        <p:attrNameLst>
                                          <p:attrName>style.visibility</p:attrName>
                                        </p:attrNameLst>
                                      </p:cBhvr>
                                      <p:to>
                                        <p:strVal val="visible"/>
                                      </p:to>
                                    </p:set>
                                    <p:animEffect transition="in" filter="fade">
                                      <p:cBhvr>
                                        <p:cTn id="23" dur="2000"/>
                                        <p:tgtEl>
                                          <p:spTgt spid="13824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0"/>
          <p:cNvSpPr>
            <a:spLocks noChangeArrowheads="1"/>
          </p:cNvSpPr>
          <p:nvPr/>
        </p:nvSpPr>
        <p:spPr bwMode="auto">
          <a:xfrm>
            <a:off x="3886200" y="3486150"/>
            <a:ext cx="1371600" cy="1085850"/>
          </a:xfrm>
          <a:prstGeom prst="rect">
            <a:avLst/>
          </a:prstGeom>
          <a:gradFill rotWithShape="0">
            <a:gsLst>
              <a:gs pos="0">
                <a:srgbClr val="CC9900"/>
              </a:gs>
              <a:gs pos="50000">
                <a:srgbClr val="CC9900"/>
              </a:gs>
              <a:gs pos="100000">
                <a:srgbClr val="FFFFCC"/>
              </a:gs>
            </a:gsLst>
            <a:lin ang="5400000" scaled="1"/>
          </a:gradFill>
          <a:ln>
            <a:noFill/>
          </a:ln>
          <a:extLst>
            <a:ext uri="{91240B29-F687-4F45-9708-019B960494DF}">
              <a14:hiddenLine xmlns:a14="http://schemas.microsoft.com/office/drawing/2010/main" w="12700" algn="ctr">
                <a:solidFill>
                  <a:srgbClr val="000000"/>
                </a:solidFill>
                <a:round/>
                <a:headEnd/>
                <a:tailEnd/>
              </a14:hiddenLine>
            </a:ext>
          </a:extLst>
        </p:spPr>
        <p:txBody>
          <a:bodyPr lIns="67866" tIns="33338" rIns="67866" bIns="33338"/>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12291" name="Title 2"/>
          <p:cNvSpPr>
            <a:spLocks noGrp="1"/>
          </p:cNvSpPr>
          <p:nvPr>
            <p:ph type="title"/>
          </p:nvPr>
        </p:nvSpPr>
        <p:spPr>
          <a:xfrm>
            <a:off x="1485900" y="0"/>
            <a:ext cx="6172200" cy="571500"/>
          </a:xfrm>
        </p:spPr>
        <p:txBody>
          <a:bodyPr>
            <a:normAutofit/>
          </a:bodyPr>
          <a:lstStyle/>
          <a:p>
            <a:pPr algn="ctr"/>
            <a:r>
              <a:rPr lang="en-US" altLang="en-US" dirty="0" smtClean="0"/>
              <a:t>Vegetation</a:t>
            </a:r>
          </a:p>
        </p:txBody>
      </p:sp>
      <p:sp>
        <p:nvSpPr>
          <p:cNvPr id="12292" name="Rectangle 12"/>
          <p:cNvSpPr>
            <a:spLocks noChangeArrowheads="1"/>
          </p:cNvSpPr>
          <p:nvPr/>
        </p:nvSpPr>
        <p:spPr bwMode="auto">
          <a:xfrm>
            <a:off x="5943600" y="1028700"/>
            <a:ext cx="1371600" cy="342900"/>
          </a:xfrm>
          <a:prstGeom prst="rect">
            <a:avLst/>
          </a:prstGeom>
          <a:solidFill>
            <a:schemeClr val="tx1"/>
          </a:solidFill>
          <a:ln>
            <a:noFill/>
          </a:ln>
          <a:extLst>
            <a:ext uri="{91240B29-F687-4F45-9708-019B960494DF}">
              <a14:hiddenLine xmlns:a14="http://schemas.microsoft.com/office/drawing/2010/main" w="12700" algn="ctr">
                <a:solidFill>
                  <a:srgbClr val="000000"/>
                </a:solidFill>
                <a:round/>
                <a:headEnd/>
                <a:tailEnd/>
              </a14:hiddenLine>
            </a:ext>
          </a:extLst>
        </p:spPr>
        <p:txBody>
          <a:bodyPr lIns="67866" tIns="33338" rIns="67866" bIns="33338"/>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12293" name="Rectangle 14"/>
          <p:cNvSpPr>
            <a:spLocks noChangeArrowheads="1"/>
          </p:cNvSpPr>
          <p:nvPr/>
        </p:nvSpPr>
        <p:spPr bwMode="auto">
          <a:xfrm>
            <a:off x="5943600" y="3771900"/>
            <a:ext cx="1371600" cy="685800"/>
          </a:xfrm>
          <a:prstGeom prst="rect">
            <a:avLst/>
          </a:prstGeom>
          <a:solidFill>
            <a:srgbClr val="FFFFCC"/>
          </a:solidFill>
          <a:ln>
            <a:noFill/>
          </a:ln>
          <a:extLst>
            <a:ext uri="{91240B29-F687-4F45-9708-019B960494DF}">
              <a14:hiddenLine xmlns:a14="http://schemas.microsoft.com/office/drawing/2010/main" w="12700" algn="ctr">
                <a:solidFill>
                  <a:srgbClr val="000000"/>
                </a:solidFill>
                <a:round/>
                <a:headEnd/>
                <a:tailEnd/>
              </a14:hiddenLine>
            </a:ext>
          </a:extLst>
        </p:spPr>
        <p:txBody>
          <a:bodyPr lIns="67866" tIns="33338" rIns="67866" bIns="33338"/>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12294" name="Rectangle 16"/>
          <p:cNvSpPr>
            <a:spLocks noChangeArrowheads="1"/>
          </p:cNvSpPr>
          <p:nvPr/>
        </p:nvSpPr>
        <p:spPr bwMode="auto">
          <a:xfrm>
            <a:off x="5943600" y="1714500"/>
            <a:ext cx="1371600" cy="914400"/>
          </a:xfrm>
          <a:prstGeom prst="rect">
            <a:avLst/>
          </a:prstGeom>
          <a:gradFill rotWithShape="0">
            <a:gsLst>
              <a:gs pos="0">
                <a:srgbClr val="D49E6C"/>
              </a:gs>
              <a:gs pos="30000">
                <a:srgbClr val="D49E6C"/>
              </a:gs>
              <a:gs pos="70000">
                <a:srgbClr val="A65528"/>
              </a:gs>
              <a:gs pos="100000">
                <a:srgbClr val="462300"/>
              </a:gs>
            </a:gsLst>
            <a:lin ang="16200000"/>
          </a:gradFill>
          <a:ln>
            <a:noFill/>
          </a:ln>
          <a:extLst>
            <a:ext uri="{91240B29-F687-4F45-9708-019B960494DF}">
              <a14:hiddenLine xmlns:a14="http://schemas.microsoft.com/office/drawing/2010/main" w="12700" algn="ctr">
                <a:solidFill>
                  <a:srgbClr val="000000"/>
                </a:solidFill>
                <a:round/>
                <a:headEnd/>
                <a:tailEnd/>
              </a14:hiddenLine>
            </a:ext>
          </a:extLst>
        </p:spPr>
        <p:txBody>
          <a:bodyPr lIns="67866" tIns="33338" rIns="67866" bIns="33338"/>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12295" name="Rectangle 17"/>
          <p:cNvSpPr>
            <a:spLocks noChangeArrowheads="1"/>
          </p:cNvSpPr>
          <p:nvPr/>
        </p:nvSpPr>
        <p:spPr bwMode="auto">
          <a:xfrm>
            <a:off x="5943600" y="2628900"/>
            <a:ext cx="1371600" cy="1143000"/>
          </a:xfrm>
          <a:prstGeom prst="rect">
            <a:avLst/>
          </a:prstGeom>
          <a:gradFill rotWithShape="0">
            <a:gsLst>
              <a:gs pos="0">
                <a:srgbClr val="D49E6C"/>
              </a:gs>
              <a:gs pos="100000">
                <a:srgbClr val="FFFFCC"/>
              </a:gs>
              <a:gs pos="100000">
                <a:srgbClr val="663012"/>
              </a:gs>
            </a:gsLst>
            <a:lin ang="5400000"/>
          </a:gradFill>
          <a:ln>
            <a:noFill/>
          </a:ln>
          <a:extLst>
            <a:ext uri="{91240B29-F687-4F45-9708-019B960494DF}">
              <a14:hiddenLine xmlns:a14="http://schemas.microsoft.com/office/drawing/2010/main" w="12700" algn="ctr">
                <a:solidFill>
                  <a:srgbClr val="000000"/>
                </a:solidFill>
                <a:round/>
                <a:headEnd/>
                <a:tailEnd/>
              </a14:hiddenLine>
            </a:ext>
          </a:extLst>
        </p:spPr>
        <p:txBody>
          <a:bodyPr lIns="67866" tIns="33338" rIns="67866" bIns="33338"/>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12296" name="Rectangle 18"/>
          <p:cNvSpPr>
            <a:spLocks noChangeArrowheads="1"/>
          </p:cNvSpPr>
          <p:nvPr/>
        </p:nvSpPr>
        <p:spPr bwMode="auto">
          <a:xfrm>
            <a:off x="5943600" y="1371600"/>
            <a:ext cx="1371600" cy="342900"/>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67866" tIns="33338" rIns="67866" bIns="33338"/>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12297" name="Rectangle 19"/>
          <p:cNvSpPr>
            <a:spLocks noChangeArrowheads="1"/>
          </p:cNvSpPr>
          <p:nvPr/>
        </p:nvSpPr>
        <p:spPr bwMode="auto">
          <a:xfrm>
            <a:off x="3886200" y="1028700"/>
            <a:ext cx="1371600" cy="171450"/>
          </a:xfrm>
          <a:prstGeom prst="rect">
            <a:avLst/>
          </a:prstGeom>
          <a:solidFill>
            <a:srgbClr val="663300"/>
          </a:solidFill>
          <a:ln>
            <a:noFill/>
          </a:ln>
          <a:extLst>
            <a:ext uri="{91240B29-F687-4F45-9708-019B960494DF}">
              <a14:hiddenLine xmlns:a14="http://schemas.microsoft.com/office/drawing/2010/main" w="12700" algn="ctr">
                <a:solidFill>
                  <a:srgbClr val="000000"/>
                </a:solidFill>
                <a:round/>
                <a:headEnd/>
                <a:tailEnd/>
              </a14:hiddenLine>
            </a:ext>
          </a:extLst>
        </p:spPr>
        <p:txBody>
          <a:bodyPr lIns="67866" tIns="33338" rIns="67866" bIns="33338"/>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12298" name="Rectangle 21"/>
          <p:cNvSpPr>
            <a:spLocks noChangeArrowheads="1"/>
          </p:cNvSpPr>
          <p:nvPr/>
        </p:nvSpPr>
        <p:spPr bwMode="auto">
          <a:xfrm>
            <a:off x="3886200" y="1600200"/>
            <a:ext cx="1371600" cy="1485900"/>
          </a:xfrm>
          <a:prstGeom prst="rect">
            <a:avLst/>
          </a:prstGeom>
          <a:solidFill>
            <a:srgbClr val="C00000"/>
          </a:solidFill>
          <a:ln>
            <a:noFill/>
          </a:ln>
          <a:extLst>
            <a:ext uri="{91240B29-F687-4F45-9708-019B960494DF}">
              <a14:hiddenLine xmlns:a14="http://schemas.microsoft.com/office/drawing/2010/main" w="12700" algn="ctr">
                <a:solidFill>
                  <a:srgbClr val="000000"/>
                </a:solidFill>
                <a:round/>
                <a:headEnd/>
                <a:tailEnd/>
              </a14:hiddenLine>
            </a:ext>
          </a:extLst>
        </p:spPr>
        <p:txBody>
          <a:bodyPr lIns="67866" tIns="33338" rIns="67866" bIns="33338"/>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12299" name="Rectangle 22"/>
          <p:cNvSpPr>
            <a:spLocks noChangeArrowheads="1"/>
          </p:cNvSpPr>
          <p:nvPr/>
        </p:nvSpPr>
        <p:spPr bwMode="auto">
          <a:xfrm>
            <a:off x="3886200" y="2628900"/>
            <a:ext cx="1371600" cy="1485900"/>
          </a:xfrm>
          <a:prstGeom prst="rect">
            <a:avLst/>
          </a:prstGeom>
          <a:gradFill rotWithShape="1">
            <a:gsLst>
              <a:gs pos="0">
                <a:srgbClr val="C00000"/>
              </a:gs>
              <a:gs pos="50000">
                <a:srgbClr val="B88600"/>
              </a:gs>
              <a:gs pos="100000">
                <a:srgbClr val="DBA100"/>
              </a:gs>
            </a:gsLst>
            <a:lin ang="5400000" scaled="1"/>
          </a:gradFill>
          <a:ln>
            <a:noFill/>
          </a:ln>
          <a:extLst>
            <a:ext uri="{91240B29-F687-4F45-9708-019B960494DF}">
              <a14:hiddenLine xmlns:a14="http://schemas.microsoft.com/office/drawing/2010/main" w="12700" algn="ctr">
                <a:solidFill>
                  <a:srgbClr val="000000"/>
                </a:solidFill>
                <a:round/>
                <a:headEnd/>
                <a:tailEnd/>
              </a14:hiddenLine>
            </a:ext>
          </a:extLst>
        </p:spPr>
        <p:txBody>
          <a:bodyPr lIns="67866" tIns="33338" rIns="67866" bIns="33338"/>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12300" name="Rectangle 23"/>
          <p:cNvSpPr>
            <a:spLocks noChangeArrowheads="1"/>
          </p:cNvSpPr>
          <p:nvPr/>
        </p:nvSpPr>
        <p:spPr bwMode="auto">
          <a:xfrm>
            <a:off x="3886200" y="1200150"/>
            <a:ext cx="1371600" cy="400050"/>
          </a:xfrm>
          <a:prstGeom prst="rect">
            <a:avLst/>
          </a:prstGeom>
          <a:solidFill>
            <a:srgbClr val="FFFF99"/>
          </a:solidFill>
          <a:ln>
            <a:noFill/>
          </a:ln>
          <a:extLst>
            <a:ext uri="{91240B29-F687-4F45-9708-019B960494DF}">
              <a14:hiddenLine xmlns:a14="http://schemas.microsoft.com/office/drawing/2010/main" w="12700" algn="ctr">
                <a:solidFill>
                  <a:srgbClr val="000000"/>
                </a:solidFill>
                <a:round/>
                <a:headEnd/>
                <a:tailEnd/>
              </a14:hiddenLine>
            </a:ext>
          </a:extLst>
        </p:spPr>
        <p:txBody>
          <a:bodyPr lIns="67866" tIns="33338" rIns="67866" bIns="33338"/>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12301" name="Rectangle 24"/>
          <p:cNvSpPr>
            <a:spLocks noChangeArrowheads="1"/>
          </p:cNvSpPr>
          <p:nvPr/>
        </p:nvSpPr>
        <p:spPr bwMode="auto">
          <a:xfrm>
            <a:off x="1828800" y="1028700"/>
            <a:ext cx="1371600" cy="685800"/>
          </a:xfrm>
          <a:prstGeom prst="rect">
            <a:avLst/>
          </a:prstGeom>
          <a:solidFill>
            <a:schemeClr val="tx1"/>
          </a:solidFill>
          <a:ln>
            <a:noFill/>
          </a:ln>
          <a:extLst>
            <a:ext uri="{91240B29-F687-4F45-9708-019B960494DF}">
              <a14:hiddenLine xmlns:a14="http://schemas.microsoft.com/office/drawing/2010/main" w="12700" algn="ctr">
                <a:solidFill>
                  <a:srgbClr val="000000"/>
                </a:solidFill>
                <a:round/>
                <a:headEnd/>
                <a:tailEnd/>
              </a14:hiddenLine>
            </a:ext>
          </a:extLst>
        </p:spPr>
        <p:txBody>
          <a:bodyPr lIns="67866" tIns="33338" rIns="67866" bIns="33338"/>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12302" name="Rectangle 25"/>
          <p:cNvSpPr>
            <a:spLocks noChangeArrowheads="1"/>
          </p:cNvSpPr>
          <p:nvPr/>
        </p:nvSpPr>
        <p:spPr bwMode="auto">
          <a:xfrm>
            <a:off x="1828800" y="3771900"/>
            <a:ext cx="1371600" cy="685800"/>
          </a:xfrm>
          <a:prstGeom prst="rect">
            <a:avLst/>
          </a:prstGeom>
          <a:solidFill>
            <a:srgbClr val="FFFFCC"/>
          </a:solidFill>
          <a:ln>
            <a:noFill/>
          </a:ln>
          <a:extLst>
            <a:ext uri="{91240B29-F687-4F45-9708-019B960494DF}">
              <a14:hiddenLine xmlns:a14="http://schemas.microsoft.com/office/drawing/2010/main" w="12700" algn="ctr">
                <a:solidFill>
                  <a:srgbClr val="000000"/>
                </a:solidFill>
                <a:round/>
                <a:headEnd/>
                <a:tailEnd/>
              </a14:hiddenLine>
            </a:ext>
          </a:extLst>
        </p:spPr>
        <p:txBody>
          <a:bodyPr lIns="67866" tIns="33338" rIns="67866" bIns="33338"/>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12303" name="Rectangle 26"/>
          <p:cNvSpPr>
            <a:spLocks noChangeArrowheads="1"/>
          </p:cNvSpPr>
          <p:nvPr/>
        </p:nvSpPr>
        <p:spPr bwMode="auto">
          <a:xfrm>
            <a:off x="1828800" y="2400300"/>
            <a:ext cx="1371600" cy="685800"/>
          </a:xfrm>
          <a:prstGeom prst="rect">
            <a:avLst/>
          </a:prstGeom>
          <a:solidFill>
            <a:srgbClr val="996633"/>
          </a:solidFill>
          <a:ln>
            <a:noFill/>
          </a:ln>
          <a:extLst>
            <a:ext uri="{91240B29-F687-4F45-9708-019B960494DF}">
              <a14:hiddenLine xmlns:a14="http://schemas.microsoft.com/office/drawing/2010/main" w="12700" algn="ctr">
                <a:solidFill>
                  <a:srgbClr val="000000"/>
                </a:solidFill>
                <a:round/>
                <a:headEnd/>
                <a:tailEnd/>
              </a14:hiddenLine>
            </a:ext>
          </a:extLst>
        </p:spPr>
        <p:txBody>
          <a:bodyPr lIns="67866" tIns="33338" rIns="67866" bIns="33338"/>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12304" name="Rectangle 27"/>
          <p:cNvSpPr>
            <a:spLocks noChangeArrowheads="1"/>
          </p:cNvSpPr>
          <p:nvPr/>
        </p:nvSpPr>
        <p:spPr bwMode="auto">
          <a:xfrm>
            <a:off x="1828800" y="3086100"/>
            <a:ext cx="1371600" cy="685800"/>
          </a:xfrm>
          <a:prstGeom prst="rect">
            <a:avLst/>
          </a:prstGeom>
          <a:gradFill rotWithShape="0">
            <a:gsLst>
              <a:gs pos="0">
                <a:srgbClr val="B88600"/>
              </a:gs>
              <a:gs pos="50000">
                <a:srgbClr val="B88600"/>
              </a:gs>
              <a:gs pos="100000">
                <a:srgbClr val="996633"/>
              </a:gs>
            </a:gsLst>
            <a:lin ang="5400000" scaled="1"/>
          </a:gradFill>
          <a:ln>
            <a:noFill/>
          </a:ln>
          <a:extLst>
            <a:ext uri="{91240B29-F687-4F45-9708-019B960494DF}">
              <a14:hiddenLine xmlns:a14="http://schemas.microsoft.com/office/drawing/2010/main" w="12700" algn="ctr">
                <a:solidFill>
                  <a:srgbClr val="000000"/>
                </a:solidFill>
                <a:round/>
                <a:headEnd/>
                <a:tailEnd/>
              </a14:hiddenLine>
            </a:ext>
          </a:extLst>
        </p:spPr>
        <p:txBody>
          <a:bodyPr lIns="67866" tIns="33338" rIns="67866" bIns="33338"/>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12305" name="Rectangle 28"/>
          <p:cNvSpPr>
            <a:spLocks noChangeArrowheads="1"/>
          </p:cNvSpPr>
          <p:nvPr/>
        </p:nvSpPr>
        <p:spPr bwMode="auto">
          <a:xfrm>
            <a:off x="1828800" y="1714500"/>
            <a:ext cx="1371600" cy="685800"/>
          </a:xfrm>
          <a:prstGeom prst="rect">
            <a:avLst/>
          </a:prstGeom>
          <a:solidFill>
            <a:srgbClr val="482400"/>
          </a:solidFill>
          <a:ln>
            <a:noFill/>
          </a:ln>
          <a:extLst>
            <a:ext uri="{91240B29-F687-4F45-9708-019B960494DF}">
              <a14:hiddenLine xmlns:a14="http://schemas.microsoft.com/office/drawing/2010/main" w="12700" algn="ctr">
                <a:solidFill>
                  <a:srgbClr val="000000"/>
                </a:solidFill>
                <a:round/>
                <a:headEnd/>
                <a:tailEnd/>
              </a14:hiddenLine>
            </a:ext>
          </a:extLst>
        </p:spPr>
        <p:txBody>
          <a:bodyPr lIns="67866" tIns="33338" rIns="67866" bIns="33338"/>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12306" name="TextBox 29"/>
          <p:cNvSpPr txBox="1">
            <a:spLocks noChangeArrowheads="1"/>
          </p:cNvSpPr>
          <p:nvPr/>
        </p:nvSpPr>
        <p:spPr bwMode="auto">
          <a:xfrm>
            <a:off x="1257299" y="645319"/>
            <a:ext cx="150553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100" dirty="0"/>
              <a:t>Grassland</a:t>
            </a:r>
          </a:p>
        </p:txBody>
      </p:sp>
      <p:sp>
        <p:nvSpPr>
          <p:cNvPr id="12307" name="TextBox 30"/>
          <p:cNvSpPr txBox="1">
            <a:spLocks noChangeArrowheads="1"/>
          </p:cNvSpPr>
          <p:nvPr/>
        </p:nvSpPr>
        <p:spPr bwMode="auto">
          <a:xfrm>
            <a:off x="3886200" y="628651"/>
            <a:ext cx="13716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100"/>
              <a:t>Maple</a:t>
            </a:r>
          </a:p>
        </p:txBody>
      </p:sp>
      <p:sp>
        <p:nvSpPr>
          <p:cNvPr id="12308" name="TextBox 31"/>
          <p:cNvSpPr txBox="1">
            <a:spLocks noChangeArrowheads="1"/>
          </p:cNvSpPr>
          <p:nvPr/>
        </p:nvSpPr>
        <p:spPr bwMode="auto">
          <a:xfrm>
            <a:off x="6629400" y="628650"/>
            <a:ext cx="13716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100" dirty="0"/>
              <a:t>Hemlock</a:t>
            </a:r>
          </a:p>
        </p:txBody>
      </p:sp>
      <p:sp>
        <p:nvSpPr>
          <p:cNvPr id="12309" name="Rectangle 33"/>
          <p:cNvSpPr>
            <a:spLocks noChangeArrowheads="1"/>
          </p:cNvSpPr>
          <p:nvPr/>
        </p:nvSpPr>
        <p:spPr bwMode="auto">
          <a:xfrm>
            <a:off x="5943600" y="1028700"/>
            <a:ext cx="1371600" cy="3429000"/>
          </a:xfrm>
          <a:prstGeom prst="rect">
            <a:avLst/>
          </a:prstGeom>
          <a:noFill/>
          <a:ln w="381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lIns="67866" tIns="33338" rIns="67866" bIns="33338"/>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12310" name="Rectangle 35"/>
          <p:cNvSpPr>
            <a:spLocks noChangeArrowheads="1"/>
          </p:cNvSpPr>
          <p:nvPr/>
        </p:nvSpPr>
        <p:spPr bwMode="auto">
          <a:xfrm>
            <a:off x="3886200" y="1028700"/>
            <a:ext cx="1371600" cy="3429000"/>
          </a:xfrm>
          <a:prstGeom prst="rect">
            <a:avLst/>
          </a:prstGeom>
          <a:noFill/>
          <a:ln w="381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lIns="67866" tIns="33338" rIns="67866" bIns="33338"/>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37" name="Rectangle 36"/>
          <p:cNvSpPr/>
          <p:nvPr/>
        </p:nvSpPr>
        <p:spPr bwMode="auto">
          <a:xfrm>
            <a:off x="1828800" y="3086100"/>
            <a:ext cx="1371600" cy="1028700"/>
          </a:xfrm>
          <a:prstGeom prst="rect">
            <a:avLst/>
          </a:prstGeom>
          <a:gradFill flip="none" rotWithShape="1">
            <a:gsLst>
              <a:gs pos="100000">
                <a:schemeClr val="bg1"/>
              </a:gs>
              <a:gs pos="50000">
                <a:srgbClr val="CC9900">
                  <a:shade val="67500"/>
                  <a:satMod val="115000"/>
                </a:srgbClr>
              </a:gs>
              <a:gs pos="100000">
                <a:srgbClr val="CC9900">
                  <a:shade val="100000"/>
                  <a:satMod val="115000"/>
                </a:srgbClr>
              </a:gs>
            </a:gsLst>
            <a:lin ang="5400000" scaled="1"/>
            <a:tileRect/>
          </a:gradFill>
          <a:ln w="12700" cap="flat" cmpd="sng" algn="ctr">
            <a:noFill/>
            <a:prstDash val="solid"/>
            <a:round/>
            <a:headEnd type="none" w="med" len="med"/>
            <a:tailEnd type="none" w="med" len="med"/>
          </a:ln>
          <a:effectLst/>
        </p:spPr>
        <p:txBody>
          <a:bodyPr lIns="67866" tIns="33338" rIns="67866" bIns="33338"/>
          <a:lstStyle/>
          <a:p>
            <a:pPr>
              <a:defRPr/>
            </a:pPr>
            <a:endParaRPr lang="en-US" sz="1050">
              <a:latin typeface="Arial" charset="0"/>
              <a:cs typeface="Arial" charset="0"/>
            </a:endParaRPr>
          </a:p>
        </p:txBody>
      </p:sp>
      <p:sp>
        <p:nvSpPr>
          <p:cNvPr id="12312" name="Rectangle 34"/>
          <p:cNvSpPr>
            <a:spLocks noChangeArrowheads="1"/>
          </p:cNvSpPr>
          <p:nvPr/>
        </p:nvSpPr>
        <p:spPr bwMode="auto">
          <a:xfrm>
            <a:off x="1828800" y="1028700"/>
            <a:ext cx="1371600" cy="3429000"/>
          </a:xfrm>
          <a:prstGeom prst="rect">
            <a:avLst/>
          </a:prstGeom>
          <a:noFill/>
          <a:ln w="381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lIns="67866" tIns="33338" rIns="67866" bIns="33338"/>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12313" name="TextBox 37"/>
          <p:cNvSpPr txBox="1">
            <a:spLocks noChangeArrowheads="1"/>
          </p:cNvSpPr>
          <p:nvPr/>
        </p:nvSpPr>
        <p:spPr bwMode="auto">
          <a:xfrm>
            <a:off x="1143000" y="1428750"/>
            <a:ext cx="685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500" b="1"/>
              <a:t>O&amp;A</a:t>
            </a:r>
          </a:p>
        </p:txBody>
      </p:sp>
      <p:sp>
        <p:nvSpPr>
          <p:cNvPr id="12314" name="Freeform 38"/>
          <p:cNvSpPr>
            <a:spLocks/>
          </p:cNvSpPr>
          <p:nvPr/>
        </p:nvSpPr>
        <p:spPr bwMode="auto">
          <a:xfrm>
            <a:off x="1143000" y="1038225"/>
            <a:ext cx="6867525" cy="9525"/>
          </a:xfrm>
          <a:custGeom>
            <a:avLst/>
            <a:gdLst>
              <a:gd name="T0" fmla="*/ 0 w 9156700"/>
              <a:gd name="T1" fmla="*/ 12700 h 12700"/>
              <a:gd name="T2" fmla="*/ 9156700 w 9156700"/>
              <a:gd name="T3" fmla="*/ 0 h 12700"/>
              <a:gd name="T4" fmla="*/ 9131300 w 9156700"/>
              <a:gd name="T5" fmla="*/ 12700 h 12700"/>
              <a:gd name="T6" fmla="*/ 0 60000 65536"/>
              <a:gd name="T7" fmla="*/ 0 60000 65536"/>
              <a:gd name="T8" fmla="*/ 0 60000 65536"/>
              <a:gd name="T9" fmla="*/ 0 w 9156700"/>
              <a:gd name="T10" fmla="*/ 0 h 12700"/>
              <a:gd name="T11" fmla="*/ 9156700 w 9156700"/>
              <a:gd name="T12" fmla="*/ 12700 h 12700"/>
            </a:gdLst>
            <a:ahLst/>
            <a:cxnLst>
              <a:cxn ang="T6">
                <a:pos x="T0" y="T1"/>
              </a:cxn>
              <a:cxn ang="T7">
                <a:pos x="T2" y="T3"/>
              </a:cxn>
              <a:cxn ang="T8">
                <a:pos x="T4" y="T5"/>
              </a:cxn>
            </a:cxnLst>
            <a:rect l="T9" t="T10" r="T11" b="T12"/>
            <a:pathLst>
              <a:path w="9156700" h="12700">
                <a:moveTo>
                  <a:pt x="0" y="12700"/>
                </a:moveTo>
                <a:lnTo>
                  <a:pt x="9156700" y="0"/>
                </a:lnTo>
                <a:lnTo>
                  <a:pt x="9131300" y="12700"/>
                </a:lnTo>
              </a:path>
            </a:pathLst>
          </a:custGeom>
          <a:solidFill>
            <a:schemeClr val="accent1"/>
          </a:solidFill>
          <a:ln w="12700" cap="flat" cmpd="sng" algn="ctr">
            <a:solidFill>
              <a:schemeClr val="tx1"/>
            </a:solidFill>
            <a:prstDash val="solid"/>
            <a:round/>
            <a:headEnd type="none" w="med" len="med"/>
            <a:tailEnd type="none" w="med" len="med"/>
          </a:ln>
        </p:spPr>
        <p:txBody>
          <a:bodyPr lIns="67866" tIns="33338" rIns="67866" bIns="33338"/>
          <a:lstStyle/>
          <a:p>
            <a:endParaRPr lang="en-US" sz="1050"/>
          </a:p>
        </p:txBody>
      </p:sp>
      <p:sp>
        <p:nvSpPr>
          <p:cNvPr id="12315" name="Freeform 44"/>
          <p:cNvSpPr>
            <a:spLocks/>
          </p:cNvSpPr>
          <p:nvPr/>
        </p:nvSpPr>
        <p:spPr bwMode="auto">
          <a:xfrm>
            <a:off x="1143000" y="1190625"/>
            <a:ext cx="6848475" cy="1200150"/>
          </a:xfrm>
          <a:custGeom>
            <a:avLst/>
            <a:gdLst>
              <a:gd name="T0" fmla="*/ 0 w 9131300"/>
              <a:gd name="T1" fmla="*/ 1574800 h 1600200"/>
              <a:gd name="T2" fmla="*/ 939800 w 9131300"/>
              <a:gd name="T3" fmla="*/ 1600200 h 1600200"/>
              <a:gd name="T4" fmla="*/ 2743201 w 9131300"/>
              <a:gd name="T5" fmla="*/ 1587500 h 1600200"/>
              <a:gd name="T6" fmla="*/ 3657601 w 9131300"/>
              <a:gd name="T7" fmla="*/ 12700 h 1600200"/>
              <a:gd name="T8" fmla="*/ 5486402 w 9131300"/>
              <a:gd name="T9" fmla="*/ 0 h 1600200"/>
              <a:gd name="T10" fmla="*/ 6438902 w 9131300"/>
              <a:gd name="T11" fmla="*/ 215900 h 1600200"/>
              <a:gd name="T12" fmla="*/ 8229602 w 9131300"/>
              <a:gd name="T13" fmla="*/ 228600 h 1600200"/>
              <a:gd name="T14" fmla="*/ 9131300 w 9131300"/>
              <a:gd name="T15" fmla="*/ 228600 h 1600200"/>
              <a:gd name="T16" fmla="*/ 9131300 w 9131300"/>
              <a:gd name="T17" fmla="*/ 228600 h 16002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31300"/>
              <a:gd name="T28" fmla="*/ 0 h 1600200"/>
              <a:gd name="T29" fmla="*/ 9131300 w 9131300"/>
              <a:gd name="T30" fmla="*/ 1600200 h 16002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31300" h="1600200">
                <a:moveTo>
                  <a:pt x="0" y="1574800"/>
                </a:moveTo>
                <a:lnTo>
                  <a:pt x="939800" y="1600200"/>
                </a:lnTo>
                <a:lnTo>
                  <a:pt x="2743200" y="1587500"/>
                </a:lnTo>
                <a:lnTo>
                  <a:pt x="3657600" y="12700"/>
                </a:lnTo>
                <a:lnTo>
                  <a:pt x="5486400" y="0"/>
                </a:lnTo>
                <a:lnTo>
                  <a:pt x="6438900" y="215900"/>
                </a:lnTo>
                <a:lnTo>
                  <a:pt x="8229600" y="228600"/>
                </a:lnTo>
                <a:lnTo>
                  <a:pt x="9131300" y="228600"/>
                </a:lnTo>
              </a:path>
            </a:pathLst>
          </a:custGeom>
          <a:noFill/>
          <a:ln w="127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67866" tIns="33338" rIns="67866" bIns="33338"/>
          <a:lstStyle/>
          <a:p>
            <a:endParaRPr lang="en-US" sz="1050"/>
          </a:p>
        </p:txBody>
      </p:sp>
      <p:sp>
        <p:nvSpPr>
          <p:cNvPr id="12316" name="Freeform 45"/>
          <p:cNvSpPr>
            <a:spLocks/>
          </p:cNvSpPr>
          <p:nvPr/>
        </p:nvSpPr>
        <p:spPr bwMode="auto">
          <a:xfrm>
            <a:off x="1123950" y="1714500"/>
            <a:ext cx="4819650" cy="1371600"/>
          </a:xfrm>
          <a:custGeom>
            <a:avLst/>
            <a:gdLst>
              <a:gd name="T0" fmla="*/ 0 w 6426200"/>
              <a:gd name="T1" fmla="*/ 1803400 h 1828800"/>
              <a:gd name="T2" fmla="*/ 965200 w 6426200"/>
              <a:gd name="T3" fmla="*/ 1816100 h 1828800"/>
              <a:gd name="T4" fmla="*/ 2755900 w 6426200"/>
              <a:gd name="T5" fmla="*/ 1816100 h 1828800"/>
              <a:gd name="T6" fmla="*/ 3683000 w 6426200"/>
              <a:gd name="T7" fmla="*/ 1816100 h 1828800"/>
              <a:gd name="T8" fmla="*/ 5511800 w 6426200"/>
              <a:gd name="T9" fmla="*/ 1828800 h 1828800"/>
              <a:gd name="T10" fmla="*/ 6426200 w 6426200"/>
              <a:gd name="T11" fmla="*/ 0 h 1828800"/>
              <a:gd name="T12" fmla="*/ 0 60000 65536"/>
              <a:gd name="T13" fmla="*/ 0 60000 65536"/>
              <a:gd name="T14" fmla="*/ 0 60000 65536"/>
              <a:gd name="T15" fmla="*/ 0 60000 65536"/>
              <a:gd name="T16" fmla="*/ 0 60000 65536"/>
              <a:gd name="T17" fmla="*/ 0 60000 65536"/>
              <a:gd name="T18" fmla="*/ 0 w 6426200"/>
              <a:gd name="T19" fmla="*/ 0 h 1828800"/>
              <a:gd name="T20" fmla="*/ 6426200 w 6426200"/>
              <a:gd name="T21" fmla="*/ 1828800 h 1828800"/>
            </a:gdLst>
            <a:ahLst/>
            <a:cxnLst>
              <a:cxn ang="T12">
                <a:pos x="T0" y="T1"/>
              </a:cxn>
              <a:cxn ang="T13">
                <a:pos x="T2" y="T3"/>
              </a:cxn>
              <a:cxn ang="T14">
                <a:pos x="T4" y="T5"/>
              </a:cxn>
              <a:cxn ang="T15">
                <a:pos x="T6" y="T7"/>
              </a:cxn>
              <a:cxn ang="T16">
                <a:pos x="T8" y="T9"/>
              </a:cxn>
              <a:cxn ang="T17">
                <a:pos x="T10" y="T11"/>
              </a:cxn>
            </a:cxnLst>
            <a:rect l="T18" t="T19" r="T20" b="T21"/>
            <a:pathLst>
              <a:path w="6426200" h="1828800">
                <a:moveTo>
                  <a:pt x="0" y="1803400"/>
                </a:moveTo>
                <a:lnTo>
                  <a:pt x="965200" y="1816100"/>
                </a:lnTo>
                <a:lnTo>
                  <a:pt x="2755900" y="1816100"/>
                </a:lnTo>
                <a:lnTo>
                  <a:pt x="3683000" y="1816100"/>
                </a:lnTo>
                <a:lnTo>
                  <a:pt x="5511800" y="1828800"/>
                </a:lnTo>
                <a:lnTo>
                  <a:pt x="6426200" y="0"/>
                </a:lnTo>
              </a:path>
            </a:pathLst>
          </a:custGeom>
          <a:noFill/>
          <a:ln w="127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67866" tIns="33338" rIns="67866" bIns="33338"/>
          <a:lstStyle/>
          <a:p>
            <a:endParaRPr lang="en-US" sz="1050"/>
          </a:p>
        </p:txBody>
      </p:sp>
      <p:sp>
        <p:nvSpPr>
          <p:cNvPr id="12317" name="Freeform 46"/>
          <p:cNvSpPr>
            <a:spLocks/>
          </p:cNvSpPr>
          <p:nvPr/>
        </p:nvSpPr>
        <p:spPr bwMode="auto">
          <a:xfrm>
            <a:off x="3209925" y="1600200"/>
            <a:ext cx="4781550" cy="790575"/>
          </a:xfrm>
          <a:custGeom>
            <a:avLst/>
            <a:gdLst>
              <a:gd name="T0" fmla="*/ 0 w 6375400"/>
              <a:gd name="T1" fmla="*/ 1054100 h 1054100"/>
              <a:gd name="T2" fmla="*/ 0 w 6375400"/>
              <a:gd name="T3" fmla="*/ 1054100 h 1054100"/>
              <a:gd name="T4" fmla="*/ 927100 w 6375400"/>
              <a:gd name="T5" fmla="*/ 0 h 1054100"/>
              <a:gd name="T6" fmla="*/ 2730500 w 6375400"/>
              <a:gd name="T7" fmla="*/ 0 h 1054100"/>
              <a:gd name="T8" fmla="*/ 3644900 w 6375400"/>
              <a:gd name="T9" fmla="*/ 152400 h 1054100"/>
              <a:gd name="T10" fmla="*/ 5461000 w 6375400"/>
              <a:gd name="T11" fmla="*/ 152400 h 1054100"/>
              <a:gd name="T12" fmla="*/ 6375400 w 6375400"/>
              <a:gd name="T13" fmla="*/ 152400 h 1054100"/>
              <a:gd name="T14" fmla="*/ 6375400 w 6375400"/>
              <a:gd name="T15" fmla="*/ 152400 h 1054100"/>
              <a:gd name="T16" fmla="*/ 0 60000 65536"/>
              <a:gd name="T17" fmla="*/ 0 60000 65536"/>
              <a:gd name="T18" fmla="*/ 0 60000 65536"/>
              <a:gd name="T19" fmla="*/ 0 60000 65536"/>
              <a:gd name="T20" fmla="*/ 0 60000 65536"/>
              <a:gd name="T21" fmla="*/ 0 60000 65536"/>
              <a:gd name="T22" fmla="*/ 0 60000 65536"/>
              <a:gd name="T23" fmla="*/ 0 60000 65536"/>
              <a:gd name="T24" fmla="*/ 0 w 6375400"/>
              <a:gd name="T25" fmla="*/ 0 h 1054100"/>
              <a:gd name="T26" fmla="*/ 6375400 w 6375400"/>
              <a:gd name="T27" fmla="*/ 1054100 h 10541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75400" h="1054100">
                <a:moveTo>
                  <a:pt x="0" y="1054100"/>
                </a:moveTo>
                <a:lnTo>
                  <a:pt x="0" y="1054100"/>
                </a:lnTo>
                <a:lnTo>
                  <a:pt x="927100" y="0"/>
                </a:lnTo>
                <a:lnTo>
                  <a:pt x="2730500" y="0"/>
                </a:lnTo>
                <a:lnTo>
                  <a:pt x="3644900" y="152400"/>
                </a:lnTo>
                <a:lnTo>
                  <a:pt x="5461000" y="152400"/>
                </a:lnTo>
                <a:lnTo>
                  <a:pt x="6375400" y="152400"/>
                </a:lnTo>
              </a:path>
            </a:pathLst>
          </a:custGeom>
          <a:noFill/>
          <a:ln w="127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67866" tIns="33338" rIns="67866" bIns="33338"/>
          <a:lstStyle/>
          <a:p>
            <a:endParaRPr lang="en-US" sz="1050"/>
          </a:p>
        </p:txBody>
      </p:sp>
      <p:sp>
        <p:nvSpPr>
          <p:cNvPr id="12318" name="Freeform 48"/>
          <p:cNvSpPr>
            <a:spLocks/>
          </p:cNvSpPr>
          <p:nvPr/>
        </p:nvSpPr>
        <p:spPr bwMode="auto">
          <a:xfrm>
            <a:off x="5257800" y="2181225"/>
            <a:ext cx="2752725" cy="914400"/>
          </a:xfrm>
          <a:custGeom>
            <a:avLst/>
            <a:gdLst>
              <a:gd name="T0" fmla="*/ 0 w 3670300"/>
              <a:gd name="T1" fmla="*/ 1219200 h 1219200"/>
              <a:gd name="T2" fmla="*/ 927100 w 3670300"/>
              <a:gd name="T3" fmla="*/ 12700 h 1219200"/>
              <a:gd name="T4" fmla="*/ 2743200 w 3670300"/>
              <a:gd name="T5" fmla="*/ 0 h 1219200"/>
              <a:gd name="T6" fmla="*/ 3670300 w 3670300"/>
              <a:gd name="T7" fmla="*/ 0 h 1219200"/>
              <a:gd name="T8" fmla="*/ 3670300 w 3670300"/>
              <a:gd name="T9" fmla="*/ 0 h 1219200"/>
              <a:gd name="T10" fmla="*/ 3670300 w 3670300"/>
              <a:gd name="T11" fmla="*/ 0 h 1219200"/>
              <a:gd name="T12" fmla="*/ 0 60000 65536"/>
              <a:gd name="T13" fmla="*/ 0 60000 65536"/>
              <a:gd name="T14" fmla="*/ 0 60000 65536"/>
              <a:gd name="T15" fmla="*/ 0 60000 65536"/>
              <a:gd name="T16" fmla="*/ 0 60000 65536"/>
              <a:gd name="T17" fmla="*/ 0 60000 65536"/>
              <a:gd name="T18" fmla="*/ 0 w 3670300"/>
              <a:gd name="T19" fmla="*/ 0 h 1219200"/>
              <a:gd name="T20" fmla="*/ 3670300 w 3670300"/>
              <a:gd name="T21" fmla="*/ 1219200 h 1219200"/>
            </a:gdLst>
            <a:ahLst/>
            <a:cxnLst>
              <a:cxn ang="T12">
                <a:pos x="T0" y="T1"/>
              </a:cxn>
              <a:cxn ang="T13">
                <a:pos x="T2" y="T3"/>
              </a:cxn>
              <a:cxn ang="T14">
                <a:pos x="T4" y="T5"/>
              </a:cxn>
              <a:cxn ang="T15">
                <a:pos x="T6" y="T7"/>
              </a:cxn>
              <a:cxn ang="T16">
                <a:pos x="T8" y="T9"/>
              </a:cxn>
              <a:cxn ang="T17">
                <a:pos x="T10" y="T11"/>
              </a:cxn>
            </a:cxnLst>
            <a:rect l="T18" t="T19" r="T20" b="T21"/>
            <a:pathLst>
              <a:path w="3670300" h="1219200">
                <a:moveTo>
                  <a:pt x="0" y="1219200"/>
                </a:moveTo>
                <a:lnTo>
                  <a:pt x="927100" y="12700"/>
                </a:lnTo>
                <a:lnTo>
                  <a:pt x="2743200" y="0"/>
                </a:lnTo>
                <a:lnTo>
                  <a:pt x="3670300" y="0"/>
                </a:lnTo>
              </a:path>
            </a:pathLst>
          </a:custGeom>
          <a:noFill/>
          <a:ln w="127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67866" tIns="33338" rIns="67866" bIns="33338"/>
          <a:lstStyle/>
          <a:p>
            <a:endParaRPr lang="en-US" sz="1050"/>
          </a:p>
        </p:txBody>
      </p:sp>
      <p:sp>
        <p:nvSpPr>
          <p:cNvPr id="12319" name="Freeform 49"/>
          <p:cNvSpPr>
            <a:spLocks/>
          </p:cNvSpPr>
          <p:nvPr/>
        </p:nvSpPr>
        <p:spPr bwMode="auto">
          <a:xfrm>
            <a:off x="1143000" y="3238500"/>
            <a:ext cx="6848475" cy="952500"/>
          </a:xfrm>
          <a:custGeom>
            <a:avLst/>
            <a:gdLst>
              <a:gd name="T0" fmla="*/ 0 w 9131300"/>
              <a:gd name="T1" fmla="*/ 723900 h 1270000"/>
              <a:gd name="T2" fmla="*/ 901700 w 9131300"/>
              <a:gd name="T3" fmla="*/ 723900 h 1270000"/>
              <a:gd name="T4" fmla="*/ 2755901 w 9131300"/>
              <a:gd name="T5" fmla="*/ 736600 h 1270000"/>
              <a:gd name="T6" fmla="*/ 3657601 w 9131300"/>
              <a:gd name="T7" fmla="*/ 1231900 h 1270000"/>
              <a:gd name="T8" fmla="*/ 5473702 w 9131300"/>
              <a:gd name="T9" fmla="*/ 1270000 h 1270000"/>
              <a:gd name="T10" fmla="*/ 6375402 w 9131300"/>
              <a:gd name="T11" fmla="*/ 0 h 1270000"/>
              <a:gd name="T12" fmla="*/ 9131300 w 9131300"/>
              <a:gd name="T13" fmla="*/ 38100 h 1270000"/>
              <a:gd name="T14" fmla="*/ 9118604 w 9131300"/>
              <a:gd name="T15" fmla="*/ 38100 h 1270000"/>
              <a:gd name="T16" fmla="*/ 0 60000 65536"/>
              <a:gd name="T17" fmla="*/ 0 60000 65536"/>
              <a:gd name="T18" fmla="*/ 0 60000 65536"/>
              <a:gd name="T19" fmla="*/ 0 60000 65536"/>
              <a:gd name="T20" fmla="*/ 0 60000 65536"/>
              <a:gd name="T21" fmla="*/ 0 60000 65536"/>
              <a:gd name="T22" fmla="*/ 0 60000 65536"/>
              <a:gd name="T23" fmla="*/ 0 60000 65536"/>
              <a:gd name="T24" fmla="*/ 0 w 9131300"/>
              <a:gd name="T25" fmla="*/ 0 h 1270000"/>
              <a:gd name="T26" fmla="*/ 9131300 w 9131300"/>
              <a:gd name="T27" fmla="*/ 1270000 h 127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31300" h="1270000">
                <a:moveTo>
                  <a:pt x="0" y="723900"/>
                </a:moveTo>
                <a:lnTo>
                  <a:pt x="901700" y="723900"/>
                </a:lnTo>
                <a:lnTo>
                  <a:pt x="2755900" y="736600"/>
                </a:lnTo>
                <a:lnTo>
                  <a:pt x="3657600" y="1231900"/>
                </a:lnTo>
                <a:lnTo>
                  <a:pt x="5473700" y="1270000"/>
                </a:lnTo>
                <a:lnTo>
                  <a:pt x="6375400" y="0"/>
                </a:lnTo>
                <a:lnTo>
                  <a:pt x="9131300" y="38100"/>
                </a:lnTo>
                <a:lnTo>
                  <a:pt x="9118600" y="38100"/>
                </a:lnTo>
              </a:path>
            </a:pathLst>
          </a:custGeom>
          <a:noFill/>
          <a:ln w="127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67866" tIns="33338" rIns="67866" bIns="33338"/>
          <a:lstStyle/>
          <a:p>
            <a:endParaRPr lang="en-US" sz="1050"/>
          </a:p>
        </p:txBody>
      </p:sp>
      <p:sp>
        <p:nvSpPr>
          <p:cNvPr id="12320" name="Freeform 50"/>
          <p:cNvSpPr>
            <a:spLocks/>
          </p:cNvSpPr>
          <p:nvPr/>
        </p:nvSpPr>
        <p:spPr bwMode="auto">
          <a:xfrm>
            <a:off x="1143000" y="4086225"/>
            <a:ext cx="2752725" cy="76200"/>
          </a:xfrm>
          <a:custGeom>
            <a:avLst/>
            <a:gdLst>
              <a:gd name="T0" fmla="*/ 0 w 3670300"/>
              <a:gd name="T1" fmla="*/ 0 h 101600"/>
              <a:gd name="T2" fmla="*/ 0 w 3670300"/>
              <a:gd name="T3" fmla="*/ 0 h 101600"/>
              <a:gd name="T4" fmla="*/ 190500 w 3670300"/>
              <a:gd name="T5" fmla="*/ 0 h 101600"/>
              <a:gd name="T6" fmla="*/ 952500 w 3670300"/>
              <a:gd name="T7" fmla="*/ 25400 h 101600"/>
              <a:gd name="T8" fmla="*/ 2743200 w 3670300"/>
              <a:gd name="T9" fmla="*/ 25400 h 101600"/>
              <a:gd name="T10" fmla="*/ 3670300 w 3670300"/>
              <a:gd name="T11" fmla="*/ 101600 h 101600"/>
              <a:gd name="T12" fmla="*/ 0 60000 65536"/>
              <a:gd name="T13" fmla="*/ 0 60000 65536"/>
              <a:gd name="T14" fmla="*/ 0 60000 65536"/>
              <a:gd name="T15" fmla="*/ 0 60000 65536"/>
              <a:gd name="T16" fmla="*/ 0 60000 65536"/>
              <a:gd name="T17" fmla="*/ 0 60000 65536"/>
              <a:gd name="T18" fmla="*/ 0 w 3670300"/>
              <a:gd name="T19" fmla="*/ 0 h 101600"/>
              <a:gd name="T20" fmla="*/ 3670300 w 3670300"/>
              <a:gd name="T21" fmla="*/ 101600 h 101600"/>
            </a:gdLst>
            <a:ahLst/>
            <a:cxnLst>
              <a:cxn ang="T12">
                <a:pos x="T0" y="T1"/>
              </a:cxn>
              <a:cxn ang="T13">
                <a:pos x="T2" y="T3"/>
              </a:cxn>
              <a:cxn ang="T14">
                <a:pos x="T4" y="T5"/>
              </a:cxn>
              <a:cxn ang="T15">
                <a:pos x="T6" y="T7"/>
              </a:cxn>
              <a:cxn ang="T16">
                <a:pos x="T8" y="T9"/>
              </a:cxn>
              <a:cxn ang="T17">
                <a:pos x="T10" y="T11"/>
              </a:cxn>
            </a:cxnLst>
            <a:rect l="T18" t="T19" r="T20" b="T21"/>
            <a:pathLst>
              <a:path w="3670300" h="101600">
                <a:moveTo>
                  <a:pt x="0" y="0"/>
                </a:moveTo>
                <a:lnTo>
                  <a:pt x="0" y="0"/>
                </a:lnTo>
                <a:lnTo>
                  <a:pt x="190500" y="0"/>
                </a:lnTo>
                <a:lnTo>
                  <a:pt x="952500" y="25400"/>
                </a:lnTo>
                <a:lnTo>
                  <a:pt x="2743200" y="25400"/>
                </a:lnTo>
                <a:lnTo>
                  <a:pt x="3670300" y="101600"/>
                </a:lnTo>
              </a:path>
            </a:pathLst>
          </a:custGeom>
          <a:noFill/>
          <a:ln w="127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67866" tIns="33338" rIns="67866" bIns="33338"/>
          <a:lstStyle/>
          <a:p>
            <a:endParaRPr lang="en-US" sz="1050"/>
          </a:p>
        </p:txBody>
      </p:sp>
      <p:sp>
        <p:nvSpPr>
          <p:cNvPr id="12321" name="TextBox 51"/>
          <p:cNvSpPr txBox="1">
            <a:spLocks noChangeArrowheads="1"/>
          </p:cNvSpPr>
          <p:nvPr/>
        </p:nvSpPr>
        <p:spPr bwMode="auto">
          <a:xfrm>
            <a:off x="7315200" y="1028700"/>
            <a:ext cx="685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500" b="1"/>
              <a:t>O&amp;A</a:t>
            </a:r>
          </a:p>
        </p:txBody>
      </p:sp>
      <p:sp>
        <p:nvSpPr>
          <p:cNvPr id="12322" name="TextBox 52"/>
          <p:cNvSpPr txBox="1">
            <a:spLocks noChangeArrowheads="1"/>
          </p:cNvSpPr>
          <p:nvPr/>
        </p:nvSpPr>
        <p:spPr bwMode="auto">
          <a:xfrm>
            <a:off x="7315200" y="2571751"/>
            <a:ext cx="685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500" b="1"/>
              <a:t>BC, CB</a:t>
            </a:r>
          </a:p>
        </p:txBody>
      </p:sp>
      <p:sp>
        <p:nvSpPr>
          <p:cNvPr id="12323" name="TextBox 53"/>
          <p:cNvSpPr txBox="1">
            <a:spLocks noChangeArrowheads="1"/>
          </p:cNvSpPr>
          <p:nvPr/>
        </p:nvSpPr>
        <p:spPr bwMode="auto">
          <a:xfrm>
            <a:off x="1143000" y="4114800"/>
            <a:ext cx="685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500" b="1"/>
              <a:t>C</a:t>
            </a:r>
          </a:p>
        </p:txBody>
      </p:sp>
      <p:sp>
        <p:nvSpPr>
          <p:cNvPr id="12324" name="TextBox 54"/>
          <p:cNvSpPr txBox="1">
            <a:spLocks noChangeArrowheads="1"/>
          </p:cNvSpPr>
          <p:nvPr/>
        </p:nvSpPr>
        <p:spPr bwMode="auto">
          <a:xfrm>
            <a:off x="1143000" y="3771900"/>
            <a:ext cx="685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500" b="1"/>
              <a:t>Ck</a:t>
            </a:r>
          </a:p>
        </p:txBody>
      </p:sp>
      <p:sp>
        <p:nvSpPr>
          <p:cNvPr id="12325" name="TextBox 55"/>
          <p:cNvSpPr txBox="1">
            <a:spLocks noChangeArrowheads="1"/>
          </p:cNvSpPr>
          <p:nvPr/>
        </p:nvSpPr>
        <p:spPr bwMode="auto">
          <a:xfrm>
            <a:off x="1143000" y="3257551"/>
            <a:ext cx="685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500" b="1"/>
              <a:t>BC, CB</a:t>
            </a:r>
          </a:p>
        </p:txBody>
      </p:sp>
      <p:sp>
        <p:nvSpPr>
          <p:cNvPr id="12326" name="TextBox 56"/>
          <p:cNvSpPr txBox="1">
            <a:spLocks noChangeArrowheads="1"/>
          </p:cNvSpPr>
          <p:nvPr/>
        </p:nvSpPr>
        <p:spPr bwMode="auto">
          <a:xfrm>
            <a:off x="7315200" y="1771650"/>
            <a:ext cx="685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500" b="1"/>
              <a:t>Bhs</a:t>
            </a:r>
          </a:p>
        </p:txBody>
      </p:sp>
      <p:sp>
        <p:nvSpPr>
          <p:cNvPr id="12327" name="TextBox 57"/>
          <p:cNvSpPr txBox="1">
            <a:spLocks noChangeArrowheads="1"/>
          </p:cNvSpPr>
          <p:nvPr/>
        </p:nvSpPr>
        <p:spPr bwMode="auto">
          <a:xfrm>
            <a:off x="1143000" y="2628900"/>
            <a:ext cx="685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500" b="1"/>
              <a:t>Bt</a:t>
            </a:r>
          </a:p>
        </p:txBody>
      </p:sp>
      <p:sp>
        <p:nvSpPr>
          <p:cNvPr id="12328" name="TextBox 58"/>
          <p:cNvSpPr txBox="1">
            <a:spLocks noChangeArrowheads="1"/>
          </p:cNvSpPr>
          <p:nvPr/>
        </p:nvSpPr>
        <p:spPr bwMode="auto">
          <a:xfrm>
            <a:off x="7315200" y="1371600"/>
            <a:ext cx="685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500" b="1"/>
              <a:t>E</a:t>
            </a:r>
          </a:p>
        </p:txBody>
      </p:sp>
      <p:sp>
        <p:nvSpPr>
          <p:cNvPr id="12329" name="TextBox 59"/>
          <p:cNvSpPr txBox="1">
            <a:spLocks noChangeArrowheads="1"/>
          </p:cNvSpPr>
          <p:nvPr/>
        </p:nvSpPr>
        <p:spPr bwMode="auto">
          <a:xfrm>
            <a:off x="7315200" y="3829050"/>
            <a:ext cx="685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500" b="1"/>
              <a:t>C</a:t>
            </a:r>
          </a:p>
        </p:txBody>
      </p:sp>
      <p:pic>
        <p:nvPicPr>
          <p:cNvPr id="42" name="Picture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2945" y="1019176"/>
            <a:ext cx="2627930" cy="379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8025" y="1028700"/>
            <a:ext cx="2628900" cy="3788228"/>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4076" y="1019175"/>
            <a:ext cx="2542587" cy="3797753"/>
          </a:xfrm>
          <a:prstGeom prst="rect">
            <a:avLst/>
          </a:prstGeom>
        </p:spPr>
      </p:pic>
      <p:grpSp>
        <p:nvGrpSpPr>
          <p:cNvPr id="45" name="Group 44"/>
          <p:cNvGrpSpPr/>
          <p:nvPr/>
        </p:nvGrpSpPr>
        <p:grpSpPr>
          <a:xfrm>
            <a:off x="106136" y="4816929"/>
            <a:ext cx="4931228" cy="307777"/>
            <a:chOff x="106136" y="4816929"/>
            <a:chExt cx="4931228" cy="307777"/>
          </a:xfrm>
        </p:grpSpPr>
        <p:sp>
          <p:nvSpPr>
            <p:cNvPr id="46" name="TextBox 45"/>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47" name="Picture 4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48" name="TextBox 47"/>
          <p:cNvSpPr txBox="1"/>
          <p:nvPr/>
        </p:nvSpPr>
        <p:spPr>
          <a:xfrm>
            <a:off x="8486187" y="4095065"/>
            <a:ext cx="571207" cy="584775"/>
          </a:xfrm>
          <a:prstGeom prst="rect">
            <a:avLst/>
          </a:prstGeom>
          <a:noFill/>
        </p:spPr>
        <p:txBody>
          <a:bodyPr wrap="square" rtlCol="0">
            <a:spAutoFit/>
          </a:bodyPr>
          <a:lstStyle/>
          <a:p>
            <a:r>
              <a:rPr lang="en-US" sz="800" dirty="0" smtClean="0">
                <a:solidFill>
                  <a:schemeClr val="bg1">
                    <a:lumMod val="50000"/>
                  </a:schemeClr>
                </a:solidFill>
              </a:rPr>
              <a:t>Photo Credits: David Lindbo</a:t>
            </a:r>
            <a:endParaRPr lang="en-US" sz="800" dirty="0">
              <a:solidFill>
                <a:schemeClr val="bg1">
                  <a:lumMod val="50000"/>
                </a:schemeClr>
              </a:solidFill>
            </a:endParaRPr>
          </a:p>
        </p:txBody>
      </p:sp>
    </p:spTree>
    <p:extLst>
      <p:ext uri="{BB962C8B-B14F-4D97-AF65-F5344CB8AC3E}">
        <p14:creationId xmlns:p14="http://schemas.microsoft.com/office/powerpoint/2010/main" val="22167101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ctrTitle" idx="4294967295"/>
          </p:nvPr>
        </p:nvSpPr>
        <p:spPr>
          <a:xfrm>
            <a:off x="914400" y="1264024"/>
            <a:ext cx="6096000" cy="1561821"/>
          </a:xfrm>
          <a:solidFill>
            <a:schemeClr val="accent1"/>
          </a:solidFill>
        </p:spPr>
        <p:txBody>
          <a:bodyPr/>
          <a:lstStyle/>
          <a:p>
            <a:pPr eaLnBrk="1" hangingPunct="1"/>
            <a:r>
              <a:rPr lang="en-US" altLang="en-US" sz="4950" dirty="0"/>
              <a:t>Relief</a:t>
            </a:r>
          </a:p>
        </p:txBody>
      </p:sp>
      <p:sp>
        <p:nvSpPr>
          <p:cNvPr id="94211" name="Rectangle 3"/>
          <p:cNvSpPr>
            <a:spLocks noGrp="1" noChangeArrowheads="1"/>
          </p:cNvSpPr>
          <p:nvPr>
            <p:ph type="subTitle" idx="4294967295"/>
          </p:nvPr>
        </p:nvSpPr>
        <p:spPr>
          <a:xfrm>
            <a:off x="914400" y="2932579"/>
            <a:ext cx="3886200" cy="1314450"/>
          </a:xfrm>
        </p:spPr>
        <p:txBody>
          <a:bodyPr>
            <a:normAutofit/>
          </a:bodyPr>
          <a:lstStyle/>
          <a:p>
            <a:pPr marL="0" indent="0">
              <a:buNone/>
            </a:pPr>
            <a:r>
              <a:rPr lang="en-US" altLang="en-US" sz="2800" dirty="0" smtClean="0">
                <a:solidFill>
                  <a:schemeClr val="accent2">
                    <a:lumMod val="75000"/>
                  </a:schemeClr>
                </a:solidFill>
                <a:latin typeface="+mj-lt"/>
              </a:rPr>
              <a:t>AKA</a:t>
            </a:r>
            <a:endParaRPr lang="en-US" altLang="en-US" sz="2800" dirty="0">
              <a:solidFill>
                <a:schemeClr val="accent2">
                  <a:lumMod val="75000"/>
                </a:schemeClr>
              </a:solidFill>
              <a:latin typeface="+mj-lt"/>
            </a:endParaRPr>
          </a:p>
          <a:p>
            <a:pPr marL="0" indent="0">
              <a:buNone/>
            </a:pPr>
            <a:r>
              <a:rPr lang="en-US" altLang="en-US" sz="2800" dirty="0" smtClean="0">
                <a:solidFill>
                  <a:schemeClr val="accent2">
                    <a:lumMod val="75000"/>
                  </a:schemeClr>
                </a:solidFill>
                <a:latin typeface="+mj-lt"/>
              </a:rPr>
              <a:t>TOPOGRAPHY</a:t>
            </a:r>
            <a:endParaRPr lang="en-US" altLang="en-US" sz="2800" dirty="0">
              <a:solidFill>
                <a:schemeClr val="accent2">
                  <a:lumMod val="75000"/>
                </a:schemeClr>
              </a:solidFill>
              <a:latin typeface="+mj-lt"/>
            </a:endParaRPr>
          </a:p>
        </p:txBody>
      </p:sp>
      <p:grpSp>
        <p:nvGrpSpPr>
          <p:cNvPr id="4" name="Group 3"/>
          <p:cNvGrpSpPr/>
          <p:nvPr/>
        </p:nvGrpSpPr>
        <p:grpSpPr>
          <a:xfrm>
            <a:off x="106136" y="4816929"/>
            <a:ext cx="4931228" cy="307777"/>
            <a:chOff x="106136" y="4816929"/>
            <a:chExt cx="4931228" cy="307777"/>
          </a:xfrm>
        </p:grpSpPr>
        <p:sp>
          <p:nvSpPr>
            <p:cNvPr id="5" name="TextBox 4"/>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Tree>
    <p:extLst>
      <p:ext uri="{BB962C8B-B14F-4D97-AF65-F5344CB8AC3E}">
        <p14:creationId xmlns:p14="http://schemas.microsoft.com/office/powerpoint/2010/main" val="18111638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4210">
                                            <p:txEl>
                                              <p:charRg st="4294967295" end="4294967295"/>
                                            </p:txEl>
                                          </p:spTgt>
                                        </p:tgtEl>
                                        <p:attrNameLst>
                                          <p:attrName>style.visibility</p:attrName>
                                        </p:attrNameLst>
                                      </p:cBhvr>
                                      <p:to>
                                        <p:strVal val="visible"/>
                                      </p:to>
                                    </p:set>
                                    <p:animEffect transition="in" filter="fade">
                                      <p:cBhvr>
                                        <p:cTn id="7" dur="2000"/>
                                        <p:tgtEl>
                                          <p:spTgt spid="94210">
                                            <p:txEl>
                                              <p:charRg st="4294967295" end="4294967295"/>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4211">
                                            <p:txEl>
                                              <p:pRg st="0" end="0"/>
                                            </p:txEl>
                                          </p:spTgt>
                                        </p:tgtEl>
                                        <p:attrNameLst>
                                          <p:attrName>style.visibility</p:attrName>
                                        </p:attrNameLst>
                                      </p:cBhvr>
                                      <p:to>
                                        <p:strVal val="visible"/>
                                      </p:to>
                                    </p:set>
                                    <p:animEffect transition="in" filter="fade">
                                      <p:cBhvr>
                                        <p:cTn id="12" dur="2000"/>
                                        <p:tgtEl>
                                          <p:spTgt spid="942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4211">
                                            <p:txEl>
                                              <p:pRg st="1" end="1"/>
                                            </p:txEl>
                                          </p:spTgt>
                                        </p:tgtEl>
                                        <p:attrNameLst>
                                          <p:attrName>style.visibility</p:attrName>
                                        </p:attrNameLst>
                                      </p:cBhvr>
                                      <p:to>
                                        <p:strVal val="visible"/>
                                      </p:to>
                                    </p:set>
                                    <p:animEffect transition="in" filter="fade">
                                      <p:cBhvr>
                                        <p:cTn id="17" dur="2000"/>
                                        <p:tgtEl>
                                          <p:spTgt spid="942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P spid="9421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451" y="412375"/>
            <a:ext cx="7543800" cy="717977"/>
          </a:xfrm>
          <a:solidFill>
            <a:schemeClr val="accent1"/>
          </a:solidFill>
        </p:spPr>
        <p:txBody>
          <a:bodyPr/>
          <a:lstStyle/>
          <a:p>
            <a:r>
              <a:rPr lang="en-US" dirty="0" smtClean="0"/>
              <a:t>Relief, Topography or Slope</a:t>
            </a:r>
            <a:endParaRPr lang="en-US" dirty="0"/>
          </a:p>
        </p:txBody>
      </p:sp>
      <p:sp>
        <p:nvSpPr>
          <p:cNvPr id="3" name="Content Placeholder 2"/>
          <p:cNvSpPr>
            <a:spLocks noGrp="1"/>
          </p:cNvSpPr>
          <p:nvPr>
            <p:ph idx="1"/>
          </p:nvPr>
        </p:nvSpPr>
        <p:spPr>
          <a:xfrm>
            <a:off x="745451" y="1579133"/>
            <a:ext cx="7543800" cy="3017520"/>
          </a:xfrm>
        </p:spPr>
        <p:txBody>
          <a:bodyPr>
            <a:normAutofit/>
          </a:bodyPr>
          <a:lstStyle/>
          <a:p>
            <a:pPr>
              <a:buFont typeface="Arial" panose="020B0604020202020204" pitchFamily="34" charset="0"/>
              <a:buChar char="•"/>
            </a:pPr>
            <a:r>
              <a:rPr lang="en-US" sz="2000" dirty="0" smtClean="0"/>
              <a:t>  Degree of slope – erosion, stability</a:t>
            </a:r>
          </a:p>
          <a:p>
            <a:pPr>
              <a:buFont typeface="Arial" panose="020B0604020202020204" pitchFamily="34" charset="0"/>
              <a:buChar char="•"/>
            </a:pPr>
            <a:r>
              <a:rPr lang="en-US" sz="2000" dirty="0" smtClean="0"/>
              <a:t>  Location on the slope – water relations</a:t>
            </a:r>
            <a:endParaRPr lang="en-US" sz="2000"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51565" y="1323703"/>
            <a:ext cx="2578671" cy="3152503"/>
          </a:xfrm>
          <a:prstGeom prst="rect">
            <a:avLst/>
          </a:prstGeom>
        </p:spPr>
      </p:pic>
      <p:grpSp>
        <p:nvGrpSpPr>
          <p:cNvPr id="5" name="Group 4"/>
          <p:cNvGrpSpPr/>
          <p:nvPr/>
        </p:nvGrpSpPr>
        <p:grpSpPr>
          <a:xfrm>
            <a:off x="106136" y="4816929"/>
            <a:ext cx="4931228" cy="307777"/>
            <a:chOff x="106136" y="4816929"/>
            <a:chExt cx="4931228" cy="307777"/>
          </a:xfrm>
        </p:grpSpPr>
        <p:sp>
          <p:nvSpPr>
            <p:cNvPr id="6" name="TextBox 5"/>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12" name="TextBox 11"/>
          <p:cNvSpPr txBox="1"/>
          <p:nvPr/>
        </p:nvSpPr>
        <p:spPr>
          <a:xfrm>
            <a:off x="6817179" y="4568875"/>
            <a:ext cx="2188029" cy="215444"/>
          </a:xfrm>
          <a:prstGeom prst="rect">
            <a:avLst/>
          </a:prstGeom>
          <a:noFill/>
        </p:spPr>
        <p:txBody>
          <a:bodyPr wrap="square" rtlCol="0">
            <a:spAutoFit/>
          </a:bodyPr>
          <a:lstStyle/>
          <a:p>
            <a:r>
              <a:rPr lang="en-US" sz="800" dirty="0" smtClean="0">
                <a:solidFill>
                  <a:schemeClr val="bg1">
                    <a:lumMod val="50000"/>
                  </a:schemeClr>
                </a:solidFill>
              </a:rPr>
              <a:t>Source: Soil! Get the Inside Scoop, SSSA</a:t>
            </a:r>
            <a:endParaRPr lang="en-US" sz="800" dirty="0">
              <a:solidFill>
                <a:schemeClr val="bg1">
                  <a:lumMod val="50000"/>
                </a:schemeClr>
              </a:solidFill>
            </a:endParaRPr>
          </a:p>
        </p:txBody>
      </p:sp>
    </p:spTree>
    <p:extLst>
      <p:ext uri="{BB962C8B-B14F-4D97-AF65-F5344CB8AC3E}">
        <p14:creationId xmlns:p14="http://schemas.microsoft.com/office/powerpoint/2010/main" val="39072921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defRPr/>
            </a:pPr>
            <a:r>
              <a:rPr lang="en-US" dirty="0" smtClean="0"/>
              <a:t>Measuring slope</a:t>
            </a:r>
          </a:p>
        </p:txBody>
      </p:sp>
      <p:sp>
        <p:nvSpPr>
          <p:cNvPr id="16387" name="Freeform 3"/>
          <p:cNvSpPr>
            <a:spLocks/>
          </p:cNvSpPr>
          <p:nvPr/>
        </p:nvSpPr>
        <p:spPr bwMode="auto">
          <a:xfrm>
            <a:off x="1371600" y="2286000"/>
            <a:ext cx="6457950" cy="1371600"/>
          </a:xfrm>
          <a:custGeom>
            <a:avLst/>
            <a:gdLst>
              <a:gd name="T0" fmla="*/ 0 w 5797"/>
              <a:gd name="T1" fmla="*/ 2147483647 h 1563"/>
              <a:gd name="T2" fmla="*/ 2147483647 w 5797"/>
              <a:gd name="T3" fmla="*/ 2147483647 h 1563"/>
              <a:gd name="T4" fmla="*/ 2147483647 w 5797"/>
              <a:gd name="T5" fmla="*/ 2147483647 h 1563"/>
              <a:gd name="T6" fmla="*/ 2147483647 w 5797"/>
              <a:gd name="T7" fmla="*/ 2147483647 h 1563"/>
              <a:gd name="T8" fmla="*/ 2147483647 w 5797"/>
              <a:gd name="T9" fmla="*/ 2147483647 h 1563"/>
              <a:gd name="T10" fmla="*/ 2147483647 w 5797"/>
              <a:gd name="T11" fmla="*/ 2147483647 h 1563"/>
              <a:gd name="T12" fmla="*/ 2147483647 w 5797"/>
              <a:gd name="T13" fmla="*/ 2147483647 h 1563"/>
              <a:gd name="T14" fmla="*/ 2147483647 w 5797"/>
              <a:gd name="T15" fmla="*/ 2147483647 h 1563"/>
              <a:gd name="T16" fmla="*/ 2147483647 w 5797"/>
              <a:gd name="T17" fmla="*/ 2147483647 h 1563"/>
              <a:gd name="T18" fmla="*/ 2147483647 w 5797"/>
              <a:gd name="T19" fmla="*/ 2147483647 h 1563"/>
              <a:gd name="T20" fmla="*/ 2147483647 w 5797"/>
              <a:gd name="T21" fmla="*/ 2147483647 h 1563"/>
              <a:gd name="T22" fmla="*/ 2147483647 w 5797"/>
              <a:gd name="T23" fmla="*/ 2147483647 h 1563"/>
              <a:gd name="T24" fmla="*/ 2147483647 w 5797"/>
              <a:gd name="T25" fmla="*/ 2147483647 h 1563"/>
              <a:gd name="T26" fmla="*/ 2147483647 w 5797"/>
              <a:gd name="T27" fmla="*/ 2147483647 h 1563"/>
              <a:gd name="T28" fmla="*/ 2147483647 w 5797"/>
              <a:gd name="T29" fmla="*/ 2147483647 h 1563"/>
              <a:gd name="T30" fmla="*/ 2147483647 w 5797"/>
              <a:gd name="T31" fmla="*/ 2147483647 h 1563"/>
              <a:gd name="T32" fmla="*/ 2147483647 w 5797"/>
              <a:gd name="T33" fmla="*/ 2147483647 h 1563"/>
              <a:gd name="T34" fmla="*/ 2147483647 w 5797"/>
              <a:gd name="T35" fmla="*/ 2147483647 h 1563"/>
              <a:gd name="T36" fmla="*/ 2147483647 w 5797"/>
              <a:gd name="T37" fmla="*/ 2147483647 h 1563"/>
              <a:gd name="T38" fmla="*/ 2147483647 w 5797"/>
              <a:gd name="T39" fmla="*/ 2147483647 h 1563"/>
              <a:gd name="T40" fmla="*/ 2147483647 w 5797"/>
              <a:gd name="T41" fmla="*/ 2147483647 h 1563"/>
              <a:gd name="T42" fmla="*/ 2147483647 w 5797"/>
              <a:gd name="T43" fmla="*/ 2147483647 h 1563"/>
              <a:gd name="T44" fmla="*/ 2147483647 w 5797"/>
              <a:gd name="T45" fmla="*/ 2147483647 h 1563"/>
              <a:gd name="T46" fmla="*/ 2147483647 w 5797"/>
              <a:gd name="T47" fmla="*/ 2147483647 h 1563"/>
              <a:gd name="T48" fmla="*/ 2147483647 w 5797"/>
              <a:gd name="T49" fmla="*/ 2147483647 h 1563"/>
              <a:gd name="T50" fmla="*/ 2147483647 w 5797"/>
              <a:gd name="T51" fmla="*/ 2147483647 h 1563"/>
              <a:gd name="T52" fmla="*/ 2147483647 w 5797"/>
              <a:gd name="T53" fmla="*/ 2147483647 h 1563"/>
              <a:gd name="T54" fmla="*/ 2147483647 w 5797"/>
              <a:gd name="T55" fmla="*/ 2147483647 h 1563"/>
              <a:gd name="T56" fmla="*/ 2147483647 w 5797"/>
              <a:gd name="T57" fmla="*/ 2147483647 h 1563"/>
              <a:gd name="T58" fmla="*/ 2147483647 w 5797"/>
              <a:gd name="T59" fmla="*/ 2147483647 h 1563"/>
              <a:gd name="T60" fmla="*/ 2147483647 w 5797"/>
              <a:gd name="T61" fmla="*/ 2147483647 h 1563"/>
              <a:gd name="T62" fmla="*/ 2147483647 w 5797"/>
              <a:gd name="T63" fmla="*/ 2147483647 h 1563"/>
              <a:gd name="T64" fmla="*/ 2147483647 w 5797"/>
              <a:gd name="T65" fmla="*/ 2147483647 h 15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97"/>
              <a:gd name="T100" fmla="*/ 0 h 1563"/>
              <a:gd name="T101" fmla="*/ 5797 w 5797"/>
              <a:gd name="T102" fmla="*/ 1563 h 15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97" h="1563">
                <a:moveTo>
                  <a:pt x="0" y="1563"/>
                </a:moveTo>
                <a:cubicBezTo>
                  <a:pt x="63" y="1543"/>
                  <a:pt x="130" y="1542"/>
                  <a:pt x="195" y="1526"/>
                </a:cubicBezTo>
                <a:cubicBezTo>
                  <a:pt x="293" y="1460"/>
                  <a:pt x="432" y="1483"/>
                  <a:pt x="539" y="1479"/>
                </a:cubicBezTo>
                <a:cubicBezTo>
                  <a:pt x="609" y="1456"/>
                  <a:pt x="523" y="1487"/>
                  <a:pt x="595" y="1451"/>
                </a:cubicBezTo>
                <a:cubicBezTo>
                  <a:pt x="626" y="1435"/>
                  <a:pt x="664" y="1435"/>
                  <a:pt x="697" y="1424"/>
                </a:cubicBezTo>
                <a:cubicBezTo>
                  <a:pt x="799" y="1355"/>
                  <a:pt x="866" y="1347"/>
                  <a:pt x="985" y="1321"/>
                </a:cubicBezTo>
                <a:cubicBezTo>
                  <a:pt x="1042" y="1284"/>
                  <a:pt x="1106" y="1259"/>
                  <a:pt x="1171" y="1238"/>
                </a:cubicBezTo>
                <a:cubicBezTo>
                  <a:pt x="1191" y="1232"/>
                  <a:pt x="1206" y="1211"/>
                  <a:pt x="1227" y="1210"/>
                </a:cubicBezTo>
                <a:cubicBezTo>
                  <a:pt x="1394" y="1201"/>
                  <a:pt x="1561" y="1204"/>
                  <a:pt x="1728" y="1201"/>
                </a:cubicBezTo>
                <a:cubicBezTo>
                  <a:pt x="1853" y="1182"/>
                  <a:pt x="1985" y="1175"/>
                  <a:pt x="2100" y="1117"/>
                </a:cubicBezTo>
                <a:cubicBezTo>
                  <a:pt x="2136" y="1099"/>
                  <a:pt x="2176" y="1081"/>
                  <a:pt x="2211" y="1061"/>
                </a:cubicBezTo>
                <a:cubicBezTo>
                  <a:pt x="2243" y="1043"/>
                  <a:pt x="2259" y="1018"/>
                  <a:pt x="2295" y="1006"/>
                </a:cubicBezTo>
                <a:cubicBezTo>
                  <a:pt x="2306" y="990"/>
                  <a:pt x="2324" y="959"/>
                  <a:pt x="2341" y="950"/>
                </a:cubicBezTo>
                <a:cubicBezTo>
                  <a:pt x="2435" y="897"/>
                  <a:pt x="2565" y="901"/>
                  <a:pt x="2667" y="875"/>
                </a:cubicBezTo>
                <a:cubicBezTo>
                  <a:pt x="2707" y="865"/>
                  <a:pt x="2746" y="845"/>
                  <a:pt x="2787" y="838"/>
                </a:cubicBezTo>
                <a:cubicBezTo>
                  <a:pt x="2869" y="824"/>
                  <a:pt x="2950" y="819"/>
                  <a:pt x="3029" y="792"/>
                </a:cubicBezTo>
                <a:cubicBezTo>
                  <a:pt x="3087" y="772"/>
                  <a:pt x="3148" y="757"/>
                  <a:pt x="3205" y="736"/>
                </a:cubicBezTo>
                <a:cubicBezTo>
                  <a:pt x="3230" y="727"/>
                  <a:pt x="3254" y="712"/>
                  <a:pt x="3280" y="708"/>
                </a:cubicBezTo>
                <a:cubicBezTo>
                  <a:pt x="3351" y="698"/>
                  <a:pt x="3416" y="684"/>
                  <a:pt x="3484" y="662"/>
                </a:cubicBezTo>
                <a:cubicBezTo>
                  <a:pt x="3532" y="629"/>
                  <a:pt x="3594" y="617"/>
                  <a:pt x="3651" y="606"/>
                </a:cubicBezTo>
                <a:cubicBezTo>
                  <a:pt x="3718" y="562"/>
                  <a:pt x="3685" y="574"/>
                  <a:pt x="3744" y="560"/>
                </a:cubicBezTo>
                <a:cubicBezTo>
                  <a:pt x="3756" y="554"/>
                  <a:pt x="3768" y="546"/>
                  <a:pt x="3781" y="541"/>
                </a:cubicBezTo>
                <a:cubicBezTo>
                  <a:pt x="3793" y="536"/>
                  <a:pt x="3807" y="538"/>
                  <a:pt x="3819" y="532"/>
                </a:cubicBezTo>
                <a:cubicBezTo>
                  <a:pt x="3874" y="505"/>
                  <a:pt x="3901" y="476"/>
                  <a:pt x="3967" y="467"/>
                </a:cubicBezTo>
                <a:cubicBezTo>
                  <a:pt x="4069" y="453"/>
                  <a:pt x="4172" y="450"/>
                  <a:pt x="4274" y="439"/>
                </a:cubicBezTo>
                <a:cubicBezTo>
                  <a:pt x="4340" y="418"/>
                  <a:pt x="4403" y="395"/>
                  <a:pt x="4469" y="374"/>
                </a:cubicBezTo>
                <a:cubicBezTo>
                  <a:pt x="4601" y="284"/>
                  <a:pt x="4731" y="295"/>
                  <a:pt x="4878" y="253"/>
                </a:cubicBezTo>
                <a:cubicBezTo>
                  <a:pt x="4963" y="229"/>
                  <a:pt x="4994" y="199"/>
                  <a:pt x="5073" y="160"/>
                </a:cubicBezTo>
                <a:cubicBezTo>
                  <a:pt x="5091" y="151"/>
                  <a:pt x="5129" y="142"/>
                  <a:pt x="5129" y="142"/>
                </a:cubicBezTo>
                <a:cubicBezTo>
                  <a:pt x="5160" y="120"/>
                  <a:pt x="5184" y="114"/>
                  <a:pt x="5221" y="104"/>
                </a:cubicBezTo>
                <a:cubicBezTo>
                  <a:pt x="5260" y="79"/>
                  <a:pt x="5296" y="67"/>
                  <a:pt x="5342" y="58"/>
                </a:cubicBezTo>
                <a:cubicBezTo>
                  <a:pt x="5486" y="0"/>
                  <a:pt x="5497" y="25"/>
                  <a:pt x="5732" y="11"/>
                </a:cubicBezTo>
                <a:cubicBezTo>
                  <a:pt x="5754" y="8"/>
                  <a:pt x="5797" y="2"/>
                  <a:pt x="5797" y="2"/>
                </a:cubicBezTo>
              </a:path>
            </a:pathLst>
          </a:custGeom>
          <a:noFill/>
          <a:ln w="5715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12100" name="Rectangle 4"/>
          <p:cNvSpPr>
            <a:spLocks noChangeArrowheads="1"/>
          </p:cNvSpPr>
          <p:nvPr/>
        </p:nvSpPr>
        <p:spPr bwMode="auto">
          <a:xfrm rot="-737293">
            <a:off x="1943100" y="2743201"/>
            <a:ext cx="5186363" cy="216694"/>
          </a:xfrm>
          <a:prstGeom prst="rect">
            <a:avLst/>
          </a:prstGeom>
          <a:solidFill>
            <a:srgbClr val="FFFF66"/>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50"/>
          </a:p>
        </p:txBody>
      </p:sp>
      <p:sp>
        <p:nvSpPr>
          <p:cNvPr id="1412101" name="Rectangle 5"/>
          <p:cNvSpPr>
            <a:spLocks noChangeArrowheads="1"/>
          </p:cNvSpPr>
          <p:nvPr/>
        </p:nvSpPr>
        <p:spPr bwMode="auto">
          <a:xfrm>
            <a:off x="1885950" y="2171701"/>
            <a:ext cx="5186363" cy="216694"/>
          </a:xfrm>
          <a:prstGeom prst="rect">
            <a:avLst/>
          </a:prstGeom>
          <a:solidFill>
            <a:srgbClr val="FFFF66"/>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50"/>
          </a:p>
        </p:txBody>
      </p:sp>
      <p:sp>
        <p:nvSpPr>
          <p:cNvPr id="1412102" name="Line 6"/>
          <p:cNvSpPr>
            <a:spLocks noChangeShapeType="1"/>
          </p:cNvSpPr>
          <p:nvPr/>
        </p:nvSpPr>
        <p:spPr bwMode="auto">
          <a:xfrm flipH="1" flipV="1">
            <a:off x="2057400" y="2400300"/>
            <a:ext cx="0" cy="1143000"/>
          </a:xfrm>
          <a:prstGeom prst="line">
            <a:avLst/>
          </a:prstGeom>
          <a:noFill/>
          <a:ln w="57150">
            <a:solidFill>
              <a:schemeClr val="tx1"/>
            </a:solidFill>
            <a:prstDash val="sysDot"/>
            <a:round/>
            <a:headEnd/>
            <a:tailEnd type="arrow" w="med" len="med"/>
          </a:ln>
          <a:extLst>
            <a:ext uri="{909E8E84-426E-40DD-AFC4-6F175D3DCCD1}">
              <a14:hiddenFill xmlns:a14="http://schemas.microsoft.com/office/drawing/2010/main">
                <a:noFill/>
              </a14:hiddenFill>
            </a:ext>
          </a:extLst>
        </p:spPr>
        <p:txBody>
          <a:bodyPr/>
          <a:lstStyle/>
          <a:p>
            <a:endParaRPr lang="en-US" sz="1050"/>
          </a:p>
        </p:txBody>
      </p:sp>
      <p:grpSp>
        <p:nvGrpSpPr>
          <p:cNvPr id="2" name="Group 7"/>
          <p:cNvGrpSpPr>
            <a:grpSpLocks/>
          </p:cNvGrpSpPr>
          <p:nvPr/>
        </p:nvGrpSpPr>
        <p:grpSpPr bwMode="auto">
          <a:xfrm>
            <a:off x="2400300" y="1943100"/>
            <a:ext cx="4114800" cy="233363"/>
            <a:chOff x="1056" y="1632"/>
            <a:chExt cx="3456" cy="196"/>
          </a:xfrm>
        </p:grpSpPr>
        <p:grpSp>
          <p:nvGrpSpPr>
            <p:cNvPr id="16405" name="Group 8"/>
            <p:cNvGrpSpPr>
              <a:grpSpLocks/>
            </p:cNvGrpSpPr>
            <p:nvPr/>
          </p:nvGrpSpPr>
          <p:grpSpPr bwMode="auto">
            <a:xfrm>
              <a:off x="1056" y="1632"/>
              <a:ext cx="3456" cy="196"/>
              <a:chOff x="1179" y="960"/>
              <a:chExt cx="1794" cy="196"/>
            </a:xfrm>
          </p:grpSpPr>
          <p:sp>
            <p:nvSpPr>
              <p:cNvPr id="16407" name="Rectangle 9"/>
              <p:cNvSpPr>
                <a:spLocks noChangeArrowheads="1"/>
              </p:cNvSpPr>
              <p:nvPr/>
            </p:nvSpPr>
            <p:spPr bwMode="auto">
              <a:xfrm>
                <a:off x="1179" y="960"/>
                <a:ext cx="1794" cy="196"/>
              </a:xfrm>
              <a:prstGeom prst="rect">
                <a:avLst/>
              </a:prstGeom>
              <a:solidFill>
                <a:srgbClr val="FF00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50"/>
              </a:p>
            </p:txBody>
          </p:sp>
          <p:sp>
            <p:nvSpPr>
              <p:cNvPr id="16408" name="Oval 10"/>
              <p:cNvSpPr>
                <a:spLocks noChangeArrowheads="1"/>
              </p:cNvSpPr>
              <p:nvPr/>
            </p:nvSpPr>
            <p:spPr bwMode="auto">
              <a:xfrm>
                <a:off x="1840" y="960"/>
                <a:ext cx="472" cy="186"/>
              </a:xfrm>
              <a:prstGeom prst="ellipse">
                <a:avLst/>
              </a:prstGeom>
              <a:solidFill>
                <a:srgbClr val="CCFF33"/>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50"/>
              </a:p>
            </p:txBody>
          </p:sp>
        </p:grpSp>
        <p:sp>
          <p:nvSpPr>
            <p:cNvPr id="16406" name="Oval 11"/>
            <p:cNvSpPr>
              <a:spLocks noChangeArrowheads="1"/>
            </p:cNvSpPr>
            <p:nvPr/>
          </p:nvSpPr>
          <p:spPr bwMode="auto">
            <a:xfrm>
              <a:off x="2640" y="1632"/>
              <a:ext cx="288" cy="96"/>
            </a:xfrm>
            <a:prstGeom prst="ellipse">
              <a:avLst/>
            </a:prstGeom>
            <a:solidFill>
              <a:schemeClr val="bg1"/>
            </a:solidFill>
            <a:ln w="9525">
              <a:solidFill>
                <a:srgbClr val="DDDDDD"/>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50"/>
            </a:p>
          </p:txBody>
        </p:sp>
      </p:grpSp>
      <p:grpSp>
        <p:nvGrpSpPr>
          <p:cNvPr id="4" name="Group 12"/>
          <p:cNvGrpSpPr>
            <a:grpSpLocks/>
          </p:cNvGrpSpPr>
          <p:nvPr/>
        </p:nvGrpSpPr>
        <p:grpSpPr bwMode="auto">
          <a:xfrm rot="-735962">
            <a:off x="2400300" y="2514600"/>
            <a:ext cx="4114800" cy="233363"/>
            <a:chOff x="1680" y="3312"/>
            <a:chExt cx="3456" cy="196"/>
          </a:xfrm>
        </p:grpSpPr>
        <p:grpSp>
          <p:nvGrpSpPr>
            <p:cNvPr id="16401" name="Group 13"/>
            <p:cNvGrpSpPr>
              <a:grpSpLocks/>
            </p:cNvGrpSpPr>
            <p:nvPr/>
          </p:nvGrpSpPr>
          <p:grpSpPr bwMode="auto">
            <a:xfrm>
              <a:off x="1680" y="3312"/>
              <a:ext cx="3456" cy="196"/>
              <a:chOff x="1179" y="960"/>
              <a:chExt cx="1794" cy="196"/>
            </a:xfrm>
          </p:grpSpPr>
          <p:sp>
            <p:nvSpPr>
              <p:cNvPr id="16403" name="Rectangle 14"/>
              <p:cNvSpPr>
                <a:spLocks noChangeArrowheads="1"/>
              </p:cNvSpPr>
              <p:nvPr/>
            </p:nvSpPr>
            <p:spPr bwMode="auto">
              <a:xfrm>
                <a:off x="1179" y="960"/>
                <a:ext cx="1794" cy="196"/>
              </a:xfrm>
              <a:prstGeom prst="rect">
                <a:avLst/>
              </a:prstGeom>
              <a:solidFill>
                <a:srgbClr val="FF00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50"/>
              </a:p>
            </p:txBody>
          </p:sp>
          <p:sp>
            <p:nvSpPr>
              <p:cNvPr id="16404" name="Oval 15"/>
              <p:cNvSpPr>
                <a:spLocks noChangeArrowheads="1"/>
              </p:cNvSpPr>
              <p:nvPr/>
            </p:nvSpPr>
            <p:spPr bwMode="auto">
              <a:xfrm>
                <a:off x="1840" y="960"/>
                <a:ext cx="472" cy="186"/>
              </a:xfrm>
              <a:prstGeom prst="ellipse">
                <a:avLst/>
              </a:prstGeom>
              <a:solidFill>
                <a:srgbClr val="CCFF33"/>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50"/>
              </a:p>
            </p:txBody>
          </p:sp>
        </p:grpSp>
        <p:sp>
          <p:nvSpPr>
            <p:cNvPr id="16402" name="Oval 16"/>
            <p:cNvSpPr>
              <a:spLocks noChangeArrowheads="1"/>
            </p:cNvSpPr>
            <p:nvPr/>
          </p:nvSpPr>
          <p:spPr bwMode="auto">
            <a:xfrm>
              <a:off x="3504" y="3312"/>
              <a:ext cx="288" cy="96"/>
            </a:xfrm>
            <a:prstGeom prst="ellipse">
              <a:avLst/>
            </a:prstGeom>
            <a:solidFill>
              <a:schemeClr val="bg1"/>
            </a:solidFill>
            <a:ln w="9525">
              <a:solidFill>
                <a:srgbClr val="DDDDDD"/>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50"/>
            </a:p>
          </p:txBody>
        </p:sp>
      </p:grpSp>
      <p:sp>
        <p:nvSpPr>
          <p:cNvPr id="1412113" name="Line 17"/>
          <p:cNvSpPr>
            <a:spLocks noChangeShapeType="1"/>
          </p:cNvSpPr>
          <p:nvPr/>
        </p:nvSpPr>
        <p:spPr bwMode="auto">
          <a:xfrm>
            <a:off x="1885950" y="1885950"/>
            <a:ext cx="5200650" cy="0"/>
          </a:xfrm>
          <a:prstGeom prst="line">
            <a:avLst/>
          </a:prstGeom>
          <a:noFill/>
          <a:ln w="57150" cap="rnd">
            <a:solidFill>
              <a:schemeClr val="tx1"/>
            </a:solidFill>
            <a:prstDash val="sysDot"/>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sz="1050"/>
          </a:p>
        </p:txBody>
      </p:sp>
      <p:sp>
        <p:nvSpPr>
          <p:cNvPr id="1412114" name="Line 18"/>
          <p:cNvSpPr>
            <a:spLocks noChangeShapeType="1"/>
          </p:cNvSpPr>
          <p:nvPr/>
        </p:nvSpPr>
        <p:spPr bwMode="auto">
          <a:xfrm flipV="1">
            <a:off x="1771650" y="2400300"/>
            <a:ext cx="0" cy="1143000"/>
          </a:xfrm>
          <a:prstGeom prst="line">
            <a:avLst/>
          </a:prstGeom>
          <a:noFill/>
          <a:ln w="57150" cap="rnd">
            <a:solidFill>
              <a:schemeClr val="tx1"/>
            </a:solidFill>
            <a:prstDash val="sysDot"/>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sz="1050"/>
          </a:p>
        </p:txBody>
      </p:sp>
      <p:sp>
        <p:nvSpPr>
          <p:cNvPr id="1412115" name="Text Box 19"/>
          <p:cNvSpPr txBox="1">
            <a:spLocks noChangeArrowheads="1"/>
          </p:cNvSpPr>
          <p:nvPr/>
        </p:nvSpPr>
        <p:spPr bwMode="auto">
          <a:xfrm>
            <a:off x="2914650" y="1485900"/>
            <a:ext cx="2800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800" b="1" dirty="0"/>
              <a:t>100 cm</a:t>
            </a:r>
          </a:p>
        </p:txBody>
      </p:sp>
      <p:sp>
        <p:nvSpPr>
          <p:cNvPr id="1412116" name="Text Box 20"/>
          <p:cNvSpPr txBox="1">
            <a:spLocks noChangeArrowheads="1"/>
          </p:cNvSpPr>
          <p:nvPr/>
        </p:nvSpPr>
        <p:spPr bwMode="auto">
          <a:xfrm>
            <a:off x="-57150" y="2562226"/>
            <a:ext cx="1943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800" b="1" dirty="0"/>
              <a:t>5 cm</a:t>
            </a:r>
          </a:p>
        </p:txBody>
      </p:sp>
      <p:sp>
        <p:nvSpPr>
          <p:cNvPr id="1412117" name="Text Box 21"/>
          <p:cNvSpPr txBox="1">
            <a:spLocks noChangeArrowheads="1"/>
          </p:cNvSpPr>
          <p:nvPr/>
        </p:nvSpPr>
        <p:spPr bwMode="auto">
          <a:xfrm>
            <a:off x="3829050" y="3200400"/>
            <a:ext cx="417195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dirty="0"/>
              <a:t>% Slope = (5cm ÷ 100cm) x 100</a:t>
            </a:r>
          </a:p>
          <a:p>
            <a:pPr algn="ctr" eaLnBrk="1" hangingPunct="1">
              <a:spcBef>
                <a:spcPct val="50000"/>
              </a:spcBef>
            </a:pPr>
            <a:r>
              <a:rPr lang="en-US" altLang="en-US" sz="2400" dirty="0"/>
              <a:t>% Slope = 0.05 x 100</a:t>
            </a:r>
          </a:p>
          <a:p>
            <a:pPr algn="ctr" eaLnBrk="1" hangingPunct="1">
              <a:spcBef>
                <a:spcPct val="50000"/>
              </a:spcBef>
            </a:pPr>
            <a:r>
              <a:rPr lang="en-US" altLang="en-US" sz="2400" dirty="0"/>
              <a:t>% Slope = 5%</a:t>
            </a:r>
          </a:p>
          <a:p>
            <a:pPr algn="ctr" eaLnBrk="1" hangingPunct="1">
              <a:spcBef>
                <a:spcPct val="50000"/>
              </a:spcBef>
            </a:pPr>
            <a:endParaRPr lang="en-US" altLang="en-US" sz="2400" dirty="0"/>
          </a:p>
        </p:txBody>
      </p:sp>
      <p:sp>
        <p:nvSpPr>
          <p:cNvPr id="23" name="Explosion 1 22"/>
          <p:cNvSpPr/>
          <p:nvPr/>
        </p:nvSpPr>
        <p:spPr>
          <a:xfrm rot="720122">
            <a:off x="7595874" y="188068"/>
            <a:ext cx="1357841" cy="1117804"/>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Activity Alert!</a:t>
            </a:r>
            <a:endParaRPr lang="en-US" sz="1200" b="1" dirty="0">
              <a:solidFill>
                <a:schemeClr val="bg1"/>
              </a:solidFill>
            </a:endParaRPr>
          </a:p>
        </p:txBody>
      </p:sp>
      <p:grpSp>
        <p:nvGrpSpPr>
          <p:cNvPr id="24" name="Group 23"/>
          <p:cNvGrpSpPr/>
          <p:nvPr/>
        </p:nvGrpSpPr>
        <p:grpSpPr>
          <a:xfrm>
            <a:off x="106136" y="4816929"/>
            <a:ext cx="4931228" cy="307777"/>
            <a:chOff x="106136" y="4816929"/>
            <a:chExt cx="4931228" cy="307777"/>
          </a:xfrm>
        </p:grpSpPr>
        <p:sp>
          <p:nvSpPr>
            <p:cNvPr id="25" name="TextBox 24"/>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26" name="Pictur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27" name="TextBox 26"/>
          <p:cNvSpPr txBox="1"/>
          <p:nvPr/>
        </p:nvSpPr>
        <p:spPr>
          <a:xfrm>
            <a:off x="7233557" y="4568875"/>
            <a:ext cx="1771650" cy="215444"/>
          </a:xfrm>
          <a:prstGeom prst="rect">
            <a:avLst/>
          </a:prstGeom>
          <a:noFill/>
        </p:spPr>
        <p:txBody>
          <a:bodyPr wrap="square" rtlCol="0">
            <a:spAutoFit/>
          </a:bodyPr>
          <a:lstStyle/>
          <a:p>
            <a:r>
              <a:rPr lang="en-US" sz="800" dirty="0" smtClean="0">
                <a:solidFill>
                  <a:schemeClr val="bg1">
                    <a:lumMod val="50000"/>
                  </a:schemeClr>
                </a:solidFill>
              </a:rPr>
              <a:t>Image Credit: David Lindbo</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4080514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2000"/>
                                        <p:tgtEl>
                                          <p:spTgt spid="1412100"/>
                                        </p:tgtEl>
                                      </p:cBhvr>
                                    </p:animEffect>
                                    <p:set>
                                      <p:cBhvr>
                                        <p:cTn id="12" dur="1" fill="hold">
                                          <p:stCondLst>
                                            <p:cond delay="1999"/>
                                          </p:stCondLst>
                                        </p:cTn>
                                        <p:tgtEl>
                                          <p:spTgt spid="141210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412101"/>
                                        </p:tgtEl>
                                        <p:attrNameLst>
                                          <p:attrName>style.visibility</p:attrName>
                                        </p:attrNameLst>
                                      </p:cBhvr>
                                      <p:to>
                                        <p:strVal val="visible"/>
                                      </p:to>
                                    </p:set>
                                    <p:animEffect transition="in" filter="fade">
                                      <p:cBhvr>
                                        <p:cTn id="15" dur="2000"/>
                                        <p:tgtEl>
                                          <p:spTgt spid="141210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12102"/>
                                        </p:tgtEl>
                                        <p:attrNameLst>
                                          <p:attrName>style.visibility</p:attrName>
                                        </p:attrNameLst>
                                      </p:cBhvr>
                                      <p:to>
                                        <p:strVal val="visible"/>
                                      </p:to>
                                    </p:set>
                                    <p:animEffect transition="in" filter="wipe(down)">
                                      <p:cBhvr>
                                        <p:cTn id="18" dur="2000"/>
                                        <p:tgtEl>
                                          <p:spTgt spid="1412102"/>
                                        </p:tgtEl>
                                      </p:cBhvr>
                                    </p:animEffect>
                                  </p:childTnLst>
                                  <p:subTnLst>
                                    <p:set>
                                      <p:cBhvr override="childStyle">
                                        <p:cTn dur="1" fill="hold" display="0" masterRel="nextClick" afterEffect="1"/>
                                        <p:tgtEl>
                                          <p:spTgt spid="1412102"/>
                                        </p:tgtEl>
                                        <p:attrNameLst>
                                          <p:attrName>style.visibility</p:attrName>
                                        </p:attrNameLst>
                                      </p:cBhvr>
                                      <p:to>
                                        <p:strVal val="hidden"/>
                                      </p:to>
                                    </p:set>
                                  </p:sub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0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412113"/>
                                        </p:tgtEl>
                                        <p:attrNameLst>
                                          <p:attrName>style.visibility</p:attrName>
                                        </p:attrNameLst>
                                      </p:cBhvr>
                                      <p:to>
                                        <p:strVal val="visible"/>
                                      </p:to>
                                    </p:set>
                                    <p:anim calcmode="lin" valueType="num">
                                      <p:cBhvr>
                                        <p:cTn id="26" dur="1000" fill="hold"/>
                                        <p:tgtEl>
                                          <p:spTgt spid="1412113"/>
                                        </p:tgtEl>
                                        <p:attrNameLst>
                                          <p:attrName>ppt_w</p:attrName>
                                        </p:attrNameLst>
                                      </p:cBhvr>
                                      <p:tavLst>
                                        <p:tav tm="0">
                                          <p:val>
                                            <p:strVal val="#ppt_w*0.70"/>
                                          </p:val>
                                        </p:tav>
                                        <p:tav tm="100000">
                                          <p:val>
                                            <p:strVal val="#ppt_w"/>
                                          </p:val>
                                        </p:tav>
                                      </p:tavLst>
                                    </p:anim>
                                    <p:anim calcmode="lin" valueType="num">
                                      <p:cBhvr>
                                        <p:cTn id="27" dur="1000" fill="hold"/>
                                        <p:tgtEl>
                                          <p:spTgt spid="1412113"/>
                                        </p:tgtEl>
                                        <p:attrNameLst>
                                          <p:attrName>ppt_h</p:attrName>
                                        </p:attrNameLst>
                                      </p:cBhvr>
                                      <p:tavLst>
                                        <p:tav tm="0">
                                          <p:val>
                                            <p:strVal val="#ppt_h"/>
                                          </p:val>
                                        </p:tav>
                                        <p:tav tm="100000">
                                          <p:val>
                                            <p:strVal val="#ppt_h"/>
                                          </p:val>
                                        </p:tav>
                                      </p:tavLst>
                                    </p:anim>
                                    <p:animEffect transition="in" filter="fade">
                                      <p:cBhvr>
                                        <p:cTn id="28" dur="1000"/>
                                        <p:tgtEl>
                                          <p:spTgt spid="1412113"/>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1412114"/>
                                        </p:tgtEl>
                                        <p:attrNameLst>
                                          <p:attrName>style.visibility</p:attrName>
                                        </p:attrNameLst>
                                      </p:cBhvr>
                                      <p:to>
                                        <p:strVal val="visible"/>
                                      </p:to>
                                    </p:set>
                                    <p:anim calcmode="lin" valueType="num">
                                      <p:cBhvr>
                                        <p:cTn id="31" dur="1000" fill="hold"/>
                                        <p:tgtEl>
                                          <p:spTgt spid="1412114"/>
                                        </p:tgtEl>
                                        <p:attrNameLst>
                                          <p:attrName>ppt_w</p:attrName>
                                        </p:attrNameLst>
                                      </p:cBhvr>
                                      <p:tavLst>
                                        <p:tav tm="0">
                                          <p:val>
                                            <p:strVal val="#ppt_w*0.70"/>
                                          </p:val>
                                        </p:tav>
                                        <p:tav tm="100000">
                                          <p:val>
                                            <p:strVal val="#ppt_w"/>
                                          </p:val>
                                        </p:tav>
                                      </p:tavLst>
                                    </p:anim>
                                    <p:anim calcmode="lin" valueType="num">
                                      <p:cBhvr>
                                        <p:cTn id="32" dur="1000" fill="hold"/>
                                        <p:tgtEl>
                                          <p:spTgt spid="1412114"/>
                                        </p:tgtEl>
                                        <p:attrNameLst>
                                          <p:attrName>ppt_h</p:attrName>
                                        </p:attrNameLst>
                                      </p:cBhvr>
                                      <p:tavLst>
                                        <p:tav tm="0">
                                          <p:val>
                                            <p:strVal val="#ppt_h"/>
                                          </p:val>
                                        </p:tav>
                                        <p:tav tm="100000">
                                          <p:val>
                                            <p:strVal val="#ppt_h"/>
                                          </p:val>
                                        </p:tav>
                                      </p:tavLst>
                                    </p:anim>
                                    <p:animEffect transition="in" filter="fade">
                                      <p:cBhvr>
                                        <p:cTn id="33" dur="1000"/>
                                        <p:tgtEl>
                                          <p:spTgt spid="141211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12115"/>
                                        </p:tgtEl>
                                        <p:attrNameLst>
                                          <p:attrName>style.visibility</p:attrName>
                                        </p:attrNameLst>
                                      </p:cBhvr>
                                      <p:to>
                                        <p:strVal val="visible"/>
                                      </p:to>
                                    </p:set>
                                    <p:animEffect transition="in" filter="fade">
                                      <p:cBhvr>
                                        <p:cTn id="38" dur="2000"/>
                                        <p:tgtEl>
                                          <p:spTgt spid="14121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12116"/>
                                        </p:tgtEl>
                                        <p:attrNameLst>
                                          <p:attrName>style.visibility</p:attrName>
                                        </p:attrNameLst>
                                      </p:cBhvr>
                                      <p:to>
                                        <p:strVal val="visible"/>
                                      </p:to>
                                    </p:set>
                                    <p:animEffect transition="in" filter="fade">
                                      <p:cBhvr>
                                        <p:cTn id="41" dur="2000"/>
                                        <p:tgtEl>
                                          <p:spTgt spid="141211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1412117"/>
                                        </p:tgtEl>
                                        <p:attrNameLst>
                                          <p:attrName>style.visibility</p:attrName>
                                        </p:attrNameLst>
                                      </p:cBhvr>
                                      <p:to>
                                        <p:strVal val="visible"/>
                                      </p:to>
                                    </p:set>
                                    <p:anim calcmode="lin" valueType="num">
                                      <p:cBhvr>
                                        <p:cTn id="46" dur="1000" fill="hold"/>
                                        <p:tgtEl>
                                          <p:spTgt spid="1412117"/>
                                        </p:tgtEl>
                                        <p:attrNameLst>
                                          <p:attrName>ppt_w</p:attrName>
                                        </p:attrNameLst>
                                      </p:cBhvr>
                                      <p:tavLst>
                                        <p:tav tm="0">
                                          <p:val>
                                            <p:strVal val="#ppt_w*0.70"/>
                                          </p:val>
                                        </p:tav>
                                        <p:tav tm="100000">
                                          <p:val>
                                            <p:strVal val="#ppt_w"/>
                                          </p:val>
                                        </p:tav>
                                      </p:tavLst>
                                    </p:anim>
                                    <p:anim calcmode="lin" valueType="num">
                                      <p:cBhvr>
                                        <p:cTn id="47" dur="1000" fill="hold"/>
                                        <p:tgtEl>
                                          <p:spTgt spid="1412117"/>
                                        </p:tgtEl>
                                        <p:attrNameLst>
                                          <p:attrName>ppt_h</p:attrName>
                                        </p:attrNameLst>
                                      </p:cBhvr>
                                      <p:tavLst>
                                        <p:tav tm="0">
                                          <p:val>
                                            <p:strVal val="#ppt_h"/>
                                          </p:val>
                                        </p:tav>
                                        <p:tav tm="100000">
                                          <p:val>
                                            <p:strVal val="#ppt_h"/>
                                          </p:val>
                                        </p:tav>
                                      </p:tavLst>
                                    </p:anim>
                                    <p:animEffect transition="in" filter="fade">
                                      <p:cBhvr>
                                        <p:cTn id="48" dur="1000"/>
                                        <p:tgtEl>
                                          <p:spTgt spid="1412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2100" grpId="0" animBg="1"/>
      <p:bldP spid="1412101" grpId="0" animBg="1"/>
      <p:bldP spid="1412102" grpId="0" animBg="1"/>
      <p:bldP spid="1412113" grpId="0" animBg="1"/>
      <p:bldP spid="1412114" grpId="0" animBg="1"/>
      <p:bldP spid="1412115" grpId="0"/>
      <p:bldP spid="1412116" grpId="0"/>
      <p:bldP spid="14121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800100" y="331693"/>
            <a:ext cx="7543800" cy="673153"/>
          </a:xfrm>
          <a:solidFill>
            <a:schemeClr val="accent1"/>
          </a:solidFill>
        </p:spPr>
        <p:txBody>
          <a:bodyPr/>
          <a:lstStyle/>
          <a:p>
            <a:r>
              <a:rPr lang="en-US" altLang="en-US" dirty="0" smtClean="0"/>
              <a:t>Relief – slope, shape, aspect</a:t>
            </a:r>
          </a:p>
        </p:txBody>
      </p:sp>
      <p:sp>
        <p:nvSpPr>
          <p:cNvPr id="3075" name="Content Placeholder 2"/>
          <p:cNvSpPr>
            <a:spLocks noGrp="1"/>
          </p:cNvSpPr>
          <p:nvPr>
            <p:ph idx="1"/>
          </p:nvPr>
        </p:nvSpPr>
        <p:spPr>
          <a:xfrm>
            <a:off x="1485900" y="1200150"/>
            <a:ext cx="6172200" cy="3543300"/>
          </a:xfrm>
        </p:spPr>
        <p:txBody>
          <a:bodyPr/>
          <a:lstStyle/>
          <a:p>
            <a:pPr marL="403225" indent="-403225">
              <a:buFont typeface="Arial" panose="020B0604020202020204" pitchFamily="34" charset="0"/>
              <a:buChar char="•"/>
            </a:pPr>
            <a:r>
              <a:rPr lang="en-US" altLang="en-US" sz="2000" dirty="0" smtClean="0"/>
              <a:t>Profile thickness</a:t>
            </a:r>
          </a:p>
          <a:p>
            <a:pPr marL="403225" indent="-403225">
              <a:buFont typeface="Arial" panose="020B0604020202020204" pitchFamily="34" charset="0"/>
              <a:buChar char="•"/>
            </a:pPr>
            <a:r>
              <a:rPr lang="en-US" altLang="en-US" sz="2000" dirty="0" smtClean="0"/>
              <a:t>OM content and thickness of A</a:t>
            </a:r>
          </a:p>
          <a:p>
            <a:pPr marL="403225" indent="-403225">
              <a:buFont typeface="Arial" panose="020B0604020202020204" pitchFamily="34" charset="0"/>
              <a:buChar char="•"/>
            </a:pPr>
            <a:r>
              <a:rPr lang="en-US" altLang="en-US" sz="2000" dirty="0" smtClean="0"/>
              <a:t>Wetness</a:t>
            </a:r>
          </a:p>
          <a:p>
            <a:pPr marL="403225" indent="-403225">
              <a:buFont typeface="Arial" panose="020B0604020202020204" pitchFamily="34" charset="0"/>
              <a:buChar char="•"/>
            </a:pPr>
            <a:r>
              <a:rPr lang="en-US" altLang="en-US" sz="2000" dirty="0" smtClean="0"/>
              <a:t>Color</a:t>
            </a:r>
          </a:p>
          <a:p>
            <a:pPr marL="403225" indent="-403225">
              <a:buFont typeface="Arial" panose="020B0604020202020204" pitchFamily="34" charset="0"/>
              <a:buChar char="•"/>
            </a:pPr>
            <a:r>
              <a:rPr lang="en-US" altLang="en-US" sz="2000" dirty="0" smtClean="0"/>
              <a:t>Horizon expression</a:t>
            </a:r>
          </a:p>
          <a:p>
            <a:pPr marL="403225" indent="-403225">
              <a:buFont typeface="Arial" panose="020B0604020202020204" pitchFamily="34" charset="0"/>
              <a:buChar char="•"/>
            </a:pPr>
            <a:r>
              <a:rPr lang="en-US" altLang="en-US" sz="2000" dirty="0" smtClean="0"/>
              <a:t>Chemistry (pH, base saturation, salts)</a:t>
            </a:r>
          </a:p>
          <a:p>
            <a:pPr marL="403225" indent="-403225">
              <a:buFont typeface="Arial" panose="020B0604020202020204" pitchFamily="34" charset="0"/>
              <a:buChar char="•"/>
            </a:pPr>
            <a:r>
              <a:rPr lang="en-US" altLang="en-US" sz="2000" dirty="0" smtClean="0"/>
              <a:t>Temperature</a:t>
            </a:r>
          </a:p>
          <a:p>
            <a:endParaRPr lang="en-US" altLang="en-US" dirty="0" smtClean="0"/>
          </a:p>
        </p:txBody>
      </p:sp>
      <p:grpSp>
        <p:nvGrpSpPr>
          <p:cNvPr id="4" name="Group 3"/>
          <p:cNvGrpSpPr/>
          <p:nvPr/>
        </p:nvGrpSpPr>
        <p:grpSpPr>
          <a:xfrm>
            <a:off x="106136" y="4816929"/>
            <a:ext cx="4931228" cy="307777"/>
            <a:chOff x="106136" y="4816929"/>
            <a:chExt cx="4931228" cy="307777"/>
          </a:xfrm>
        </p:grpSpPr>
        <p:sp>
          <p:nvSpPr>
            <p:cNvPr id="5" name="TextBox 4"/>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Tree>
    <p:extLst>
      <p:ext uri="{BB962C8B-B14F-4D97-AF65-F5344CB8AC3E}">
        <p14:creationId xmlns:p14="http://schemas.microsoft.com/office/powerpoint/2010/main" val="1568103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oot slope - linear to convex"/>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title"/>
          </p:nvPr>
        </p:nvSpPr>
        <p:spPr>
          <a:xfrm>
            <a:off x="2571750" y="-174959"/>
            <a:ext cx="4686300" cy="857250"/>
          </a:xfrm>
        </p:spPr>
        <p:txBody>
          <a:bodyPr>
            <a:normAutofit/>
          </a:bodyPr>
          <a:lstStyle/>
          <a:p>
            <a:pPr>
              <a:defRPr/>
            </a:pPr>
            <a:r>
              <a:rPr lang="en-US" dirty="0" smtClean="0">
                <a:solidFill>
                  <a:schemeClr val="tx1"/>
                </a:solidFill>
                <a:effectLst>
                  <a:outerShdw blurRad="38100" dist="38100" dir="2700000" algn="tl">
                    <a:srgbClr val="FFFFFF"/>
                  </a:outerShdw>
                </a:effectLst>
              </a:rPr>
              <a:t>Slope Position Names</a:t>
            </a:r>
          </a:p>
        </p:txBody>
      </p:sp>
      <p:sp>
        <p:nvSpPr>
          <p:cNvPr id="6148" name="Text Box 4"/>
          <p:cNvSpPr txBox="1">
            <a:spLocks noChangeArrowheads="1"/>
          </p:cNvSpPr>
          <p:nvPr/>
        </p:nvSpPr>
        <p:spPr bwMode="auto">
          <a:xfrm>
            <a:off x="1143000" y="2147888"/>
            <a:ext cx="13716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700">
                <a:solidFill>
                  <a:schemeClr val="bg1"/>
                </a:solidFill>
              </a:rPr>
              <a:t>Summit</a:t>
            </a:r>
          </a:p>
        </p:txBody>
      </p:sp>
      <p:sp>
        <p:nvSpPr>
          <p:cNvPr id="6149" name="Text Box 5"/>
          <p:cNvSpPr txBox="1">
            <a:spLocks noChangeArrowheads="1"/>
          </p:cNvSpPr>
          <p:nvPr/>
        </p:nvSpPr>
        <p:spPr bwMode="auto">
          <a:xfrm>
            <a:off x="2571750" y="457201"/>
            <a:ext cx="13716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endParaRPr lang="en-US" altLang="en-US" sz="2700">
              <a:solidFill>
                <a:schemeClr val="bg1"/>
              </a:solidFill>
            </a:endParaRPr>
          </a:p>
        </p:txBody>
      </p:sp>
      <p:sp>
        <p:nvSpPr>
          <p:cNvPr id="6150" name="Text Box 6"/>
          <p:cNvSpPr txBox="1">
            <a:spLocks noChangeArrowheads="1"/>
          </p:cNvSpPr>
          <p:nvPr/>
        </p:nvSpPr>
        <p:spPr bwMode="auto">
          <a:xfrm>
            <a:off x="2114550" y="3571876"/>
            <a:ext cx="30289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50000"/>
              </a:spcBef>
              <a:buFontTx/>
              <a:buNone/>
            </a:pPr>
            <a:r>
              <a:rPr lang="en-US" altLang="en-US" sz="2700" dirty="0">
                <a:solidFill>
                  <a:schemeClr val="bg1"/>
                </a:solidFill>
              </a:rPr>
              <a:t>Side or back slope</a:t>
            </a:r>
          </a:p>
        </p:txBody>
      </p:sp>
      <p:sp>
        <p:nvSpPr>
          <p:cNvPr id="6151" name="Text Box 7"/>
          <p:cNvSpPr txBox="1">
            <a:spLocks noChangeArrowheads="1"/>
          </p:cNvSpPr>
          <p:nvPr/>
        </p:nvSpPr>
        <p:spPr bwMode="auto">
          <a:xfrm>
            <a:off x="2000250" y="2686051"/>
            <a:ext cx="15430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700">
                <a:solidFill>
                  <a:schemeClr val="bg1"/>
                </a:solidFill>
              </a:rPr>
              <a:t>Shoulder</a:t>
            </a:r>
          </a:p>
        </p:txBody>
      </p:sp>
      <p:sp>
        <p:nvSpPr>
          <p:cNvPr id="6152" name="Text Box 8"/>
          <p:cNvSpPr txBox="1">
            <a:spLocks noChangeArrowheads="1"/>
          </p:cNvSpPr>
          <p:nvPr/>
        </p:nvSpPr>
        <p:spPr bwMode="auto">
          <a:xfrm>
            <a:off x="4759388" y="4086226"/>
            <a:ext cx="22288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700" dirty="0">
                <a:solidFill>
                  <a:schemeClr val="bg1"/>
                </a:solidFill>
              </a:rPr>
              <a:t>Foot slope</a:t>
            </a:r>
          </a:p>
        </p:txBody>
      </p:sp>
      <p:sp>
        <p:nvSpPr>
          <p:cNvPr id="6153" name="Text Box 9"/>
          <p:cNvSpPr txBox="1">
            <a:spLocks noChangeArrowheads="1"/>
          </p:cNvSpPr>
          <p:nvPr/>
        </p:nvSpPr>
        <p:spPr bwMode="auto">
          <a:xfrm>
            <a:off x="6405670" y="4576634"/>
            <a:ext cx="18859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700" dirty="0">
                <a:solidFill>
                  <a:schemeClr val="bg1"/>
                </a:solidFill>
              </a:rPr>
              <a:t>Toe slope</a:t>
            </a:r>
          </a:p>
        </p:txBody>
      </p:sp>
      <p:sp>
        <p:nvSpPr>
          <p:cNvPr id="6154" name="Line 10"/>
          <p:cNvSpPr>
            <a:spLocks noChangeShapeType="1"/>
          </p:cNvSpPr>
          <p:nvPr/>
        </p:nvSpPr>
        <p:spPr bwMode="auto">
          <a:xfrm flipV="1">
            <a:off x="2800350" y="2057400"/>
            <a:ext cx="0" cy="51435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6155" name="Line 11"/>
          <p:cNvSpPr>
            <a:spLocks noChangeShapeType="1"/>
          </p:cNvSpPr>
          <p:nvPr/>
        </p:nvSpPr>
        <p:spPr bwMode="auto">
          <a:xfrm flipV="1">
            <a:off x="5678281" y="2571750"/>
            <a:ext cx="551069" cy="151447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6156" name="Line 12"/>
          <p:cNvSpPr>
            <a:spLocks noChangeShapeType="1"/>
          </p:cNvSpPr>
          <p:nvPr/>
        </p:nvSpPr>
        <p:spPr bwMode="auto">
          <a:xfrm flipV="1">
            <a:off x="7508116" y="2822135"/>
            <a:ext cx="436252" cy="1745102"/>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6157" name="Line 13"/>
          <p:cNvSpPr>
            <a:spLocks noChangeShapeType="1"/>
          </p:cNvSpPr>
          <p:nvPr/>
        </p:nvSpPr>
        <p:spPr bwMode="auto">
          <a:xfrm flipH="1" flipV="1">
            <a:off x="1143000" y="1943100"/>
            <a:ext cx="971550" cy="28575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6158" name="Line 14"/>
          <p:cNvSpPr>
            <a:spLocks noChangeShapeType="1"/>
          </p:cNvSpPr>
          <p:nvPr/>
        </p:nvSpPr>
        <p:spPr bwMode="auto">
          <a:xfrm flipV="1">
            <a:off x="3600034" y="2386013"/>
            <a:ext cx="799481" cy="126682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pic>
        <p:nvPicPr>
          <p:cNvPr id="15" name="Picture 2" descr="C:\Users\David\Desktop\AKADIRT\Soil Field Trip Photos\Soil Judging Raleigh 2005\Practice-Pit6\P6-0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2722" y="26194"/>
            <a:ext cx="1314728" cy="22002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3" descr="C:\Users\David\Desktop\AKADIRT\Soil Field Trip Photos\Soil Judging Raleigh 2005\Practice-Pit5\P5-0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8852" y="457200"/>
            <a:ext cx="1257536" cy="2308623"/>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4" descr="C:\Users\David\Desktop\AKADIRT\Soil Field Trip Photos\Soil Judging Raleigh 2005\Practice-Pit8\P8-03.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9561" y="1154906"/>
            <a:ext cx="1348198" cy="243850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83310" y="2079396"/>
            <a:ext cx="1418250" cy="2528179"/>
          </a:xfrm>
          <a:prstGeom prst="rect">
            <a:avLst/>
          </a:prstGeom>
          <a:ln w="38100">
            <a:solidFill>
              <a:schemeClr val="bg1"/>
            </a:solidFill>
          </a:ln>
        </p:spPr>
      </p:pic>
      <p:pic>
        <p:nvPicPr>
          <p:cNvPr id="20" name="Picture 2" descr="P9-01a"/>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a:xfrm>
            <a:off x="5269016" y="1639976"/>
            <a:ext cx="1242550" cy="2412912"/>
          </a:xfrm>
          <a:prstGeom prst="rect">
            <a:avLst/>
          </a:prstGeom>
          <a:ln w="38100">
            <a:solidFill>
              <a:schemeClr val="bg1"/>
            </a:solidFill>
          </a:ln>
        </p:spPr>
      </p:pic>
      <p:grpSp>
        <p:nvGrpSpPr>
          <p:cNvPr id="21" name="Group 20"/>
          <p:cNvGrpSpPr/>
          <p:nvPr/>
        </p:nvGrpSpPr>
        <p:grpSpPr>
          <a:xfrm>
            <a:off x="106136" y="4816929"/>
            <a:ext cx="4931228" cy="307777"/>
            <a:chOff x="106136" y="4816929"/>
            <a:chExt cx="4931228" cy="307777"/>
          </a:xfrm>
        </p:grpSpPr>
        <p:sp>
          <p:nvSpPr>
            <p:cNvPr id="22" name="TextBox 21"/>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23" name="Picture 2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24" name="TextBox 23"/>
          <p:cNvSpPr txBox="1"/>
          <p:nvPr/>
        </p:nvSpPr>
        <p:spPr>
          <a:xfrm>
            <a:off x="8072744" y="4397960"/>
            <a:ext cx="932463" cy="338554"/>
          </a:xfrm>
          <a:prstGeom prst="rect">
            <a:avLst/>
          </a:prstGeom>
          <a:noFill/>
        </p:spPr>
        <p:txBody>
          <a:bodyPr wrap="square" rtlCol="0">
            <a:spAutoFit/>
          </a:bodyPr>
          <a:lstStyle/>
          <a:p>
            <a:r>
              <a:rPr lang="en-US" sz="800" dirty="0" smtClean="0">
                <a:solidFill>
                  <a:schemeClr val="bg1">
                    <a:lumMod val="50000"/>
                  </a:schemeClr>
                </a:solidFill>
              </a:rPr>
              <a:t>Photo Credits: David Lindbo</a:t>
            </a:r>
            <a:endParaRPr lang="en-US" sz="800" dirty="0">
              <a:solidFill>
                <a:schemeClr val="bg1">
                  <a:lumMod val="50000"/>
                </a:schemeClr>
              </a:solidFill>
            </a:endParaRPr>
          </a:p>
        </p:txBody>
      </p:sp>
    </p:spTree>
    <p:extLst>
      <p:ext uri="{BB962C8B-B14F-4D97-AF65-F5344CB8AC3E}">
        <p14:creationId xmlns:p14="http://schemas.microsoft.com/office/powerpoint/2010/main" val="326461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822960" y="1349828"/>
            <a:ext cx="6361611" cy="1894005"/>
          </a:xfrm>
          <a:solidFill>
            <a:schemeClr val="accent1"/>
          </a:solidFill>
        </p:spPr>
        <p:txBody>
          <a:bodyPr/>
          <a:lstStyle/>
          <a:p>
            <a:pPr eaLnBrk="1" hangingPunct="1"/>
            <a:r>
              <a:rPr lang="en-US" altLang="en-US" sz="4950"/>
              <a:t>Parent Material</a:t>
            </a:r>
          </a:p>
        </p:txBody>
      </p:sp>
      <p:sp>
        <p:nvSpPr>
          <p:cNvPr id="15363" name="Rectangle 3"/>
          <p:cNvSpPr>
            <a:spLocks noGrp="1" noChangeArrowheads="1"/>
          </p:cNvSpPr>
          <p:nvPr>
            <p:ph type="subTitle" idx="1"/>
          </p:nvPr>
        </p:nvSpPr>
        <p:spPr>
          <a:xfrm>
            <a:off x="822960" y="3411039"/>
            <a:ext cx="4800600" cy="742950"/>
          </a:xfrm>
        </p:spPr>
        <p:txBody>
          <a:bodyPr>
            <a:normAutofit fontScale="85000" lnSpcReduction="10000"/>
          </a:bodyPr>
          <a:lstStyle/>
          <a:p>
            <a:pPr eaLnBrk="1" hangingPunct="1"/>
            <a:r>
              <a:rPr lang="en-US" altLang="en-US" sz="3300" dirty="0">
                <a:solidFill>
                  <a:schemeClr val="accent2">
                    <a:lumMod val="75000"/>
                  </a:schemeClr>
                </a:solidFill>
              </a:rPr>
              <a:t>Soils have parents too!</a:t>
            </a:r>
          </a:p>
        </p:txBody>
      </p:sp>
      <p:grpSp>
        <p:nvGrpSpPr>
          <p:cNvPr id="4" name="Group 3"/>
          <p:cNvGrpSpPr/>
          <p:nvPr/>
        </p:nvGrpSpPr>
        <p:grpSpPr>
          <a:xfrm>
            <a:off x="106136" y="4816929"/>
            <a:ext cx="4931228" cy="307777"/>
            <a:chOff x="106136" y="4816929"/>
            <a:chExt cx="4931228" cy="307777"/>
          </a:xfrm>
        </p:grpSpPr>
        <p:sp>
          <p:nvSpPr>
            <p:cNvPr id="5" name="TextBox 4"/>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Tree>
    <p:extLst>
      <p:ext uri="{BB962C8B-B14F-4D97-AF65-F5344CB8AC3E}">
        <p14:creationId xmlns:p14="http://schemas.microsoft.com/office/powerpoint/2010/main" val="1686989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362">
                                            <p:txEl>
                                              <p:charRg st="4294967295" end="4294967295"/>
                                            </p:txEl>
                                          </p:spTgt>
                                        </p:tgtEl>
                                        <p:attrNameLst>
                                          <p:attrName>style.visibility</p:attrName>
                                        </p:attrNameLst>
                                      </p:cBhvr>
                                      <p:to>
                                        <p:strVal val="visible"/>
                                      </p:to>
                                    </p:set>
                                    <p:animEffect transition="in" filter="fade">
                                      <p:cBhvr>
                                        <p:cTn id="7" dur="2000"/>
                                        <p:tgtEl>
                                          <p:spTgt spid="15362">
                                            <p:txEl>
                                              <p:charRg st="4294967295" end="4294967295"/>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3">
                                            <p:txEl>
                                              <p:pRg st="0" end="0"/>
                                            </p:txEl>
                                          </p:spTgt>
                                        </p:tgtEl>
                                        <p:attrNameLst>
                                          <p:attrName>style.visibility</p:attrName>
                                        </p:attrNameLst>
                                      </p:cBhvr>
                                      <p:to>
                                        <p:strVal val="visible"/>
                                      </p:to>
                                    </p:set>
                                    <p:animEffect transition="in" filter="fade">
                                      <p:cBhvr>
                                        <p:cTn id="12" dur="2000"/>
                                        <p:tgtEl>
                                          <p:spTgt spid="153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11699" y="445025"/>
            <a:ext cx="8545429" cy="810034"/>
          </a:xfrm>
          <a:solidFill>
            <a:schemeClr val="accent1"/>
          </a:solidFill>
        </p:spPr>
        <p:txBody>
          <a:bodyPr/>
          <a:lstStyle/>
          <a:p>
            <a:pPr eaLnBrk="1" hangingPunct="1"/>
            <a:r>
              <a:rPr lang="en-US" altLang="en-US" sz="4500" dirty="0"/>
              <a:t>Parent Material</a:t>
            </a:r>
          </a:p>
        </p:txBody>
      </p:sp>
      <p:sp>
        <p:nvSpPr>
          <p:cNvPr id="60419" name="Rectangle 3"/>
          <p:cNvSpPr>
            <a:spLocks noGrp="1" noChangeArrowheads="1"/>
          </p:cNvSpPr>
          <p:nvPr>
            <p:ph idx="1"/>
          </p:nvPr>
        </p:nvSpPr>
        <p:spPr>
          <a:xfrm>
            <a:off x="311700" y="1481482"/>
            <a:ext cx="8520600" cy="3416400"/>
          </a:xfrm>
        </p:spPr>
        <p:txBody>
          <a:bodyPr/>
          <a:lstStyle/>
          <a:p>
            <a:pPr eaLnBrk="1" hangingPunct="1"/>
            <a:r>
              <a:rPr lang="en-US" altLang="en-US" sz="3300" dirty="0"/>
              <a:t>Transported materials</a:t>
            </a:r>
          </a:p>
          <a:p>
            <a:pPr eaLnBrk="1" hangingPunct="1"/>
            <a:r>
              <a:rPr lang="en-US" altLang="en-US" sz="3300" dirty="0"/>
              <a:t>Bedrock or residual material</a:t>
            </a:r>
          </a:p>
          <a:p>
            <a:pPr eaLnBrk="1" hangingPunct="1"/>
            <a:r>
              <a:rPr lang="en-US" altLang="en-US" sz="3300" dirty="0"/>
              <a:t>Organic materials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5499" y="950555"/>
            <a:ext cx="2399567" cy="3262826"/>
          </a:xfrm>
          <a:prstGeom prst="rect">
            <a:avLst/>
          </a:prstGeom>
        </p:spPr>
      </p:pic>
      <p:grpSp>
        <p:nvGrpSpPr>
          <p:cNvPr id="5" name="Group 4"/>
          <p:cNvGrpSpPr/>
          <p:nvPr/>
        </p:nvGrpSpPr>
        <p:grpSpPr>
          <a:xfrm>
            <a:off x="106136" y="4816929"/>
            <a:ext cx="4931228" cy="307777"/>
            <a:chOff x="106136" y="4816929"/>
            <a:chExt cx="4931228" cy="307777"/>
          </a:xfrm>
        </p:grpSpPr>
        <p:sp>
          <p:nvSpPr>
            <p:cNvPr id="6" name="TextBox 5"/>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8" name="TextBox 7"/>
          <p:cNvSpPr txBox="1"/>
          <p:nvPr/>
        </p:nvSpPr>
        <p:spPr>
          <a:xfrm>
            <a:off x="6817179" y="4568875"/>
            <a:ext cx="2188029" cy="215444"/>
          </a:xfrm>
          <a:prstGeom prst="rect">
            <a:avLst/>
          </a:prstGeom>
          <a:noFill/>
        </p:spPr>
        <p:txBody>
          <a:bodyPr wrap="square" rtlCol="0">
            <a:spAutoFit/>
          </a:bodyPr>
          <a:lstStyle/>
          <a:p>
            <a:r>
              <a:rPr lang="en-US" sz="800" dirty="0" smtClean="0">
                <a:solidFill>
                  <a:schemeClr val="bg1">
                    <a:lumMod val="50000"/>
                  </a:schemeClr>
                </a:solidFill>
              </a:rPr>
              <a:t>Source: Soil! Get the Inside Scoop, SSSA</a:t>
            </a:r>
            <a:endParaRPr lang="en-US" sz="800" dirty="0">
              <a:solidFill>
                <a:schemeClr val="bg1">
                  <a:lumMod val="50000"/>
                </a:schemeClr>
              </a:solidFill>
            </a:endParaRPr>
          </a:p>
        </p:txBody>
      </p:sp>
    </p:spTree>
    <p:extLst>
      <p:ext uri="{BB962C8B-B14F-4D97-AF65-F5344CB8AC3E}">
        <p14:creationId xmlns:p14="http://schemas.microsoft.com/office/powerpoint/2010/main" val="41735558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28650" y="1369218"/>
            <a:ext cx="3943350" cy="3363767"/>
          </a:xfrm>
          <a:prstGeom prst="rect">
            <a:avLst/>
          </a:prstGeom>
          <a:noFill/>
          <a:ln>
            <a:noFill/>
          </a:ln>
        </p:spPr>
        <p:txBody>
          <a:bodyPr spcFirstLastPara="1" wrap="square" lIns="68575" tIns="34275" rIns="68575" bIns="34275" anchor="t" anchorCtr="0">
            <a:noAutofit/>
          </a:bodyPr>
          <a:lstStyle/>
          <a:p>
            <a:pPr marL="177800" marR="0" lvl="0" indent="-171450" algn="l" rtl="0">
              <a:lnSpc>
                <a:spcPct val="80000"/>
              </a:lnSpc>
              <a:spcBef>
                <a:spcPts val="0"/>
              </a:spcBef>
              <a:spcAft>
                <a:spcPts val="0"/>
              </a:spcAft>
              <a:buClr>
                <a:schemeClr val="dk1"/>
              </a:buClr>
              <a:buSzPts val="2100"/>
              <a:buFont typeface="Arial"/>
              <a:buChar char="•"/>
            </a:pPr>
            <a:r>
              <a:rPr lang="en" sz="2100" b="1" i="0" u="none" strike="noStrike" cap="none">
                <a:solidFill>
                  <a:schemeClr val="dk1"/>
                </a:solidFill>
                <a:latin typeface="Calibri"/>
                <a:ea typeface="Calibri"/>
                <a:cs typeface="Calibri"/>
                <a:sym typeface="Calibri"/>
              </a:rPr>
              <a:t>NESTA Internet Presence</a:t>
            </a:r>
            <a:endParaRPr sz="1100"/>
          </a:p>
          <a:p>
            <a:pPr marL="520700" marR="0" lvl="1" indent="-177800" algn="l" rtl="0">
              <a:lnSpc>
                <a:spcPct val="80000"/>
              </a:lnSpc>
              <a:spcBef>
                <a:spcPts val="400"/>
              </a:spcBef>
              <a:spcAft>
                <a:spcPts val="0"/>
              </a:spcAft>
              <a:buClr>
                <a:schemeClr val="dk1"/>
              </a:buClr>
              <a:buSzPts val="1800"/>
              <a:buFont typeface="Arial"/>
              <a:buChar char="•"/>
            </a:pPr>
            <a:r>
              <a:rPr lang="en" sz="1800" b="0" i="0" u="none" strike="noStrike" cap="none">
                <a:solidFill>
                  <a:schemeClr val="dk1"/>
                </a:solidFill>
                <a:latin typeface="Calibri"/>
                <a:ea typeface="Calibri"/>
                <a:cs typeface="Calibri"/>
                <a:sym typeface="Calibri"/>
              </a:rPr>
              <a:t>Website </a:t>
            </a:r>
            <a:r>
              <a:rPr lang="en" sz="1800" b="0" i="0" u="sng" strike="noStrike" cap="none">
                <a:solidFill>
                  <a:schemeClr val="hlink"/>
                </a:solidFill>
                <a:latin typeface="Calibri"/>
                <a:ea typeface="Calibri"/>
                <a:cs typeface="Calibri"/>
                <a:sym typeface="Calibri"/>
                <a:hlinkClick r:id="rId3"/>
              </a:rPr>
              <a:t>http://www.nestanet.org</a:t>
            </a:r>
            <a:endParaRPr sz="1800" b="0" i="0" u="none" strike="noStrike" cap="none">
              <a:solidFill>
                <a:schemeClr val="dk1"/>
              </a:solidFill>
              <a:latin typeface="Calibri"/>
              <a:ea typeface="Calibri"/>
              <a:cs typeface="Calibri"/>
              <a:sym typeface="Calibri"/>
            </a:endParaRPr>
          </a:p>
          <a:p>
            <a:pPr marL="863600" marR="0" lvl="2" indent="-171450" algn="l" rtl="0">
              <a:lnSpc>
                <a:spcPct val="80000"/>
              </a:lnSpc>
              <a:spcBef>
                <a:spcPts val="400"/>
              </a:spcBef>
              <a:spcAft>
                <a:spcPts val="0"/>
              </a:spcAft>
              <a:buClr>
                <a:schemeClr val="dk1"/>
              </a:buClr>
              <a:buSzPts val="1500"/>
              <a:buFont typeface="Arial"/>
              <a:buChar char="•"/>
            </a:pPr>
            <a:r>
              <a:rPr lang="en" sz="1500" b="0" i="0" u="none" strike="noStrike" cap="none">
                <a:solidFill>
                  <a:schemeClr val="dk1"/>
                </a:solidFill>
                <a:latin typeface="Calibri"/>
                <a:ea typeface="Calibri"/>
                <a:cs typeface="Calibri"/>
                <a:sym typeface="Calibri"/>
              </a:rPr>
              <a:t>News and Announcements</a:t>
            </a:r>
            <a:endParaRPr sz="1100"/>
          </a:p>
          <a:p>
            <a:pPr marL="863600" marR="0" lvl="2" indent="-171450" algn="l" rtl="0">
              <a:lnSpc>
                <a:spcPct val="80000"/>
              </a:lnSpc>
              <a:spcBef>
                <a:spcPts val="400"/>
              </a:spcBef>
              <a:spcAft>
                <a:spcPts val="0"/>
              </a:spcAft>
              <a:buClr>
                <a:schemeClr val="dk1"/>
              </a:buClr>
              <a:buSzPts val="1500"/>
              <a:buFont typeface="Arial"/>
              <a:buChar char="•"/>
            </a:pPr>
            <a:r>
              <a:rPr lang="en" sz="1500" b="0" i="0" u="none" strike="noStrike" cap="none">
                <a:solidFill>
                  <a:schemeClr val="dk1"/>
                </a:solidFill>
                <a:latin typeface="Calibri"/>
                <a:ea typeface="Calibri"/>
                <a:cs typeface="Calibri"/>
                <a:sym typeface="Calibri"/>
              </a:rPr>
              <a:t>Professional Development</a:t>
            </a:r>
            <a:endParaRPr sz="1500" b="0" i="0" u="none" strike="noStrike" cap="none">
              <a:solidFill>
                <a:schemeClr val="dk1"/>
              </a:solidFill>
              <a:latin typeface="Calibri"/>
              <a:ea typeface="Calibri"/>
              <a:cs typeface="Calibri"/>
              <a:sym typeface="Calibri"/>
            </a:endParaRPr>
          </a:p>
          <a:p>
            <a:pPr marL="863600" marR="0" lvl="2" indent="-171450" algn="l" rtl="0">
              <a:lnSpc>
                <a:spcPct val="80000"/>
              </a:lnSpc>
              <a:spcBef>
                <a:spcPts val="400"/>
              </a:spcBef>
              <a:spcAft>
                <a:spcPts val="0"/>
              </a:spcAft>
              <a:buClr>
                <a:schemeClr val="dk1"/>
              </a:buClr>
              <a:buSzPts val="1500"/>
              <a:buFont typeface="Arial"/>
              <a:buChar char="•"/>
            </a:pPr>
            <a:r>
              <a:rPr lang="en" sz="1500" b="0" i="0" u="none" strike="noStrike" cap="none">
                <a:solidFill>
                  <a:schemeClr val="dk1"/>
                </a:solidFill>
                <a:latin typeface="Calibri"/>
                <a:ea typeface="Calibri"/>
                <a:cs typeface="Calibri"/>
                <a:sym typeface="Calibri"/>
              </a:rPr>
              <a:t>Teaching Resources</a:t>
            </a:r>
            <a:endParaRPr sz="1100"/>
          </a:p>
          <a:p>
            <a:pPr marL="863600" marR="0" lvl="2" indent="-171450" algn="l" rtl="0">
              <a:lnSpc>
                <a:spcPct val="80000"/>
              </a:lnSpc>
              <a:spcBef>
                <a:spcPts val="400"/>
              </a:spcBef>
              <a:spcAft>
                <a:spcPts val="0"/>
              </a:spcAft>
              <a:buClr>
                <a:schemeClr val="dk1"/>
              </a:buClr>
              <a:buSzPts val="1500"/>
              <a:buFont typeface="Arial"/>
              <a:buChar char="•"/>
            </a:pPr>
            <a:r>
              <a:rPr lang="en" sz="1500" b="0" i="0" u="none" strike="noStrike" cap="none">
                <a:solidFill>
                  <a:schemeClr val="dk1"/>
                </a:solidFill>
                <a:latin typeface="Calibri"/>
                <a:ea typeface="Calibri"/>
                <a:cs typeface="Calibri"/>
                <a:sym typeface="Calibri"/>
              </a:rPr>
              <a:t>Educational Advocacy</a:t>
            </a:r>
            <a:endParaRPr sz="1500" b="0" i="0" u="none" strike="noStrike" cap="none">
              <a:solidFill>
                <a:schemeClr val="dk1"/>
              </a:solidFill>
              <a:latin typeface="Calibri"/>
              <a:ea typeface="Calibri"/>
              <a:cs typeface="Calibri"/>
              <a:sym typeface="Calibri"/>
            </a:endParaRPr>
          </a:p>
          <a:p>
            <a:pPr marL="520700" marR="0" lvl="1" indent="-177800" algn="l" rtl="0">
              <a:lnSpc>
                <a:spcPct val="80000"/>
              </a:lnSpc>
              <a:spcBef>
                <a:spcPts val="400"/>
              </a:spcBef>
              <a:spcAft>
                <a:spcPts val="0"/>
              </a:spcAft>
              <a:buClr>
                <a:schemeClr val="dk1"/>
              </a:buClr>
              <a:buSzPts val="1800"/>
              <a:buFont typeface="Arial"/>
              <a:buChar char="•"/>
            </a:pPr>
            <a:r>
              <a:rPr lang="en" sz="1800" b="0" i="0" u="none" strike="noStrike" cap="none">
                <a:solidFill>
                  <a:schemeClr val="dk1"/>
                </a:solidFill>
                <a:latin typeface="Calibri"/>
                <a:ea typeface="Calibri"/>
                <a:cs typeface="Calibri"/>
                <a:sym typeface="Calibri"/>
              </a:rPr>
              <a:t>Join our Facebook Group and actively participate in the community </a:t>
            </a:r>
            <a:r>
              <a:rPr lang="en" sz="1800" b="0" i="0" u="sng" strike="noStrike" cap="none">
                <a:solidFill>
                  <a:schemeClr val="hlink"/>
                </a:solidFill>
                <a:latin typeface="Calibri"/>
                <a:ea typeface="Calibri"/>
                <a:cs typeface="Calibri"/>
                <a:sym typeface="Calibri"/>
                <a:hlinkClick r:id="rId4"/>
              </a:rPr>
              <a:t>https://www.facebook.com/groups/nationalesta/</a:t>
            </a:r>
            <a:endParaRPr sz="1800" b="0" i="0" u="none" strike="noStrike" cap="none">
              <a:solidFill>
                <a:schemeClr val="dk1"/>
              </a:solidFill>
              <a:latin typeface="Calibri"/>
              <a:ea typeface="Calibri"/>
              <a:cs typeface="Calibri"/>
              <a:sym typeface="Calibri"/>
            </a:endParaRPr>
          </a:p>
          <a:p>
            <a:pPr marL="520700" marR="0" lvl="1" indent="-177800" algn="l" rtl="0">
              <a:lnSpc>
                <a:spcPct val="80000"/>
              </a:lnSpc>
              <a:spcBef>
                <a:spcPts val="400"/>
              </a:spcBef>
              <a:spcAft>
                <a:spcPts val="0"/>
              </a:spcAft>
              <a:buClr>
                <a:schemeClr val="dk1"/>
              </a:buClr>
              <a:buSzPts val="1800"/>
              <a:buFont typeface="Arial"/>
              <a:buChar char="•"/>
            </a:pPr>
            <a:r>
              <a:rPr lang="en" sz="1800" b="0" i="0" u="none" strike="noStrike" cap="none">
                <a:solidFill>
                  <a:schemeClr val="dk1"/>
                </a:solidFill>
                <a:latin typeface="Calibri"/>
                <a:ea typeface="Calibri"/>
                <a:cs typeface="Calibri"/>
                <a:sym typeface="Calibri"/>
              </a:rPr>
              <a:t>Follow us on Twitter @NESTA_US</a:t>
            </a:r>
            <a:endParaRPr sz="1100"/>
          </a:p>
          <a:p>
            <a:pPr marL="685800" marR="0" lvl="2" indent="0" algn="l" rtl="0">
              <a:lnSpc>
                <a:spcPct val="80000"/>
              </a:lnSpc>
              <a:spcBef>
                <a:spcPts val="400"/>
              </a:spcBef>
              <a:spcAft>
                <a:spcPts val="0"/>
              </a:spcAft>
              <a:buClr>
                <a:schemeClr val="dk1"/>
              </a:buClr>
              <a:buSzPts val="1800"/>
              <a:buFont typeface="Arial"/>
              <a:buNone/>
            </a:pPr>
            <a:r>
              <a:rPr lang="en" sz="1800" b="0" i="0" u="sng" strike="noStrike" cap="none">
                <a:solidFill>
                  <a:schemeClr val="hlink"/>
                </a:solidFill>
                <a:latin typeface="Calibri"/>
                <a:ea typeface="Calibri"/>
                <a:cs typeface="Calibri"/>
                <a:sym typeface="Calibri"/>
                <a:hlinkClick r:id="rId5"/>
              </a:rPr>
              <a:t>https://twitter.com/NESTA_US</a:t>
            </a:r>
            <a:endParaRPr sz="1800" b="0" i="0" u="none" strike="noStrike" cap="none">
              <a:solidFill>
                <a:schemeClr val="dk1"/>
              </a:solidFill>
              <a:latin typeface="Calibri"/>
              <a:ea typeface="Calibri"/>
              <a:cs typeface="Calibri"/>
              <a:sym typeface="Calibri"/>
            </a:endParaRPr>
          </a:p>
        </p:txBody>
      </p:sp>
      <p:pic>
        <p:nvPicPr>
          <p:cNvPr id="138" name="Shape 13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610638" y="1642057"/>
            <a:ext cx="1732431" cy="1936660"/>
          </a:xfrm>
          <a:prstGeom prst="rect">
            <a:avLst/>
          </a:prstGeom>
          <a:noFill/>
          <a:ln>
            <a:noFill/>
          </a:ln>
        </p:spPr>
      </p:pic>
      <p:pic>
        <p:nvPicPr>
          <p:cNvPr id="139" name="Shape 13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497169" y="1642057"/>
            <a:ext cx="1891622" cy="1936661"/>
          </a:xfrm>
          <a:prstGeom prst="rect">
            <a:avLst/>
          </a:prstGeom>
          <a:noFill/>
          <a:ln>
            <a:noFill/>
          </a:ln>
        </p:spPr>
      </p:pic>
      <p:pic>
        <p:nvPicPr>
          <p:cNvPr id="140" name="Shape 14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118797" y="3071612"/>
            <a:ext cx="1683989" cy="1926568"/>
          </a:xfrm>
          <a:prstGeom prst="rect">
            <a:avLst/>
          </a:prstGeom>
          <a:noFill/>
          <a:ln>
            <a:noFill/>
          </a:ln>
        </p:spPr>
      </p:pic>
    </p:spTree>
    <p:extLst>
      <p:ext uri="{BB962C8B-B14F-4D97-AF65-F5344CB8AC3E}">
        <p14:creationId xmlns:p14="http://schemas.microsoft.com/office/powerpoint/2010/main" val="8013158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266" name="Straight Arrow Connector 78"/>
          <p:cNvCxnSpPr>
            <a:cxnSpLocks noChangeShapeType="1"/>
          </p:cNvCxnSpPr>
          <p:nvPr/>
        </p:nvCxnSpPr>
        <p:spPr bwMode="auto">
          <a:xfrm flipH="1">
            <a:off x="4514850" y="2857500"/>
            <a:ext cx="57150" cy="21717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267" name="Straight Arrow Connector 77"/>
          <p:cNvCxnSpPr>
            <a:cxnSpLocks noChangeShapeType="1"/>
            <a:endCxn id="11292" idx="1"/>
          </p:cNvCxnSpPr>
          <p:nvPr/>
        </p:nvCxnSpPr>
        <p:spPr bwMode="auto">
          <a:xfrm flipV="1">
            <a:off x="4514850" y="4825917"/>
            <a:ext cx="2343150" cy="203284"/>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268" name="Straight Arrow Connector 46"/>
          <p:cNvCxnSpPr>
            <a:cxnSpLocks noChangeShapeType="1"/>
            <a:stCxn id="11284" idx="2"/>
          </p:cNvCxnSpPr>
          <p:nvPr/>
        </p:nvCxnSpPr>
        <p:spPr bwMode="auto">
          <a:xfrm>
            <a:off x="2686050" y="3386182"/>
            <a:ext cx="1828800" cy="164301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269" name="Straight Arrow Connector 47"/>
          <p:cNvCxnSpPr>
            <a:cxnSpLocks noChangeShapeType="1"/>
          </p:cNvCxnSpPr>
          <p:nvPr/>
        </p:nvCxnSpPr>
        <p:spPr bwMode="auto">
          <a:xfrm>
            <a:off x="4114800" y="1257300"/>
            <a:ext cx="2743200"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270" name="Straight Arrow Connector 48"/>
          <p:cNvCxnSpPr>
            <a:cxnSpLocks noChangeShapeType="1"/>
          </p:cNvCxnSpPr>
          <p:nvPr/>
        </p:nvCxnSpPr>
        <p:spPr bwMode="auto">
          <a:xfrm>
            <a:off x="4114800" y="1714500"/>
            <a:ext cx="2743200"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271" name="Straight Arrow Connector 49"/>
          <p:cNvCxnSpPr>
            <a:cxnSpLocks noChangeShapeType="1"/>
            <a:endCxn id="11289" idx="1"/>
          </p:cNvCxnSpPr>
          <p:nvPr/>
        </p:nvCxnSpPr>
        <p:spPr bwMode="auto">
          <a:xfrm>
            <a:off x="4114800" y="2171701"/>
            <a:ext cx="2743200" cy="3574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272" name="Straight Arrow Connector 50"/>
          <p:cNvCxnSpPr>
            <a:cxnSpLocks noChangeShapeType="1"/>
          </p:cNvCxnSpPr>
          <p:nvPr/>
        </p:nvCxnSpPr>
        <p:spPr bwMode="auto">
          <a:xfrm>
            <a:off x="4572000" y="2857500"/>
            <a:ext cx="2286000"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273" name="Straight Arrow Connector 51"/>
          <p:cNvCxnSpPr>
            <a:cxnSpLocks noChangeShapeType="1"/>
            <a:stCxn id="11284" idx="3"/>
          </p:cNvCxnSpPr>
          <p:nvPr/>
        </p:nvCxnSpPr>
        <p:spPr bwMode="auto">
          <a:xfrm flipV="1">
            <a:off x="3143250" y="2857501"/>
            <a:ext cx="1428750" cy="37864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274" name="Straight Arrow Connector 52"/>
          <p:cNvCxnSpPr>
            <a:cxnSpLocks noChangeShapeType="1"/>
            <a:stCxn id="11291" idx="1"/>
          </p:cNvCxnSpPr>
          <p:nvPr/>
        </p:nvCxnSpPr>
        <p:spPr bwMode="auto">
          <a:xfrm flipH="1">
            <a:off x="4514850" y="3947815"/>
            <a:ext cx="2343150" cy="1081386"/>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275" name="Straight Arrow Connector 53"/>
          <p:cNvCxnSpPr>
            <a:cxnSpLocks noChangeShapeType="1"/>
            <a:endCxn id="11291" idx="1"/>
          </p:cNvCxnSpPr>
          <p:nvPr/>
        </p:nvCxnSpPr>
        <p:spPr bwMode="auto">
          <a:xfrm>
            <a:off x="4572000" y="2857501"/>
            <a:ext cx="2286000" cy="1090314"/>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276" name="Straight Arrow Connector 54"/>
          <p:cNvCxnSpPr>
            <a:cxnSpLocks noChangeShapeType="1"/>
            <a:endCxn id="11286" idx="1"/>
          </p:cNvCxnSpPr>
          <p:nvPr/>
        </p:nvCxnSpPr>
        <p:spPr bwMode="auto">
          <a:xfrm>
            <a:off x="4114800" y="800101"/>
            <a:ext cx="2743200" cy="3574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277" name="Straight Arrow Connector 43"/>
          <p:cNvCxnSpPr>
            <a:cxnSpLocks noChangeShapeType="1"/>
            <a:stCxn id="11284" idx="0"/>
          </p:cNvCxnSpPr>
          <p:nvPr/>
        </p:nvCxnSpPr>
        <p:spPr bwMode="auto">
          <a:xfrm flipV="1">
            <a:off x="2686050" y="1143000"/>
            <a:ext cx="1028700" cy="19431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278" name="Straight Arrow Connector 33"/>
          <p:cNvCxnSpPr>
            <a:cxnSpLocks noChangeShapeType="1"/>
            <a:stCxn id="11280" idx="0"/>
          </p:cNvCxnSpPr>
          <p:nvPr/>
        </p:nvCxnSpPr>
        <p:spPr bwMode="auto">
          <a:xfrm flipV="1">
            <a:off x="1800225" y="2286002"/>
            <a:ext cx="28575" cy="2237183"/>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1279" name="TextBox 5"/>
          <p:cNvSpPr txBox="1">
            <a:spLocks noChangeArrowheads="1"/>
          </p:cNvSpPr>
          <p:nvPr/>
        </p:nvSpPr>
        <p:spPr bwMode="auto">
          <a:xfrm>
            <a:off x="1143000" y="1828801"/>
            <a:ext cx="1428750" cy="715581"/>
          </a:xfrm>
          <a:prstGeom prst="rect">
            <a:avLst/>
          </a:prstGeom>
          <a:noFill/>
          <a:ln w="3810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350"/>
              <a:t>RESIDUAL  Parent Materials</a:t>
            </a:r>
          </a:p>
        </p:txBody>
      </p:sp>
      <p:sp>
        <p:nvSpPr>
          <p:cNvPr id="11280" name="TextBox 6"/>
          <p:cNvSpPr txBox="1">
            <a:spLocks noChangeArrowheads="1"/>
          </p:cNvSpPr>
          <p:nvPr/>
        </p:nvSpPr>
        <p:spPr bwMode="auto">
          <a:xfrm>
            <a:off x="1428750" y="4523185"/>
            <a:ext cx="742950" cy="3000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350"/>
              <a:t>Rocks</a:t>
            </a:r>
          </a:p>
        </p:txBody>
      </p:sp>
      <p:sp>
        <p:nvSpPr>
          <p:cNvPr id="8" name="TextBox 7"/>
          <p:cNvSpPr txBox="1"/>
          <p:nvPr/>
        </p:nvSpPr>
        <p:spPr>
          <a:xfrm>
            <a:off x="1314450" y="57150"/>
            <a:ext cx="2171700" cy="253916"/>
          </a:xfrm>
          <a:prstGeom prst="rect">
            <a:avLst/>
          </a:prstGeom>
          <a:solidFill>
            <a:schemeClr val="accent6">
              <a:lumMod val="20000"/>
              <a:lumOff val="80000"/>
            </a:schemeClr>
          </a:solidFill>
          <a:ln>
            <a:solidFill>
              <a:schemeClr val="tx1"/>
            </a:solidFill>
          </a:ln>
        </p:spPr>
        <p:txBody>
          <a:bodyPr>
            <a:spAutoFit/>
          </a:bodyPr>
          <a:lstStyle/>
          <a:p>
            <a:pPr algn="ctr">
              <a:defRPr/>
            </a:pPr>
            <a:r>
              <a:rPr lang="en-US" sz="1050" dirty="0">
                <a:latin typeface="Arial" charset="0"/>
                <a:cs typeface="Arial" charset="0"/>
              </a:rPr>
              <a:t>deposited in wet areas</a:t>
            </a:r>
          </a:p>
        </p:txBody>
      </p:sp>
      <p:sp>
        <p:nvSpPr>
          <p:cNvPr id="11282" name="TextBox 8"/>
          <p:cNvSpPr txBox="1">
            <a:spLocks noChangeArrowheads="1"/>
          </p:cNvSpPr>
          <p:nvPr/>
        </p:nvSpPr>
        <p:spPr bwMode="auto">
          <a:xfrm>
            <a:off x="2514600" y="342901"/>
            <a:ext cx="1428750" cy="715581"/>
          </a:xfrm>
          <a:prstGeom prst="rect">
            <a:avLst/>
          </a:prstGeom>
          <a:noFill/>
          <a:ln w="38100">
            <a:solidFill>
              <a:srgbClr val="33CC3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350"/>
              <a:t>ORGANIC </a:t>
            </a:r>
          </a:p>
          <a:p>
            <a:pPr algn="ctr" eaLnBrk="1" hangingPunct="1">
              <a:spcBef>
                <a:spcPct val="0"/>
              </a:spcBef>
              <a:buFontTx/>
              <a:buNone/>
            </a:pPr>
            <a:r>
              <a:rPr lang="en-US" altLang="en-US" sz="1350"/>
              <a:t>Parent Materials</a:t>
            </a:r>
          </a:p>
        </p:txBody>
      </p:sp>
      <p:sp>
        <p:nvSpPr>
          <p:cNvPr id="11283" name="TextBox 9"/>
          <p:cNvSpPr txBox="1">
            <a:spLocks noChangeArrowheads="1"/>
          </p:cNvSpPr>
          <p:nvPr/>
        </p:nvSpPr>
        <p:spPr bwMode="auto">
          <a:xfrm>
            <a:off x="1143000" y="457200"/>
            <a:ext cx="742950" cy="3000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350"/>
              <a:t>Plants</a:t>
            </a:r>
          </a:p>
        </p:txBody>
      </p:sp>
      <p:sp>
        <p:nvSpPr>
          <p:cNvPr id="11284" name="TextBox 10"/>
          <p:cNvSpPr txBox="1">
            <a:spLocks noChangeArrowheads="1"/>
          </p:cNvSpPr>
          <p:nvPr/>
        </p:nvSpPr>
        <p:spPr bwMode="auto">
          <a:xfrm>
            <a:off x="2228850" y="3086100"/>
            <a:ext cx="914400" cy="3000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350"/>
              <a:t>Sediment</a:t>
            </a:r>
          </a:p>
        </p:txBody>
      </p:sp>
      <p:sp>
        <p:nvSpPr>
          <p:cNvPr id="11285" name="TextBox 11"/>
          <p:cNvSpPr txBox="1">
            <a:spLocks noChangeArrowheads="1"/>
          </p:cNvSpPr>
          <p:nvPr/>
        </p:nvSpPr>
        <p:spPr bwMode="auto">
          <a:xfrm>
            <a:off x="4914900" y="114300"/>
            <a:ext cx="2971800" cy="30008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350"/>
              <a:t>TRANSPORTED Parent Materials</a:t>
            </a:r>
          </a:p>
        </p:txBody>
      </p:sp>
      <p:sp>
        <p:nvSpPr>
          <p:cNvPr id="11286" name="TextBox 12"/>
          <p:cNvSpPr txBox="1">
            <a:spLocks noChangeArrowheads="1"/>
          </p:cNvSpPr>
          <p:nvPr/>
        </p:nvSpPr>
        <p:spPr bwMode="auto">
          <a:xfrm>
            <a:off x="6858000" y="685800"/>
            <a:ext cx="1085850" cy="30008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350"/>
              <a:t>Lacustrine</a:t>
            </a:r>
          </a:p>
        </p:txBody>
      </p:sp>
      <p:sp>
        <p:nvSpPr>
          <p:cNvPr id="11287" name="TextBox 13"/>
          <p:cNvSpPr txBox="1">
            <a:spLocks noChangeArrowheads="1"/>
          </p:cNvSpPr>
          <p:nvPr/>
        </p:nvSpPr>
        <p:spPr bwMode="auto">
          <a:xfrm>
            <a:off x="6858000" y="1028701"/>
            <a:ext cx="1085850" cy="50783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350"/>
              <a:t>Alluvial (fluvial)</a:t>
            </a:r>
          </a:p>
        </p:txBody>
      </p:sp>
      <p:sp>
        <p:nvSpPr>
          <p:cNvPr id="11288" name="TextBox 14"/>
          <p:cNvSpPr txBox="1">
            <a:spLocks noChangeArrowheads="1"/>
          </p:cNvSpPr>
          <p:nvPr/>
        </p:nvSpPr>
        <p:spPr bwMode="auto">
          <a:xfrm>
            <a:off x="6858000" y="1600200"/>
            <a:ext cx="1085850" cy="30008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350"/>
              <a:t>Marine</a:t>
            </a:r>
          </a:p>
        </p:txBody>
      </p:sp>
      <p:sp>
        <p:nvSpPr>
          <p:cNvPr id="11289" name="TextBox 15"/>
          <p:cNvSpPr txBox="1">
            <a:spLocks noChangeArrowheads="1"/>
          </p:cNvSpPr>
          <p:nvPr/>
        </p:nvSpPr>
        <p:spPr bwMode="auto">
          <a:xfrm>
            <a:off x="6858000" y="2057400"/>
            <a:ext cx="1085850" cy="30008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350"/>
              <a:t>Colluvial</a:t>
            </a:r>
          </a:p>
        </p:txBody>
      </p:sp>
      <p:sp>
        <p:nvSpPr>
          <p:cNvPr id="11290" name="TextBox 16"/>
          <p:cNvSpPr txBox="1">
            <a:spLocks noChangeArrowheads="1"/>
          </p:cNvSpPr>
          <p:nvPr/>
        </p:nvSpPr>
        <p:spPr bwMode="auto">
          <a:xfrm>
            <a:off x="6858000" y="2514601"/>
            <a:ext cx="1085850" cy="71558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350"/>
              <a:t>Till:</a:t>
            </a:r>
          </a:p>
          <a:p>
            <a:pPr algn="ctr" eaLnBrk="1" hangingPunct="1">
              <a:spcBef>
                <a:spcPct val="0"/>
              </a:spcBef>
              <a:buFontTx/>
              <a:buNone/>
            </a:pPr>
            <a:r>
              <a:rPr lang="en-US" altLang="en-US" sz="1350"/>
              <a:t>basal, ablation, </a:t>
            </a:r>
          </a:p>
        </p:txBody>
      </p:sp>
      <p:sp>
        <p:nvSpPr>
          <p:cNvPr id="11291" name="TextBox 17"/>
          <p:cNvSpPr txBox="1">
            <a:spLocks noChangeArrowheads="1"/>
          </p:cNvSpPr>
          <p:nvPr/>
        </p:nvSpPr>
        <p:spPr bwMode="auto">
          <a:xfrm>
            <a:off x="6858000" y="3486150"/>
            <a:ext cx="1085850" cy="92333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350"/>
              <a:t>Outwash, Lacustrine</a:t>
            </a:r>
          </a:p>
          <a:p>
            <a:pPr algn="ctr" eaLnBrk="1" hangingPunct="1">
              <a:spcBef>
                <a:spcPct val="0"/>
              </a:spcBef>
              <a:buFontTx/>
              <a:buNone/>
            </a:pPr>
            <a:r>
              <a:rPr lang="en-US" altLang="en-US" sz="1350"/>
              <a:t>Alluvial</a:t>
            </a:r>
          </a:p>
          <a:p>
            <a:pPr algn="ctr" eaLnBrk="1" hangingPunct="1">
              <a:spcBef>
                <a:spcPct val="0"/>
              </a:spcBef>
              <a:buFontTx/>
              <a:buNone/>
            </a:pPr>
            <a:r>
              <a:rPr lang="en-US" altLang="en-US" sz="1350"/>
              <a:t>Marine</a:t>
            </a:r>
          </a:p>
        </p:txBody>
      </p:sp>
      <p:sp>
        <p:nvSpPr>
          <p:cNvPr id="11292" name="TextBox 18"/>
          <p:cNvSpPr txBox="1">
            <a:spLocks noChangeArrowheads="1"/>
          </p:cNvSpPr>
          <p:nvPr/>
        </p:nvSpPr>
        <p:spPr bwMode="auto">
          <a:xfrm>
            <a:off x="6858000" y="4572001"/>
            <a:ext cx="1085850" cy="50783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350"/>
              <a:t>Aeolian (Eolian)</a:t>
            </a:r>
          </a:p>
        </p:txBody>
      </p:sp>
      <p:sp>
        <p:nvSpPr>
          <p:cNvPr id="20" name="TextBox 19"/>
          <p:cNvSpPr txBox="1"/>
          <p:nvPr/>
        </p:nvSpPr>
        <p:spPr>
          <a:xfrm rot="1424264">
            <a:off x="4955381" y="3374076"/>
            <a:ext cx="1714500" cy="253916"/>
          </a:xfrm>
          <a:prstGeom prst="rect">
            <a:avLst/>
          </a:prstGeom>
          <a:solidFill>
            <a:schemeClr val="accent6">
              <a:lumMod val="20000"/>
              <a:lumOff val="80000"/>
            </a:schemeClr>
          </a:solidFill>
          <a:ln>
            <a:solidFill>
              <a:schemeClr val="tx1"/>
            </a:solidFill>
          </a:ln>
        </p:spPr>
        <p:txBody>
          <a:bodyPr>
            <a:spAutoFit/>
          </a:bodyPr>
          <a:lstStyle/>
          <a:p>
            <a:pPr algn="ctr">
              <a:defRPr/>
            </a:pPr>
            <a:r>
              <a:rPr lang="en-US" sz="1050" dirty="0">
                <a:latin typeface="Arial" charset="0"/>
                <a:cs typeface="Arial" charset="0"/>
              </a:rPr>
              <a:t>deposited by water</a:t>
            </a:r>
          </a:p>
        </p:txBody>
      </p:sp>
      <p:sp>
        <p:nvSpPr>
          <p:cNvPr id="21" name="TextBox 20"/>
          <p:cNvSpPr txBox="1"/>
          <p:nvPr/>
        </p:nvSpPr>
        <p:spPr>
          <a:xfrm rot="21279554">
            <a:off x="4924425" y="4801635"/>
            <a:ext cx="1657350" cy="253916"/>
          </a:xfrm>
          <a:prstGeom prst="rect">
            <a:avLst/>
          </a:prstGeom>
          <a:solidFill>
            <a:schemeClr val="accent6">
              <a:lumMod val="20000"/>
              <a:lumOff val="80000"/>
            </a:schemeClr>
          </a:solidFill>
          <a:ln>
            <a:solidFill>
              <a:schemeClr val="tx1"/>
            </a:solidFill>
          </a:ln>
        </p:spPr>
        <p:txBody>
          <a:bodyPr>
            <a:spAutoFit/>
          </a:bodyPr>
          <a:lstStyle/>
          <a:p>
            <a:pPr algn="ctr">
              <a:defRPr/>
            </a:pPr>
            <a:r>
              <a:rPr lang="en-US" sz="1050" dirty="0">
                <a:latin typeface="Arial" charset="0"/>
                <a:cs typeface="Arial" charset="0"/>
              </a:rPr>
              <a:t>deposited by wind</a:t>
            </a:r>
          </a:p>
        </p:txBody>
      </p:sp>
      <p:sp>
        <p:nvSpPr>
          <p:cNvPr id="22" name="TextBox 21"/>
          <p:cNvSpPr txBox="1"/>
          <p:nvPr/>
        </p:nvSpPr>
        <p:spPr>
          <a:xfrm rot="16200000">
            <a:off x="1118593" y="3359193"/>
            <a:ext cx="1371600" cy="253916"/>
          </a:xfrm>
          <a:prstGeom prst="rect">
            <a:avLst/>
          </a:prstGeom>
          <a:solidFill>
            <a:schemeClr val="accent6">
              <a:lumMod val="20000"/>
              <a:lumOff val="80000"/>
            </a:schemeClr>
          </a:solidFill>
          <a:ln>
            <a:solidFill>
              <a:schemeClr val="tx1"/>
            </a:solidFill>
          </a:ln>
        </p:spPr>
        <p:txBody>
          <a:bodyPr>
            <a:spAutoFit/>
          </a:bodyPr>
          <a:lstStyle/>
          <a:p>
            <a:pPr algn="ctr">
              <a:defRPr/>
            </a:pPr>
            <a:r>
              <a:rPr lang="en-US" sz="1050" dirty="0">
                <a:latin typeface="Arial" charset="0"/>
                <a:cs typeface="Arial" charset="0"/>
              </a:rPr>
              <a:t>formed in place</a:t>
            </a:r>
          </a:p>
        </p:txBody>
      </p:sp>
      <p:sp>
        <p:nvSpPr>
          <p:cNvPr id="23" name="TextBox 22"/>
          <p:cNvSpPr txBox="1"/>
          <p:nvPr/>
        </p:nvSpPr>
        <p:spPr>
          <a:xfrm rot="20625963">
            <a:off x="3362325" y="2855135"/>
            <a:ext cx="1028700" cy="415498"/>
          </a:xfrm>
          <a:prstGeom prst="rect">
            <a:avLst/>
          </a:prstGeom>
          <a:solidFill>
            <a:schemeClr val="accent6">
              <a:lumMod val="20000"/>
              <a:lumOff val="80000"/>
            </a:schemeClr>
          </a:solidFill>
          <a:ln>
            <a:solidFill>
              <a:schemeClr val="tx1"/>
            </a:solidFill>
          </a:ln>
        </p:spPr>
        <p:txBody>
          <a:bodyPr>
            <a:spAutoFit/>
          </a:bodyPr>
          <a:lstStyle/>
          <a:p>
            <a:pPr algn="ctr">
              <a:defRPr/>
            </a:pPr>
            <a:r>
              <a:rPr lang="en-US" sz="1050" dirty="0">
                <a:latin typeface="Arial" charset="0"/>
                <a:cs typeface="Arial" charset="0"/>
              </a:rPr>
              <a:t>ice transported</a:t>
            </a:r>
          </a:p>
        </p:txBody>
      </p:sp>
      <p:sp>
        <p:nvSpPr>
          <p:cNvPr id="24" name="TextBox 23"/>
          <p:cNvSpPr txBox="1"/>
          <p:nvPr/>
        </p:nvSpPr>
        <p:spPr>
          <a:xfrm rot="20032778">
            <a:off x="5192316" y="4146963"/>
            <a:ext cx="1141809" cy="415498"/>
          </a:xfrm>
          <a:prstGeom prst="rect">
            <a:avLst/>
          </a:prstGeom>
          <a:solidFill>
            <a:schemeClr val="accent6">
              <a:lumMod val="20000"/>
              <a:lumOff val="80000"/>
            </a:schemeClr>
          </a:solidFill>
          <a:ln>
            <a:solidFill>
              <a:schemeClr val="tx1"/>
            </a:solidFill>
          </a:ln>
        </p:spPr>
        <p:txBody>
          <a:bodyPr>
            <a:spAutoFit/>
          </a:bodyPr>
          <a:lstStyle/>
          <a:p>
            <a:pPr algn="ctr">
              <a:defRPr/>
            </a:pPr>
            <a:r>
              <a:rPr lang="en-US" sz="1050" dirty="0">
                <a:latin typeface="Arial" charset="0"/>
                <a:cs typeface="Arial" charset="0"/>
              </a:rPr>
              <a:t>wind transported</a:t>
            </a:r>
          </a:p>
        </p:txBody>
      </p:sp>
      <p:sp>
        <p:nvSpPr>
          <p:cNvPr id="25" name="TextBox 24"/>
          <p:cNvSpPr txBox="1"/>
          <p:nvPr/>
        </p:nvSpPr>
        <p:spPr>
          <a:xfrm>
            <a:off x="4400550" y="1551386"/>
            <a:ext cx="2171700" cy="253916"/>
          </a:xfrm>
          <a:prstGeom prst="rect">
            <a:avLst/>
          </a:prstGeom>
          <a:solidFill>
            <a:schemeClr val="accent6">
              <a:lumMod val="20000"/>
              <a:lumOff val="80000"/>
            </a:schemeClr>
          </a:solidFill>
          <a:ln>
            <a:solidFill>
              <a:schemeClr val="tx1"/>
            </a:solidFill>
          </a:ln>
        </p:spPr>
        <p:txBody>
          <a:bodyPr>
            <a:spAutoFit/>
          </a:bodyPr>
          <a:lstStyle/>
          <a:p>
            <a:pPr algn="ctr">
              <a:defRPr/>
            </a:pPr>
            <a:r>
              <a:rPr lang="en-US" sz="1050" dirty="0">
                <a:latin typeface="Arial" charset="0"/>
                <a:cs typeface="Arial" charset="0"/>
              </a:rPr>
              <a:t>deposited in or by oceans</a:t>
            </a:r>
          </a:p>
        </p:txBody>
      </p:sp>
      <p:sp>
        <p:nvSpPr>
          <p:cNvPr id="26" name="TextBox 25"/>
          <p:cNvSpPr txBox="1"/>
          <p:nvPr/>
        </p:nvSpPr>
        <p:spPr>
          <a:xfrm rot="17824618">
            <a:off x="2342555" y="2070936"/>
            <a:ext cx="1714500" cy="253916"/>
          </a:xfrm>
          <a:prstGeom prst="rect">
            <a:avLst/>
          </a:prstGeom>
          <a:solidFill>
            <a:schemeClr val="accent6">
              <a:lumMod val="20000"/>
              <a:lumOff val="80000"/>
            </a:schemeClr>
          </a:solidFill>
          <a:ln>
            <a:solidFill>
              <a:schemeClr val="tx1"/>
            </a:solidFill>
          </a:ln>
        </p:spPr>
        <p:txBody>
          <a:bodyPr>
            <a:spAutoFit/>
          </a:bodyPr>
          <a:lstStyle/>
          <a:p>
            <a:pPr algn="ctr">
              <a:defRPr/>
            </a:pPr>
            <a:r>
              <a:rPr lang="en-US" sz="1050" dirty="0">
                <a:latin typeface="Arial" charset="0"/>
                <a:cs typeface="Arial" charset="0"/>
              </a:rPr>
              <a:t>water transported</a:t>
            </a:r>
          </a:p>
        </p:txBody>
      </p:sp>
      <p:sp>
        <p:nvSpPr>
          <p:cNvPr id="27" name="TextBox 26"/>
          <p:cNvSpPr txBox="1"/>
          <p:nvPr/>
        </p:nvSpPr>
        <p:spPr>
          <a:xfrm rot="2573562">
            <a:off x="2649141" y="3987248"/>
            <a:ext cx="1714500" cy="253916"/>
          </a:xfrm>
          <a:prstGeom prst="rect">
            <a:avLst/>
          </a:prstGeom>
          <a:solidFill>
            <a:schemeClr val="accent6">
              <a:lumMod val="20000"/>
              <a:lumOff val="80000"/>
            </a:schemeClr>
          </a:solidFill>
          <a:ln>
            <a:solidFill>
              <a:schemeClr val="tx1"/>
            </a:solidFill>
          </a:ln>
        </p:spPr>
        <p:txBody>
          <a:bodyPr>
            <a:spAutoFit/>
          </a:bodyPr>
          <a:lstStyle/>
          <a:p>
            <a:pPr algn="ctr">
              <a:defRPr/>
            </a:pPr>
            <a:r>
              <a:rPr lang="en-US" sz="1050" dirty="0">
                <a:latin typeface="Arial" charset="0"/>
                <a:cs typeface="Arial" charset="0"/>
              </a:rPr>
              <a:t>wind transported</a:t>
            </a:r>
          </a:p>
        </p:txBody>
      </p:sp>
      <p:sp>
        <p:nvSpPr>
          <p:cNvPr id="28" name="TextBox 27"/>
          <p:cNvSpPr txBox="1"/>
          <p:nvPr/>
        </p:nvSpPr>
        <p:spPr>
          <a:xfrm>
            <a:off x="4400550" y="1085850"/>
            <a:ext cx="2171700" cy="253916"/>
          </a:xfrm>
          <a:prstGeom prst="rect">
            <a:avLst/>
          </a:prstGeom>
          <a:solidFill>
            <a:schemeClr val="accent6">
              <a:lumMod val="20000"/>
              <a:lumOff val="80000"/>
            </a:schemeClr>
          </a:solidFill>
          <a:ln>
            <a:solidFill>
              <a:schemeClr val="tx1"/>
            </a:solidFill>
          </a:ln>
        </p:spPr>
        <p:txBody>
          <a:bodyPr>
            <a:spAutoFit/>
          </a:bodyPr>
          <a:lstStyle/>
          <a:p>
            <a:pPr algn="ctr">
              <a:defRPr/>
            </a:pPr>
            <a:r>
              <a:rPr lang="en-US" sz="1050" dirty="0">
                <a:latin typeface="Arial" charset="0"/>
                <a:cs typeface="Arial" charset="0"/>
              </a:rPr>
              <a:t>deposited by streams</a:t>
            </a:r>
          </a:p>
        </p:txBody>
      </p:sp>
      <p:sp>
        <p:nvSpPr>
          <p:cNvPr id="29" name="TextBox 28"/>
          <p:cNvSpPr txBox="1"/>
          <p:nvPr/>
        </p:nvSpPr>
        <p:spPr>
          <a:xfrm>
            <a:off x="4914900" y="2743200"/>
            <a:ext cx="1714500" cy="253916"/>
          </a:xfrm>
          <a:prstGeom prst="rect">
            <a:avLst/>
          </a:prstGeom>
          <a:solidFill>
            <a:schemeClr val="accent6">
              <a:lumMod val="20000"/>
              <a:lumOff val="80000"/>
            </a:schemeClr>
          </a:solidFill>
          <a:ln>
            <a:solidFill>
              <a:schemeClr val="tx1"/>
            </a:solidFill>
          </a:ln>
        </p:spPr>
        <p:txBody>
          <a:bodyPr>
            <a:spAutoFit/>
          </a:bodyPr>
          <a:lstStyle/>
          <a:p>
            <a:pPr algn="ctr">
              <a:defRPr/>
            </a:pPr>
            <a:r>
              <a:rPr lang="en-US" sz="1050" dirty="0">
                <a:latin typeface="Arial" charset="0"/>
                <a:cs typeface="Arial" charset="0"/>
              </a:rPr>
              <a:t>deposited by ice</a:t>
            </a:r>
          </a:p>
        </p:txBody>
      </p:sp>
      <p:sp>
        <p:nvSpPr>
          <p:cNvPr id="30" name="TextBox 29"/>
          <p:cNvSpPr txBox="1"/>
          <p:nvPr/>
        </p:nvSpPr>
        <p:spPr>
          <a:xfrm>
            <a:off x="4400550" y="628650"/>
            <a:ext cx="2171700" cy="253916"/>
          </a:xfrm>
          <a:prstGeom prst="rect">
            <a:avLst/>
          </a:prstGeom>
          <a:solidFill>
            <a:schemeClr val="accent6">
              <a:lumMod val="20000"/>
              <a:lumOff val="80000"/>
            </a:schemeClr>
          </a:solidFill>
          <a:ln>
            <a:solidFill>
              <a:schemeClr val="tx1"/>
            </a:solidFill>
          </a:ln>
        </p:spPr>
        <p:txBody>
          <a:bodyPr>
            <a:spAutoFit/>
          </a:bodyPr>
          <a:lstStyle/>
          <a:p>
            <a:pPr algn="ctr">
              <a:defRPr/>
            </a:pPr>
            <a:r>
              <a:rPr lang="en-US" sz="1050" dirty="0">
                <a:latin typeface="Arial" charset="0"/>
                <a:cs typeface="Arial" charset="0"/>
              </a:rPr>
              <a:t>deposited in lakes</a:t>
            </a:r>
          </a:p>
        </p:txBody>
      </p:sp>
      <p:sp>
        <p:nvSpPr>
          <p:cNvPr id="31" name="TextBox 30"/>
          <p:cNvSpPr txBox="1"/>
          <p:nvPr/>
        </p:nvSpPr>
        <p:spPr>
          <a:xfrm rot="16200000">
            <a:off x="4030861" y="3661783"/>
            <a:ext cx="1109663" cy="415498"/>
          </a:xfrm>
          <a:prstGeom prst="rect">
            <a:avLst/>
          </a:prstGeom>
          <a:solidFill>
            <a:schemeClr val="accent6">
              <a:lumMod val="20000"/>
              <a:lumOff val="80000"/>
            </a:schemeClr>
          </a:solidFill>
          <a:ln>
            <a:solidFill>
              <a:schemeClr val="tx1"/>
            </a:solidFill>
          </a:ln>
        </p:spPr>
        <p:txBody>
          <a:bodyPr>
            <a:spAutoFit/>
          </a:bodyPr>
          <a:lstStyle/>
          <a:p>
            <a:pPr algn="ctr">
              <a:defRPr/>
            </a:pPr>
            <a:r>
              <a:rPr lang="en-US" sz="1050" dirty="0">
                <a:latin typeface="Arial" charset="0"/>
                <a:cs typeface="Arial" charset="0"/>
              </a:rPr>
              <a:t>wind transported</a:t>
            </a:r>
          </a:p>
        </p:txBody>
      </p:sp>
      <p:sp>
        <p:nvSpPr>
          <p:cNvPr id="32" name="TextBox 31"/>
          <p:cNvSpPr txBox="1"/>
          <p:nvPr/>
        </p:nvSpPr>
        <p:spPr>
          <a:xfrm>
            <a:off x="4857750" y="2057400"/>
            <a:ext cx="1714500" cy="253916"/>
          </a:xfrm>
          <a:prstGeom prst="rect">
            <a:avLst/>
          </a:prstGeom>
          <a:solidFill>
            <a:schemeClr val="accent6">
              <a:lumMod val="20000"/>
              <a:lumOff val="80000"/>
            </a:schemeClr>
          </a:solidFill>
          <a:ln>
            <a:solidFill>
              <a:schemeClr val="tx1"/>
            </a:solidFill>
          </a:ln>
        </p:spPr>
        <p:txBody>
          <a:bodyPr>
            <a:spAutoFit/>
          </a:bodyPr>
          <a:lstStyle/>
          <a:p>
            <a:pPr algn="ctr">
              <a:defRPr/>
            </a:pPr>
            <a:r>
              <a:rPr lang="en-US" sz="1050" dirty="0">
                <a:latin typeface="Arial" charset="0"/>
                <a:cs typeface="Arial" charset="0"/>
              </a:rPr>
              <a:t>gravity transported</a:t>
            </a:r>
          </a:p>
        </p:txBody>
      </p:sp>
      <p:cxnSp>
        <p:nvCxnSpPr>
          <p:cNvPr id="11306" name="Straight Arrow Connector 102"/>
          <p:cNvCxnSpPr>
            <a:cxnSpLocks noChangeShapeType="1"/>
          </p:cNvCxnSpPr>
          <p:nvPr/>
        </p:nvCxnSpPr>
        <p:spPr bwMode="auto">
          <a:xfrm flipV="1">
            <a:off x="3143250" y="2171700"/>
            <a:ext cx="971550" cy="914400"/>
          </a:xfrm>
          <a:prstGeom prst="straightConnector1">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1307" name="Straight Connector 113"/>
          <p:cNvCxnSpPr>
            <a:cxnSpLocks noChangeShapeType="1"/>
          </p:cNvCxnSpPr>
          <p:nvPr/>
        </p:nvCxnSpPr>
        <p:spPr bwMode="auto">
          <a:xfrm flipH="1">
            <a:off x="3714750" y="800100"/>
            <a:ext cx="400050" cy="34290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1308" name="Straight Connector 114"/>
          <p:cNvCxnSpPr>
            <a:cxnSpLocks noChangeShapeType="1"/>
          </p:cNvCxnSpPr>
          <p:nvPr/>
        </p:nvCxnSpPr>
        <p:spPr bwMode="auto">
          <a:xfrm flipH="1" flipV="1">
            <a:off x="3714750" y="1143000"/>
            <a:ext cx="400050" cy="11430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1309" name="Straight Connector 115"/>
          <p:cNvCxnSpPr>
            <a:cxnSpLocks noChangeShapeType="1"/>
          </p:cNvCxnSpPr>
          <p:nvPr/>
        </p:nvCxnSpPr>
        <p:spPr bwMode="auto">
          <a:xfrm flipH="1" flipV="1">
            <a:off x="3714750" y="1143000"/>
            <a:ext cx="400050" cy="57150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1310" name="Straight Arrow Connector 121"/>
          <p:cNvCxnSpPr>
            <a:cxnSpLocks noChangeShapeType="1"/>
            <a:stCxn id="11283" idx="3"/>
            <a:endCxn id="11282" idx="1"/>
          </p:cNvCxnSpPr>
          <p:nvPr/>
        </p:nvCxnSpPr>
        <p:spPr bwMode="auto">
          <a:xfrm>
            <a:off x="1885950" y="607241"/>
            <a:ext cx="628650" cy="93451"/>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311" name="Straight Arrow Connector 126"/>
          <p:cNvCxnSpPr>
            <a:cxnSpLocks noChangeShapeType="1"/>
            <a:stCxn id="11280" idx="0"/>
          </p:cNvCxnSpPr>
          <p:nvPr/>
        </p:nvCxnSpPr>
        <p:spPr bwMode="auto">
          <a:xfrm flipV="1">
            <a:off x="1800225" y="3363518"/>
            <a:ext cx="885825" cy="1159667"/>
          </a:xfrm>
          <a:prstGeom prst="straightConnector1">
            <a:avLst/>
          </a:prstGeom>
          <a:noFill/>
          <a:ln w="57150" algn="ctr">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11312" name="Straight Arrow Connector 128"/>
          <p:cNvCxnSpPr>
            <a:cxnSpLocks noChangeShapeType="1"/>
            <a:stCxn id="11279" idx="2"/>
          </p:cNvCxnSpPr>
          <p:nvPr/>
        </p:nvCxnSpPr>
        <p:spPr bwMode="auto">
          <a:xfrm>
            <a:off x="1857375" y="2544382"/>
            <a:ext cx="828675" cy="541719"/>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49" name="Group 48"/>
          <p:cNvGrpSpPr/>
          <p:nvPr/>
        </p:nvGrpSpPr>
        <p:grpSpPr>
          <a:xfrm>
            <a:off x="106136" y="4816929"/>
            <a:ext cx="4931228" cy="307777"/>
            <a:chOff x="106136" y="4816929"/>
            <a:chExt cx="4931228" cy="307777"/>
          </a:xfrm>
        </p:grpSpPr>
        <p:sp>
          <p:nvSpPr>
            <p:cNvPr id="50" name="TextBox 49"/>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51" name="Picture 5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52" name="TextBox 51"/>
          <p:cNvSpPr txBox="1"/>
          <p:nvPr/>
        </p:nvSpPr>
        <p:spPr>
          <a:xfrm>
            <a:off x="8253789" y="4292352"/>
            <a:ext cx="628650" cy="461665"/>
          </a:xfrm>
          <a:prstGeom prst="rect">
            <a:avLst/>
          </a:prstGeom>
          <a:noFill/>
        </p:spPr>
        <p:txBody>
          <a:bodyPr wrap="square" rtlCol="0">
            <a:spAutoFit/>
          </a:bodyPr>
          <a:lstStyle/>
          <a:p>
            <a:r>
              <a:rPr lang="en-US" sz="800" dirty="0" smtClean="0">
                <a:solidFill>
                  <a:schemeClr val="bg1">
                    <a:lumMod val="50000"/>
                  </a:schemeClr>
                </a:solidFill>
              </a:rPr>
              <a:t>Credit: David Lindbo</a:t>
            </a:r>
            <a:endParaRPr lang="en-US" sz="800" dirty="0">
              <a:solidFill>
                <a:schemeClr val="bg1">
                  <a:lumMod val="50000"/>
                </a:schemeClr>
              </a:solidFill>
            </a:endParaRPr>
          </a:p>
        </p:txBody>
      </p:sp>
    </p:spTree>
    <p:extLst>
      <p:ext uri="{BB962C8B-B14F-4D97-AF65-F5344CB8AC3E}">
        <p14:creationId xmlns:p14="http://schemas.microsoft.com/office/powerpoint/2010/main" val="1108458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280"/>
                                        </p:tgtEl>
                                        <p:attrNameLst>
                                          <p:attrName>style.visibility</p:attrName>
                                        </p:attrNameLst>
                                      </p:cBhvr>
                                      <p:to>
                                        <p:strVal val="visible"/>
                                      </p:to>
                                    </p:set>
                                    <p:animEffect transition="in" filter="wipe(down)">
                                      <p:cBhvr>
                                        <p:cTn id="7" dur="500"/>
                                        <p:tgtEl>
                                          <p:spTgt spid="11280"/>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11278"/>
                                        </p:tgtEl>
                                        <p:attrNameLst>
                                          <p:attrName>style.visibility</p:attrName>
                                        </p:attrNameLst>
                                      </p:cBhvr>
                                      <p:to>
                                        <p:strVal val="visible"/>
                                      </p:to>
                                    </p:set>
                                    <p:animEffect transition="in" filter="wipe(down)">
                                      <p:cBhvr>
                                        <p:cTn id="11" dur="500"/>
                                        <p:tgtEl>
                                          <p:spTgt spid="1127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par>
                          <p:cTn id="15" fill="hold" nodeType="afterGroup">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1279"/>
                                        </p:tgtEl>
                                        <p:attrNameLst>
                                          <p:attrName>style.visibility</p:attrName>
                                        </p:attrNameLst>
                                      </p:cBhvr>
                                      <p:to>
                                        <p:strVal val="visible"/>
                                      </p:to>
                                    </p:set>
                                    <p:animEffect transition="in" filter="wipe(down)">
                                      <p:cBhvr>
                                        <p:cTn id="18" dur="500"/>
                                        <p:tgtEl>
                                          <p:spTgt spid="11279"/>
                                        </p:tgtEl>
                                      </p:cBhvr>
                                    </p:animEffect>
                                  </p:childTnLst>
                                </p:cTn>
                              </p:par>
                              <p:par>
                                <p:cTn id="19" presetID="22" presetClass="entr" presetSubtype="4" fill="hold" nodeType="withEffect">
                                  <p:stCondLst>
                                    <p:cond delay="0"/>
                                  </p:stCondLst>
                                  <p:childTnLst>
                                    <p:set>
                                      <p:cBhvr>
                                        <p:cTn id="20" dur="1" fill="hold">
                                          <p:stCondLst>
                                            <p:cond delay="0"/>
                                          </p:stCondLst>
                                        </p:cTn>
                                        <p:tgtEl>
                                          <p:spTgt spid="11311"/>
                                        </p:tgtEl>
                                        <p:attrNameLst>
                                          <p:attrName>style.visibility</p:attrName>
                                        </p:attrNameLst>
                                      </p:cBhvr>
                                      <p:to>
                                        <p:strVal val="visible"/>
                                      </p:to>
                                    </p:set>
                                    <p:animEffect transition="in" filter="wipe(down)">
                                      <p:cBhvr>
                                        <p:cTn id="21" dur="500"/>
                                        <p:tgtEl>
                                          <p:spTgt spid="11311"/>
                                        </p:tgtEl>
                                      </p:cBhvr>
                                    </p:animEffect>
                                  </p:childTnLst>
                                </p:cTn>
                              </p:par>
                              <p:par>
                                <p:cTn id="22" presetID="22" presetClass="entr" presetSubtype="1" fill="hold" nodeType="withEffect">
                                  <p:stCondLst>
                                    <p:cond delay="0"/>
                                  </p:stCondLst>
                                  <p:childTnLst>
                                    <p:set>
                                      <p:cBhvr>
                                        <p:cTn id="23" dur="1" fill="hold">
                                          <p:stCondLst>
                                            <p:cond delay="0"/>
                                          </p:stCondLst>
                                        </p:cTn>
                                        <p:tgtEl>
                                          <p:spTgt spid="11312"/>
                                        </p:tgtEl>
                                        <p:attrNameLst>
                                          <p:attrName>style.visibility</p:attrName>
                                        </p:attrNameLst>
                                      </p:cBhvr>
                                      <p:to>
                                        <p:strVal val="visible"/>
                                      </p:to>
                                    </p:set>
                                    <p:animEffect transition="in" filter="wipe(up)">
                                      <p:cBhvr>
                                        <p:cTn id="24" dur="500"/>
                                        <p:tgtEl>
                                          <p:spTgt spid="11312"/>
                                        </p:tgtEl>
                                      </p:cBhvr>
                                    </p:animEffect>
                                  </p:childTnLst>
                                </p:cTn>
                              </p:par>
                            </p:childTnLst>
                          </p:cTn>
                        </p:par>
                        <p:par>
                          <p:cTn id="25" fill="hold" nodeType="afterGroup">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1284"/>
                                        </p:tgtEl>
                                        <p:attrNameLst>
                                          <p:attrName>style.visibility</p:attrName>
                                        </p:attrNameLst>
                                      </p:cBhvr>
                                      <p:to>
                                        <p:strVal val="visible"/>
                                      </p:to>
                                    </p:set>
                                    <p:animEffect transition="in" filter="wipe(left)">
                                      <p:cBhvr>
                                        <p:cTn id="28" dur="500"/>
                                        <p:tgtEl>
                                          <p:spTgt spid="1128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283"/>
                                        </p:tgtEl>
                                        <p:attrNameLst>
                                          <p:attrName>style.visibility</p:attrName>
                                        </p:attrNameLst>
                                      </p:cBhvr>
                                      <p:to>
                                        <p:strVal val="visible"/>
                                      </p:to>
                                    </p:set>
                                    <p:animEffect transition="in" filter="wipe(down)">
                                      <p:cBhvr>
                                        <p:cTn id="33" dur="500"/>
                                        <p:tgtEl>
                                          <p:spTgt spid="11283"/>
                                        </p:tgtEl>
                                      </p:cBhvr>
                                    </p:animEffect>
                                  </p:childTnLst>
                                </p:cTn>
                              </p:par>
                            </p:childTnLst>
                          </p:cTn>
                        </p:par>
                        <p:par>
                          <p:cTn id="34" fill="hold" nodeType="afterGroup">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par>
                                <p:cTn id="38" presetID="22" presetClass="entr" presetSubtype="8" fill="hold" nodeType="withEffect">
                                  <p:stCondLst>
                                    <p:cond delay="0"/>
                                  </p:stCondLst>
                                  <p:childTnLst>
                                    <p:set>
                                      <p:cBhvr>
                                        <p:cTn id="39" dur="1" fill="hold">
                                          <p:stCondLst>
                                            <p:cond delay="0"/>
                                          </p:stCondLst>
                                        </p:cTn>
                                        <p:tgtEl>
                                          <p:spTgt spid="11310"/>
                                        </p:tgtEl>
                                        <p:attrNameLst>
                                          <p:attrName>style.visibility</p:attrName>
                                        </p:attrNameLst>
                                      </p:cBhvr>
                                      <p:to>
                                        <p:strVal val="visible"/>
                                      </p:to>
                                    </p:set>
                                    <p:animEffect transition="in" filter="wipe(left)">
                                      <p:cBhvr>
                                        <p:cTn id="40" dur="500"/>
                                        <p:tgtEl>
                                          <p:spTgt spid="11310"/>
                                        </p:tgtEl>
                                      </p:cBhvr>
                                    </p:animEffect>
                                  </p:childTnLst>
                                </p:cTn>
                              </p:par>
                            </p:childTnLst>
                          </p:cTn>
                        </p:par>
                        <p:par>
                          <p:cTn id="41" fill="hold" nodeType="afterGroup">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1282"/>
                                        </p:tgtEl>
                                        <p:attrNameLst>
                                          <p:attrName>style.visibility</p:attrName>
                                        </p:attrNameLst>
                                      </p:cBhvr>
                                      <p:to>
                                        <p:strVal val="visible"/>
                                      </p:to>
                                    </p:set>
                                    <p:animEffect transition="in" filter="wipe(left)">
                                      <p:cBhvr>
                                        <p:cTn id="44" dur="500"/>
                                        <p:tgtEl>
                                          <p:spTgt spid="1128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1285"/>
                                        </p:tgtEl>
                                        <p:attrNameLst>
                                          <p:attrName>style.visibility</p:attrName>
                                        </p:attrNameLst>
                                      </p:cBhvr>
                                      <p:to>
                                        <p:strVal val="visible"/>
                                      </p:to>
                                    </p:set>
                                    <p:animEffect transition="in" filter="wipe(left)">
                                      <p:cBhvr>
                                        <p:cTn id="49" dur="500"/>
                                        <p:tgtEl>
                                          <p:spTgt spid="1128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4" fill="hold" nodeType="clickEffect">
                                  <p:stCondLst>
                                    <p:cond delay="0"/>
                                  </p:stCondLst>
                                  <p:childTnLst>
                                    <p:set>
                                      <p:cBhvr>
                                        <p:cTn id="53" dur="1" fill="hold">
                                          <p:stCondLst>
                                            <p:cond delay="0"/>
                                          </p:stCondLst>
                                        </p:cTn>
                                        <p:tgtEl>
                                          <p:spTgt spid="11277"/>
                                        </p:tgtEl>
                                        <p:attrNameLst>
                                          <p:attrName>style.visibility</p:attrName>
                                        </p:attrNameLst>
                                      </p:cBhvr>
                                      <p:to>
                                        <p:strVal val="visible"/>
                                      </p:to>
                                    </p:set>
                                    <p:animEffect transition="in" filter="wipe(down)">
                                      <p:cBhvr>
                                        <p:cTn id="54" dur="500"/>
                                        <p:tgtEl>
                                          <p:spTgt spid="11277"/>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par>
                          <p:cTn id="58" fill="hold" nodeType="afterGroup">
                            <p:stCondLst>
                              <p:cond delay="500"/>
                            </p:stCondLst>
                            <p:childTnLst>
                              <p:par>
                                <p:cTn id="59" presetID="22" presetClass="entr" presetSubtype="4" fill="hold" nodeType="afterEffect">
                                  <p:stCondLst>
                                    <p:cond delay="0"/>
                                  </p:stCondLst>
                                  <p:childTnLst>
                                    <p:set>
                                      <p:cBhvr>
                                        <p:cTn id="60" dur="1" fill="hold">
                                          <p:stCondLst>
                                            <p:cond delay="0"/>
                                          </p:stCondLst>
                                        </p:cTn>
                                        <p:tgtEl>
                                          <p:spTgt spid="11307"/>
                                        </p:tgtEl>
                                        <p:attrNameLst>
                                          <p:attrName>style.visibility</p:attrName>
                                        </p:attrNameLst>
                                      </p:cBhvr>
                                      <p:to>
                                        <p:strVal val="visible"/>
                                      </p:to>
                                    </p:set>
                                    <p:animEffect transition="in" filter="wipe(down)">
                                      <p:cBhvr>
                                        <p:cTn id="61" dur="500"/>
                                        <p:tgtEl>
                                          <p:spTgt spid="11307"/>
                                        </p:tgtEl>
                                      </p:cBhvr>
                                    </p:animEffect>
                                  </p:childTnLst>
                                </p:cTn>
                              </p:par>
                            </p:childTnLst>
                          </p:cTn>
                        </p:par>
                        <p:par>
                          <p:cTn id="62" fill="hold" nodeType="afterGroup">
                            <p:stCondLst>
                              <p:cond delay="1000"/>
                            </p:stCondLst>
                            <p:childTnLst>
                              <p:par>
                                <p:cTn id="63" presetID="22" presetClass="entr" presetSubtype="8" fill="hold" nodeType="afterEffect">
                                  <p:stCondLst>
                                    <p:cond delay="0"/>
                                  </p:stCondLst>
                                  <p:childTnLst>
                                    <p:set>
                                      <p:cBhvr>
                                        <p:cTn id="64" dur="1" fill="hold">
                                          <p:stCondLst>
                                            <p:cond delay="0"/>
                                          </p:stCondLst>
                                        </p:cTn>
                                        <p:tgtEl>
                                          <p:spTgt spid="11276"/>
                                        </p:tgtEl>
                                        <p:attrNameLst>
                                          <p:attrName>style.visibility</p:attrName>
                                        </p:attrNameLst>
                                      </p:cBhvr>
                                      <p:to>
                                        <p:strVal val="visible"/>
                                      </p:to>
                                    </p:set>
                                    <p:animEffect transition="in" filter="wipe(left)">
                                      <p:cBhvr>
                                        <p:cTn id="65" dur="500"/>
                                        <p:tgtEl>
                                          <p:spTgt spid="11276"/>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wipe(left)">
                                      <p:cBhvr>
                                        <p:cTn id="68" dur="500"/>
                                        <p:tgtEl>
                                          <p:spTgt spid="30"/>
                                        </p:tgtEl>
                                      </p:cBhvr>
                                    </p:animEffect>
                                  </p:childTnLst>
                                </p:cTn>
                              </p:par>
                            </p:childTnLst>
                          </p:cTn>
                        </p:par>
                        <p:par>
                          <p:cTn id="69" fill="hold" nodeType="afterGroup">
                            <p:stCondLst>
                              <p:cond delay="1500"/>
                            </p:stCondLst>
                            <p:childTnLst>
                              <p:par>
                                <p:cTn id="70" presetID="22" presetClass="entr" presetSubtype="8" fill="hold" grpId="0" nodeType="afterEffect">
                                  <p:stCondLst>
                                    <p:cond delay="0"/>
                                  </p:stCondLst>
                                  <p:childTnLst>
                                    <p:set>
                                      <p:cBhvr>
                                        <p:cTn id="71" dur="1" fill="hold">
                                          <p:stCondLst>
                                            <p:cond delay="0"/>
                                          </p:stCondLst>
                                        </p:cTn>
                                        <p:tgtEl>
                                          <p:spTgt spid="11286"/>
                                        </p:tgtEl>
                                        <p:attrNameLst>
                                          <p:attrName>style.visibility</p:attrName>
                                        </p:attrNameLst>
                                      </p:cBhvr>
                                      <p:to>
                                        <p:strVal val="visible"/>
                                      </p:to>
                                    </p:set>
                                    <p:animEffect transition="in" filter="wipe(left)">
                                      <p:cBhvr>
                                        <p:cTn id="72" dur="500"/>
                                        <p:tgtEl>
                                          <p:spTgt spid="11286"/>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11308"/>
                                        </p:tgtEl>
                                        <p:attrNameLst>
                                          <p:attrName>style.visibility</p:attrName>
                                        </p:attrNameLst>
                                      </p:cBhvr>
                                      <p:to>
                                        <p:strVal val="visible"/>
                                      </p:to>
                                    </p:set>
                                    <p:animEffect transition="in" filter="wipe(left)">
                                      <p:cBhvr>
                                        <p:cTn id="77" dur="500"/>
                                        <p:tgtEl>
                                          <p:spTgt spid="11308"/>
                                        </p:tgtEl>
                                      </p:cBhvr>
                                    </p:animEffect>
                                  </p:childTnLst>
                                </p:cTn>
                              </p:par>
                            </p:childTnLst>
                          </p:cTn>
                        </p:par>
                        <p:par>
                          <p:cTn id="78" fill="hold" nodeType="afterGroup">
                            <p:stCondLst>
                              <p:cond delay="500"/>
                            </p:stCondLst>
                            <p:childTnLst>
                              <p:par>
                                <p:cTn id="79" presetID="22" presetClass="entr" presetSubtype="8" fill="hold" nodeType="afterEffect">
                                  <p:stCondLst>
                                    <p:cond delay="0"/>
                                  </p:stCondLst>
                                  <p:childTnLst>
                                    <p:set>
                                      <p:cBhvr>
                                        <p:cTn id="80" dur="1" fill="hold">
                                          <p:stCondLst>
                                            <p:cond delay="0"/>
                                          </p:stCondLst>
                                        </p:cTn>
                                        <p:tgtEl>
                                          <p:spTgt spid="11269"/>
                                        </p:tgtEl>
                                        <p:attrNameLst>
                                          <p:attrName>style.visibility</p:attrName>
                                        </p:attrNameLst>
                                      </p:cBhvr>
                                      <p:to>
                                        <p:strVal val="visible"/>
                                      </p:to>
                                    </p:set>
                                    <p:animEffect transition="in" filter="wipe(left)">
                                      <p:cBhvr>
                                        <p:cTn id="81" dur="500"/>
                                        <p:tgtEl>
                                          <p:spTgt spid="11269"/>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wipe(left)">
                                      <p:cBhvr>
                                        <p:cTn id="84" dur="500"/>
                                        <p:tgtEl>
                                          <p:spTgt spid="28"/>
                                        </p:tgtEl>
                                      </p:cBhvr>
                                    </p:animEffect>
                                  </p:childTnLst>
                                </p:cTn>
                              </p:par>
                            </p:childTnLst>
                          </p:cTn>
                        </p:par>
                        <p:par>
                          <p:cTn id="85" fill="hold" nodeType="afterGroup">
                            <p:stCondLst>
                              <p:cond delay="1000"/>
                            </p:stCondLst>
                            <p:childTnLst>
                              <p:par>
                                <p:cTn id="86" presetID="22" presetClass="entr" presetSubtype="8" fill="hold" grpId="0" nodeType="afterEffect">
                                  <p:stCondLst>
                                    <p:cond delay="0"/>
                                  </p:stCondLst>
                                  <p:childTnLst>
                                    <p:set>
                                      <p:cBhvr>
                                        <p:cTn id="87" dur="1" fill="hold">
                                          <p:stCondLst>
                                            <p:cond delay="0"/>
                                          </p:stCondLst>
                                        </p:cTn>
                                        <p:tgtEl>
                                          <p:spTgt spid="11287"/>
                                        </p:tgtEl>
                                        <p:attrNameLst>
                                          <p:attrName>style.visibility</p:attrName>
                                        </p:attrNameLst>
                                      </p:cBhvr>
                                      <p:to>
                                        <p:strVal val="visible"/>
                                      </p:to>
                                    </p:set>
                                    <p:animEffect transition="in" filter="wipe(left)">
                                      <p:cBhvr>
                                        <p:cTn id="88" dur="500"/>
                                        <p:tgtEl>
                                          <p:spTgt spid="11287"/>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8" fill="hold" nodeType="clickEffect">
                                  <p:stCondLst>
                                    <p:cond delay="0"/>
                                  </p:stCondLst>
                                  <p:childTnLst>
                                    <p:set>
                                      <p:cBhvr>
                                        <p:cTn id="92" dur="1" fill="hold">
                                          <p:stCondLst>
                                            <p:cond delay="0"/>
                                          </p:stCondLst>
                                        </p:cTn>
                                        <p:tgtEl>
                                          <p:spTgt spid="11309"/>
                                        </p:tgtEl>
                                        <p:attrNameLst>
                                          <p:attrName>style.visibility</p:attrName>
                                        </p:attrNameLst>
                                      </p:cBhvr>
                                      <p:to>
                                        <p:strVal val="visible"/>
                                      </p:to>
                                    </p:set>
                                    <p:animEffect transition="in" filter="wipe(left)">
                                      <p:cBhvr>
                                        <p:cTn id="93" dur="500"/>
                                        <p:tgtEl>
                                          <p:spTgt spid="11309"/>
                                        </p:tgtEl>
                                      </p:cBhvr>
                                    </p:animEffect>
                                  </p:childTnLst>
                                </p:cTn>
                              </p:par>
                            </p:childTnLst>
                          </p:cTn>
                        </p:par>
                        <p:par>
                          <p:cTn id="94" fill="hold" nodeType="afterGroup">
                            <p:stCondLst>
                              <p:cond delay="500"/>
                            </p:stCondLst>
                            <p:childTnLst>
                              <p:par>
                                <p:cTn id="95" presetID="22" presetClass="entr" presetSubtype="8" fill="hold" nodeType="afterEffect">
                                  <p:stCondLst>
                                    <p:cond delay="0"/>
                                  </p:stCondLst>
                                  <p:childTnLst>
                                    <p:set>
                                      <p:cBhvr>
                                        <p:cTn id="96" dur="1" fill="hold">
                                          <p:stCondLst>
                                            <p:cond delay="0"/>
                                          </p:stCondLst>
                                        </p:cTn>
                                        <p:tgtEl>
                                          <p:spTgt spid="11270"/>
                                        </p:tgtEl>
                                        <p:attrNameLst>
                                          <p:attrName>style.visibility</p:attrName>
                                        </p:attrNameLst>
                                      </p:cBhvr>
                                      <p:to>
                                        <p:strVal val="visible"/>
                                      </p:to>
                                    </p:set>
                                    <p:animEffect transition="in" filter="wipe(left)">
                                      <p:cBhvr>
                                        <p:cTn id="97" dur="500"/>
                                        <p:tgtEl>
                                          <p:spTgt spid="11270"/>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wipe(left)">
                                      <p:cBhvr>
                                        <p:cTn id="100" dur="500"/>
                                        <p:tgtEl>
                                          <p:spTgt spid="25"/>
                                        </p:tgtEl>
                                      </p:cBhvr>
                                    </p:animEffect>
                                  </p:childTnLst>
                                </p:cTn>
                              </p:par>
                            </p:childTnLst>
                          </p:cTn>
                        </p:par>
                        <p:par>
                          <p:cTn id="101" fill="hold" nodeType="afterGroup">
                            <p:stCondLst>
                              <p:cond delay="1000"/>
                            </p:stCondLst>
                            <p:childTnLst>
                              <p:par>
                                <p:cTn id="102" presetID="22" presetClass="entr" presetSubtype="8" fill="hold" grpId="0" nodeType="afterEffect">
                                  <p:stCondLst>
                                    <p:cond delay="0"/>
                                  </p:stCondLst>
                                  <p:childTnLst>
                                    <p:set>
                                      <p:cBhvr>
                                        <p:cTn id="103" dur="1" fill="hold">
                                          <p:stCondLst>
                                            <p:cond delay="0"/>
                                          </p:stCondLst>
                                        </p:cTn>
                                        <p:tgtEl>
                                          <p:spTgt spid="11288"/>
                                        </p:tgtEl>
                                        <p:attrNameLst>
                                          <p:attrName>style.visibility</p:attrName>
                                        </p:attrNameLst>
                                      </p:cBhvr>
                                      <p:to>
                                        <p:strVal val="visible"/>
                                      </p:to>
                                    </p:set>
                                    <p:animEffect transition="in" filter="wipe(left)">
                                      <p:cBhvr>
                                        <p:cTn id="104" dur="500"/>
                                        <p:tgtEl>
                                          <p:spTgt spid="11288"/>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ntr" presetSubtype="8" fill="hold" nodeType="clickEffect">
                                  <p:stCondLst>
                                    <p:cond delay="0"/>
                                  </p:stCondLst>
                                  <p:childTnLst>
                                    <p:set>
                                      <p:cBhvr>
                                        <p:cTn id="108" dur="1" fill="hold">
                                          <p:stCondLst>
                                            <p:cond delay="0"/>
                                          </p:stCondLst>
                                        </p:cTn>
                                        <p:tgtEl>
                                          <p:spTgt spid="11306"/>
                                        </p:tgtEl>
                                        <p:attrNameLst>
                                          <p:attrName>style.visibility</p:attrName>
                                        </p:attrNameLst>
                                      </p:cBhvr>
                                      <p:to>
                                        <p:strVal val="visible"/>
                                      </p:to>
                                    </p:set>
                                    <p:animEffect transition="in" filter="wipe(left)">
                                      <p:cBhvr>
                                        <p:cTn id="109" dur="500"/>
                                        <p:tgtEl>
                                          <p:spTgt spid="11306"/>
                                        </p:tgtEl>
                                      </p:cBhvr>
                                    </p:animEffect>
                                  </p:childTnLst>
                                </p:cTn>
                              </p:par>
                            </p:childTnLst>
                          </p:cTn>
                        </p:par>
                        <p:par>
                          <p:cTn id="110" fill="hold" nodeType="afterGroup">
                            <p:stCondLst>
                              <p:cond delay="500"/>
                            </p:stCondLst>
                            <p:childTnLst>
                              <p:par>
                                <p:cTn id="111" presetID="22" presetClass="entr" presetSubtype="8" fill="hold" nodeType="afterEffect">
                                  <p:stCondLst>
                                    <p:cond delay="0"/>
                                  </p:stCondLst>
                                  <p:childTnLst>
                                    <p:set>
                                      <p:cBhvr>
                                        <p:cTn id="112" dur="1" fill="hold">
                                          <p:stCondLst>
                                            <p:cond delay="0"/>
                                          </p:stCondLst>
                                        </p:cTn>
                                        <p:tgtEl>
                                          <p:spTgt spid="11271"/>
                                        </p:tgtEl>
                                        <p:attrNameLst>
                                          <p:attrName>style.visibility</p:attrName>
                                        </p:attrNameLst>
                                      </p:cBhvr>
                                      <p:to>
                                        <p:strVal val="visible"/>
                                      </p:to>
                                    </p:set>
                                    <p:animEffect transition="in" filter="wipe(left)">
                                      <p:cBhvr>
                                        <p:cTn id="113" dur="500"/>
                                        <p:tgtEl>
                                          <p:spTgt spid="11271"/>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32"/>
                                        </p:tgtEl>
                                        <p:attrNameLst>
                                          <p:attrName>style.visibility</p:attrName>
                                        </p:attrNameLst>
                                      </p:cBhvr>
                                      <p:to>
                                        <p:strVal val="visible"/>
                                      </p:to>
                                    </p:set>
                                    <p:animEffect transition="in" filter="wipe(left)">
                                      <p:cBhvr>
                                        <p:cTn id="116" dur="500"/>
                                        <p:tgtEl>
                                          <p:spTgt spid="32"/>
                                        </p:tgtEl>
                                      </p:cBhvr>
                                    </p:animEffect>
                                  </p:childTnLst>
                                </p:cTn>
                              </p:par>
                            </p:childTnLst>
                          </p:cTn>
                        </p:par>
                        <p:par>
                          <p:cTn id="117" fill="hold" nodeType="afterGroup">
                            <p:stCondLst>
                              <p:cond delay="1000"/>
                            </p:stCondLst>
                            <p:childTnLst>
                              <p:par>
                                <p:cTn id="118" presetID="22" presetClass="entr" presetSubtype="8" fill="hold" grpId="0" nodeType="afterEffect">
                                  <p:stCondLst>
                                    <p:cond delay="0"/>
                                  </p:stCondLst>
                                  <p:childTnLst>
                                    <p:set>
                                      <p:cBhvr>
                                        <p:cTn id="119" dur="1" fill="hold">
                                          <p:stCondLst>
                                            <p:cond delay="0"/>
                                          </p:stCondLst>
                                        </p:cTn>
                                        <p:tgtEl>
                                          <p:spTgt spid="11289"/>
                                        </p:tgtEl>
                                        <p:attrNameLst>
                                          <p:attrName>style.visibility</p:attrName>
                                        </p:attrNameLst>
                                      </p:cBhvr>
                                      <p:to>
                                        <p:strVal val="visible"/>
                                      </p:to>
                                    </p:set>
                                    <p:animEffect transition="in" filter="wipe(left)">
                                      <p:cBhvr>
                                        <p:cTn id="120" dur="500"/>
                                        <p:tgtEl>
                                          <p:spTgt spid="11289"/>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8" fill="hold" nodeType="clickEffect">
                                  <p:stCondLst>
                                    <p:cond delay="0"/>
                                  </p:stCondLst>
                                  <p:childTnLst>
                                    <p:set>
                                      <p:cBhvr>
                                        <p:cTn id="124" dur="1" fill="hold">
                                          <p:stCondLst>
                                            <p:cond delay="0"/>
                                          </p:stCondLst>
                                        </p:cTn>
                                        <p:tgtEl>
                                          <p:spTgt spid="11268"/>
                                        </p:tgtEl>
                                        <p:attrNameLst>
                                          <p:attrName>style.visibility</p:attrName>
                                        </p:attrNameLst>
                                      </p:cBhvr>
                                      <p:to>
                                        <p:strVal val="visible"/>
                                      </p:to>
                                    </p:set>
                                    <p:animEffect transition="in" filter="wipe(left)">
                                      <p:cBhvr>
                                        <p:cTn id="125" dur="500"/>
                                        <p:tgtEl>
                                          <p:spTgt spid="11268"/>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27"/>
                                        </p:tgtEl>
                                        <p:attrNameLst>
                                          <p:attrName>style.visibility</p:attrName>
                                        </p:attrNameLst>
                                      </p:cBhvr>
                                      <p:to>
                                        <p:strVal val="visible"/>
                                      </p:to>
                                    </p:set>
                                    <p:animEffect transition="in" filter="wipe(left)">
                                      <p:cBhvr>
                                        <p:cTn id="128" dur="500"/>
                                        <p:tgtEl>
                                          <p:spTgt spid="27"/>
                                        </p:tgtEl>
                                      </p:cBhvr>
                                    </p:animEffect>
                                  </p:childTnLst>
                                </p:cTn>
                              </p:par>
                            </p:childTnLst>
                          </p:cTn>
                        </p:par>
                        <p:par>
                          <p:cTn id="129" fill="hold" nodeType="afterGroup">
                            <p:stCondLst>
                              <p:cond delay="500"/>
                            </p:stCondLst>
                            <p:childTnLst>
                              <p:par>
                                <p:cTn id="130" presetID="22" presetClass="entr" presetSubtype="8" fill="hold" nodeType="afterEffect">
                                  <p:stCondLst>
                                    <p:cond delay="0"/>
                                  </p:stCondLst>
                                  <p:childTnLst>
                                    <p:set>
                                      <p:cBhvr>
                                        <p:cTn id="131" dur="1" fill="hold">
                                          <p:stCondLst>
                                            <p:cond delay="0"/>
                                          </p:stCondLst>
                                        </p:cTn>
                                        <p:tgtEl>
                                          <p:spTgt spid="11267"/>
                                        </p:tgtEl>
                                        <p:attrNameLst>
                                          <p:attrName>style.visibility</p:attrName>
                                        </p:attrNameLst>
                                      </p:cBhvr>
                                      <p:to>
                                        <p:strVal val="visible"/>
                                      </p:to>
                                    </p:set>
                                    <p:animEffect transition="in" filter="wipe(left)">
                                      <p:cBhvr>
                                        <p:cTn id="132" dur="500"/>
                                        <p:tgtEl>
                                          <p:spTgt spid="11267"/>
                                        </p:tgtEl>
                                      </p:cBhvr>
                                    </p:animEffect>
                                  </p:childTnLst>
                                </p:cTn>
                              </p:par>
                              <p:par>
                                <p:cTn id="133" presetID="22" presetClass="entr" presetSubtype="8"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wipe(left)">
                                      <p:cBhvr>
                                        <p:cTn id="135" dur="500"/>
                                        <p:tgtEl>
                                          <p:spTgt spid="21"/>
                                        </p:tgtEl>
                                      </p:cBhvr>
                                    </p:animEffect>
                                  </p:childTnLst>
                                </p:cTn>
                              </p:par>
                            </p:childTnLst>
                          </p:cTn>
                        </p:par>
                        <p:par>
                          <p:cTn id="136" fill="hold" nodeType="afterGroup">
                            <p:stCondLst>
                              <p:cond delay="1000"/>
                            </p:stCondLst>
                            <p:childTnLst>
                              <p:par>
                                <p:cTn id="137" presetID="22" presetClass="entr" presetSubtype="8" fill="hold" grpId="0" nodeType="afterEffect">
                                  <p:stCondLst>
                                    <p:cond delay="0"/>
                                  </p:stCondLst>
                                  <p:childTnLst>
                                    <p:set>
                                      <p:cBhvr>
                                        <p:cTn id="138" dur="1" fill="hold">
                                          <p:stCondLst>
                                            <p:cond delay="0"/>
                                          </p:stCondLst>
                                        </p:cTn>
                                        <p:tgtEl>
                                          <p:spTgt spid="11292"/>
                                        </p:tgtEl>
                                        <p:attrNameLst>
                                          <p:attrName>style.visibility</p:attrName>
                                        </p:attrNameLst>
                                      </p:cBhvr>
                                      <p:to>
                                        <p:strVal val="visible"/>
                                      </p:to>
                                    </p:set>
                                    <p:animEffect transition="in" filter="wipe(left)">
                                      <p:cBhvr>
                                        <p:cTn id="139" dur="500"/>
                                        <p:tgtEl>
                                          <p:spTgt spid="11292"/>
                                        </p:tgtEl>
                                      </p:cBhvr>
                                    </p:animEffect>
                                  </p:childTnLst>
                                </p:cTn>
                              </p:par>
                            </p:childTnLst>
                          </p:cTn>
                        </p:par>
                      </p:childTnLst>
                    </p:cTn>
                  </p:par>
                  <p:par>
                    <p:cTn id="140" fill="hold" nodeType="clickPar">
                      <p:stCondLst>
                        <p:cond delay="indefinite"/>
                      </p:stCondLst>
                      <p:childTnLst>
                        <p:par>
                          <p:cTn id="141" fill="hold" nodeType="withGroup">
                            <p:stCondLst>
                              <p:cond delay="0"/>
                            </p:stCondLst>
                            <p:childTnLst>
                              <p:par>
                                <p:cTn id="142" presetID="22" presetClass="entr" presetSubtype="8" fill="hold" nodeType="clickEffect">
                                  <p:stCondLst>
                                    <p:cond delay="0"/>
                                  </p:stCondLst>
                                  <p:childTnLst>
                                    <p:set>
                                      <p:cBhvr>
                                        <p:cTn id="143" dur="1" fill="hold">
                                          <p:stCondLst>
                                            <p:cond delay="0"/>
                                          </p:stCondLst>
                                        </p:cTn>
                                        <p:tgtEl>
                                          <p:spTgt spid="11273"/>
                                        </p:tgtEl>
                                        <p:attrNameLst>
                                          <p:attrName>style.visibility</p:attrName>
                                        </p:attrNameLst>
                                      </p:cBhvr>
                                      <p:to>
                                        <p:strVal val="visible"/>
                                      </p:to>
                                    </p:set>
                                    <p:animEffect transition="in" filter="wipe(left)">
                                      <p:cBhvr>
                                        <p:cTn id="144" dur="500"/>
                                        <p:tgtEl>
                                          <p:spTgt spid="11273"/>
                                        </p:tgtEl>
                                      </p:cBhvr>
                                    </p:animEffect>
                                  </p:childTnLst>
                                </p:cTn>
                              </p:par>
                              <p:par>
                                <p:cTn id="145" presetID="22" presetClass="entr" presetSubtype="4" fill="hold" grpId="0" nodeType="withEffect">
                                  <p:stCondLst>
                                    <p:cond delay="0"/>
                                  </p:stCondLst>
                                  <p:childTnLst>
                                    <p:set>
                                      <p:cBhvr>
                                        <p:cTn id="146" dur="1" fill="hold">
                                          <p:stCondLst>
                                            <p:cond delay="0"/>
                                          </p:stCondLst>
                                        </p:cTn>
                                        <p:tgtEl>
                                          <p:spTgt spid="23"/>
                                        </p:tgtEl>
                                        <p:attrNameLst>
                                          <p:attrName>style.visibility</p:attrName>
                                        </p:attrNameLst>
                                      </p:cBhvr>
                                      <p:to>
                                        <p:strVal val="visible"/>
                                      </p:to>
                                    </p:set>
                                    <p:animEffect transition="in" filter="wipe(down)">
                                      <p:cBhvr>
                                        <p:cTn id="147" dur="500"/>
                                        <p:tgtEl>
                                          <p:spTgt spid="23"/>
                                        </p:tgtEl>
                                      </p:cBhvr>
                                    </p:animEffect>
                                  </p:childTnLst>
                                </p:cTn>
                              </p:par>
                            </p:childTnLst>
                          </p:cTn>
                        </p:par>
                        <p:par>
                          <p:cTn id="148" fill="hold" nodeType="afterGroup">
                            <p:stCondLst>
                              <p:cond delay="500"/>
                            </p:stCondLst>
                            <p:childTnLst>
                              <p:par>
                                <p:cTn id="149" presetID="22" presetClass="entr" presetSubtype="8" fill="hold" nodeType="afterEffect">
                                  <p:stCondLst>
                                    <p:cond delay="0"/>
                                  </p:stCondLst>
                                  <p:childTnLst>
                                    <p:set>
                                      <p:cBhvr>
                                        <p:cTn id="150" dur="1" fill="hold">
                                          <p:stCondLst>
                                            <p:cond delay="0"/>
                                          </p:stCondLst>
                                        </p:cTn>
                                        <p:tgtEl>
                                          <p:spTgt spid="11272"/>
                                        </p:tgtEl>
                                        <p:attrNameLst>
                                          <p:attrName>style.visibility</p:attrName>
                                        </p:attrNameLst>
                                      </p:cBhvr>
                                      <p:to>
                                        <p:strVal val="visible"/>
                                      </p:to>
                                    </p:set>
                                    <p:animEffect transition="in" filter="wipe(left)">
                                      <p:cBhvr>
                                        <p:cTn id="151" dur="500"/>
                                        <p:tgtEl>
                                          <p:spTgt spid="11272"/>
                                        </p:tgtEl>
                                      </p:cBhvr>
                                    </p:animEffect>
                                  </p:childTnLst>
                                </p:cTn>
                              </p:par>
                              <p:par>
                                <p:cTn id="152" presetID="22" presetClass="entr" presetSubtype="8" fill="hold" grpId="0" nodeType="withEffect">
                                  <p:stCondLst>
                                    <p:cond delay="0"/>
                                  </p:stCondLst>
                                  <p:childTnLst>
                                    <p:set>
                                      <p:cBhvr>
                                        <p:cTn id="153" dur="1" fill="hold">
                                          <p:stCondLst>
                                            <p:cond delay="0"/>
                                          </p:stCondLst>
                                        </p:cTn>
                                        <p:tgtEl>
                                          <p:spTgt spid="29"/>
                                        </p:tgtEl>
                                        <p:attrNameLst>
                                          <p:attrName>style.visibility</p:attrName>
                                        </p:attrNameLst>
                                      </p:cBhvr>
                                      <p:to>
                                        <p:strVal val="visible"/>
                                      </p:to>
                                    </p:set>
                                    <p:animEffect transition="in" filter="wipe(left)">
                                      <p:cBhvr>
                                        <p:cTn id="154" dur="500"/>
                                        <p:tgtEl>
                                          <p:spTgt spid="29"/>
                                        </p:tgtEl>
                                      </p:cBhvr>
                                    </p:animEffect>
                                  </p:childTnLst>
                                </p:cTn>
                              </p:par>
                            </p:childTnLst>
                          </p:cTn>
                        </p:par>
                        <p:par>
                          <p:cTn id="155" fill="hold" nodeType="afterGroup">
                            <p:stCondLst>
                              <p:cond delay="1000"/>
                            </p:stCondLst>
                            <p:childTnLst>
                              <p:par>
                                <p:cTn id="156" presetID="22" presetClass="entr" presetSubtype="8" fill="hold" grpId="0" nodeType="afterEffect">
                                  <p:stCondLst>
                                    <p:cond delay="0"/>
                                  </p:stCondLst>
                                  <p:childTnLst>
                                    <p:set>
                                      <p:cBhvr>
                                        <p:cTn id="157" dur="1" fill="hold">
                                          <p:stCondLst>
                                            <p:cond delay="0"/>
                                          </p:stCondLst>
                                        </p:cTn>
                                        <p:tgtEl>
                                          <p:spTgt spid="11290"/>
                                        </p:tgtEl>
                                        <p:attrNameLst>
                                          <p:attrName>style.visibility</p:attrName>
                                        </p:attrNameLst>
                                      </p:cBhvr>
                                      <p:to>
                                        <p:strVal val="visible"/>
                                      </p:to>
                                    </p:set>
                                    <p:animEffect transition="in" filter="wipe(left)">
                                      <p:cBhvr>
                                        <p:cTn id="158" dur="500"/>
                                        <p:tgtEl>
                                          <p:spTgt spid="11290"/>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2" presetClass="entr" presetSubtype="8" fill="hold" nodeType="clickEffect">
                                  <p:stCondLst>
                                    <p:cond delay="0"/>
                                  </p:stCondLst>
                                  <p:childTnLst>
                                    <p:set>
                                      <p:cBhvr>
                                        <p:cTn id="162" dur="1" fill="hold">
                                          <p:stCondLst>
                                            <p:cond delay="0"/>
                                          </p:stCondLst>
                                        </p:cTn>
                                        <p:tgtEl>
                                          <p:spTgt spid="11275"/>
                                        </p:tgtEl>
                                        <p:attrNameLst>
                                          <p:attrName>style.visibility</p:attrName>
                                        </p:attrNameLst>
                                      </p:cBhvr>
                                      <p:to>
                                        <p:strVal val="visible"/>
                                      </p:to>
                                    </p:set>
                                    <p:animEffect transition="in" filter="wipe(left)">
                                      <p:cBhvr>
                                        <p:cTn id="163" dur="500"/>
                                        <p:tgtEl>
                                          <p:spTgt spid="11275"/>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20"/>
                                        </p:tgtEl>
                                        <p:attrNameLst>
                                          <p:attrName>style.visibility</p:attrName>
                                        </p:attrNameLst>
                                      </p:cBhvr>
                                      <p:to>
                                        <p:strVal val="visible"/>
                                      </p:to>
                                    </p:set>
                                    <p:animEffect transition="in" filter="wipe(down)">
                                      <p:cBhvr>
                                        <p:cTn id="166" dur="500"/>
                                        <p:tgtEl>
                                          <p:spTgt spid="20"/>
                                        </p:tgtEl>
                                      </p:cBhvr>
                                    </p:animEffect>
                                  </p:childTnLst>
                                </p:cTn>
                              </p:par>
                            </p:childTnLst>
                          </p:cTn>
                        </p:par>
                        <p:par>
                          <p:cTn id="167" fill="hold" nodeType="afterGroup">
                            <p:stCondLst>
                              <p:cond delay="500"/>
                            </p:stCondLst>
                            <p:childTnLst>
                              <p:par>
                                <p:cTn id="168" presetID="22" presetClass="entr" presetSubtype="8" fill="hold" grpId="0" nodeType="afterEffect">
                                  <p:stCondLst>
                                    <p:cond delay="0"/>
                                  </p:stCondLst>
                                  <p:childTnLst>
                                    <p:set>
                                      <p:cBhvr>
                                        <p:cTn id="169" dur="1" fill="hold">
                                          <p:stCondLst>
                                            <p:cond delay="0"/>
                                          </p:stCondLst>
                                        </p:cTn>
                                        <p:tgtEl>
                                          <p:spTgt spid="11291"/>
                                        </p:tgtEl>
                                        <p:attrNameLst>
                                          <p:attrName>style.visibility</p:attrName>
                                        </p:attrNameLst>
                                      </p:cBhvr>
                                      <p:to>
                                        <p:strVal val="visible"/>
                                      </p:to>
                                    </p:set>
                                    <p:animEffect transition="in" filter="wipe(left)">
                                      <p:cBhvr>
                                        <p:cTn id="170" dur="500"/>
                                        <p:tgtEl>
                                          <p:spTgt spid="11291"/>
                                        </p:tgtEl>
                                      </p:cBhvr>
                                    </p:animEffec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22" presetClass="entr" presetSubtype="1" fill="hold" nodeType="clickEffect">
                                  <p:stCondLst>
                                    <p:cond delay="0"/>
                                  </p:stCondLst>
                                  <p:childTnLst>
                                    <p:set>
                                      <p:cBhvr>
                                        <p:cTn id="174" dur="1" fill="hold">
                                          <p:stCondLst>
                                            <p:cond delay="0"/>
                                          </p:stCondLst>
                                        </p:cTn>
                                        <p:tgtEl>
                                          <p:spTgt spid="11266"/>
                                        </p:tgtEl>
                                        <p:attrNameLst>
                                          <p:attrName>style.visibility</p:attrName>
                                        </p:attrNameLst>
                                      </p:cBhvr>
                                      <p:to>
                                        <p:strVal val="visible"/>
                                      </p:to>
                                    </p:set>
                                    <p:animEffect transition="in" filter="wipe(up)">
                                      <p:cBhvr>
                                        <p:cTn id="175" dur="500"/>
                                        <p:tgtEl>
                                          <p:spTgt spid="11266"/>
                                        </p:tgtEl>
                                      </p:cBhvr>
                                    </p:animEffect>
                                  </p:childTnLst>
                                </p:cTn>
                              </p:par>
                              <p:par>
                                <p:cTn id="176" presetID="22" presetClass="entr" presetSubtype="1" fill="hold" grpId="0" nodeType="withEffect">
                                  <p:stCondLst>
                                    <p:cond delay="0"/>
                                  </p:stCondLst>
                                  <p:childTnLst>
                                    <p:set>
                                      <p:cBhvr>
                                        <p:cTn id="177" dur="1" fill="hold">
                                          <p:stCondLst>
                                            <p:cond delay="0"/>
                                          </p:stCondLst>
                                        </p:cTn>
                                        <p:tgtEl>
                                          <p:spTgt spid="31"/>
                                        </p:tgtEl>
                                        <p:attrNameLst>
                                          <p:attrName>style.visibility</p:attrName>
                                        </p:attrNameLst>
                                      </p:cBhvr>
                                      <p:to>
                                        <p:strVal val="visible"/>
                                      </p:to>
                                    </p:set>
                                    <p:animEffect transition="in" filter="wipe(up)">
                                      <p:cBhvr>
                                        <p:cTn id="178" dur="500"/>
                                        <p:tgtEl>
                                          <p:spTgt spid="31"/>
                                        </p:tgtEl>
                                      </p:cBhvr>
                                    </p:animEffec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22" presetClass="entr" presetSubtype="2" fill="hold" grpId="0" nodeType="clickEffect">
                                  <p:stCondLst>
                                    <p:cond delay="0"/>
                                  </p:stCondLst>
                                  <p:childTnLst>
                                    <p:set>
                                      <p:cBhvr>
                                        <p:cTn id="182" dur="1" fill="hold">
                                          <p:stCondLst>
                                            <p:cond delay="0"/>
                                          </p:stCondLst>
                                        </p:cTn>
                                        <p:tgtEl>
                                          <p:spTgt spid="24"/>
                                        </p:tgtEl>
                                        <p:attrNameLst>
                                          <p:attrName>style.visibility</p:attrName>
                                        </p:attrNameLst>
                                      </p:cBhvr>
                                      <p:to>
                                        <p:strVal val="visible"/>
                                      </p:to>
                                    </p:set>
                                    <p:animEffect transition="in" filter="wipe(right)">
                                      <p:cBhvr>
                                        <p:cTn id="183" dur="500"/>
                                        <p:tgtEl>
                                          <p:spTgt spid="24"/>
                                        </p:tgtEl>
                                      </p:cBhvr>
                                    </p:animEffect>
                                  </p:childTnLst>
                                </p:cTn>
                              </p:par>
                              <p:par>
                                <p:cTn id="184" presetID="22" presetClass="entr" presetSubtype="2" fill="hold" nodeType="withEffect">
                                  <p:stCondLst>
                                    <p:cond delay="0"/>
                                  </p:stCondLst>
                                  <p:childTnLst>
                                    <p:set>
                                      <p:cBhvr>
                                        <p:cTn id="185" dur="1" fill="hold">
                                          <p:stCondLst>
                                            <p:cond delay="0"/>
                                          </p:stCondLst>
                                        </p:cTn>
                                        <p:tgtEl>
                                          <p:spTgt spid="11274"/>
                                        </p:tgtEl>
                                        <p:attrNameLst>
                                          <p:attrName>style.visibility</p:attrName>
                                        </p:attrNameLst>
                                      </p:cBhvr>
                                      <p:to>
                                        <p:strVal val="visible"/>
                                      </p:to>
                                    </p:set>
                                    <p:animEffect transition="in" filter="wipe(right)">
                                      <p:cBhvr>
                                        <p:cTn id="186" dur="500"/>
                                        <p:tgtEl>
                                          <p:spTgt spid="11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9" grpId="0" animBg="1"/>
      <p:bldP spid="11280" grpId="0" animBg="1"/>
      <p:bldP spid="8" grpId="0" animBg="1"/>
      <p:bldP spid="11282" grpId="0" animBg="1"/>
      <p:bldP spid="11283" grpId="0" animBg="1"/>
      <p:bldP spid="11284" grpId="0" animBg="1"/>
      <p:bldP spid="11285" grpId="0" animBg="1"/>
      <p:bldP spid="11286" grpId="0" animBg="1"/>
      <p:bldP spid="11287" grpId="0" animBg="1"/>
      <p:bldP spid="11288" grpId="0" animBg="1"/>
      <p:bldP spid="11289" grpId="0" animBg="1"/>
      <p:bldP spid="11290" grpId="0" animBg="1"/>
      <p:bldP spid="11291" grpId="0" animBg="1"/>
      <p:bldP spid="11292"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a:xfrm>
            <a:off x="935831" y="0"/>
            <a:ext cx="6858000" cy="667941"/>
          </a:xfrm>
        </p:spPr>
        <p:txBody>
          <a:bodyPr>
            <a:normAutofit fontScale="90000"/>
          </a:bodyPr>
          <a:lstStyle/>
          <a:p>
            <a:r>
              <a:rPr lang="en-US" altLang="en-US" dirty="0" smtClean="0"/>
              <a:t>Organic</a:t>
            </a:r>
          </a:p>
        </p:txBody>
      </p:sp>
      <p:sp>
        <p:nvSpPr>
          <p:cNvPr id="12291" name="Subtitle 3"/>
          <p:cNvSpPr>
            <a:spLocks noGrp="1"/>
          </p:cNvSpPr>
          <p:nvPr>
            <p:ph type="subTitle" idx="1"/>
          </p:nvPr>
        </p:nvSpPr>
        <p:spPr>
          <a:xfrm>
            <a:off x="992981" y="667941"/>
            <a:ext cx="6858000" cy="1241822"/>
          </a:xfrm>
        </p:spPr>
        <p:txBody>
          <a:bodyPr/>
          <a:lstStyle/>
          <a:p>
            <a:r>
              <a:rPr lang="en-US" altLang="en-US" dirty="0" smtClean="0"/>
              <a:t>Accumulation of plant and animal debris – generally in wet environments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074" y="1199952"/>
            <a:ext cx="4562071" cy="288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rcRect l="-555"/>
          <a:stretch>
            <a:fillRect/>
          </a:stretch>
        </p:blipFill>
        <p:spPr bwMode="auto">
          <a:xfrm>
            <a:off x="4513389" y="1199952"/>
            <a:ext cx="4563643" cy="288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2"/>
          <p:cNvSpPr>
            <a:spLocks noChangeAspect="1"/>
          </p:cNvSpPr>
          <p:nvPr/>
        </p:nvSpPr>
        <p:spPr bwMode="auto">
          <a:xfrm>
            <a:off x="1635333" y="3007504"/>
            <a:ext cx="1872249" cy="2578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26013" y="1199953"/>
            <a:ext cx="2327472" cy="3418284"/>
          </a:xfrm>
          <a:prstGeom prst="rect">
            <a:avLst/>
          </a:prstGeom>
        </p:spPr>
      </p:pic>
      <p:grpSp>
        <p:nvGrpSpPr>
          <p:cNvPr id="8" name="Group 7"/>
          <p:cNvGrpSpPr/>
          <p:nvPr/>
        </p:nvGrpSpPr>
        <p:grpSpPr>
          <a:xfrm>
            <a:off x="106136" y="4816929"/>
            <a:ext cx="4931228" cy="307777"/>
            <a:chOff x="106136" y="4816929"/>
            <a:chExt cx="4931228" cy="307777"/>
          </a:xfrm>
        </p:grpSpPr>
        <p:sp>
          <p:nvSpPr>
            <p:cNvPr id="9" name="TextBox 8"/>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11" name="TextBox 10"/>
          <p:cNvSpPr txBox="1"/>
          <p:nvPr/>
        </p:nvSpPr>
        <p:spPr>
          <a:xfrm>
            <a:off x="7233557" y="4568875"/>
            <a:ext cx="1771650" cy="215444"/>
          </a:xfrm>
          <a:prstGeom prst="rect">
            <a:avLst/>
          </a:prstGeom>
          <a:noFill/>
        </p:spPr>
        <p:txBody>
          <a:bodyPr wrap="square" rtlCol="0">
            <a:spAutoFit/>
          </a:bodyPr>
          <a:lstStyle/>
          <a:p>
            <a:r>
              <a:rPr lang="en-US" sz="800" dirty="0" smtClean="0">
                <a:solidFill>
                  <a:schemeClr val="bg1">
                    <a:lumMod val="50000"/>
                  </a:schemeClr>
                </a:solidFill>
              </a:rPr>
              <a:t>Photo Credit: David Lindbo</a:t>
            </a:r>
            <a:endParaRPr lang="en-US" sz="800" dirty="0">
              <a:solidFill>
                <a:schemeClr val="bg1">
                  <a:lumMod val="50000"/>
                </a:schemeClr>
              </a:solidFill>
            </a:endParaRPr>
          </a:p>
        </p:txBody>
      </p:sp>
    </p:spTree>
    <p:extLst>
      <p:ext uri="{BB962C8B-B14F-4D97-AF65-F5344CB8AC3E}">
        <p14:creationId xmlns:p14="http://schemas.microsoft.com/office/powerpoint/2010/main" val="93075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ctrTitle"/>
          </p:nvPr>
        </p:nvSpPr>
        <p:spPr>
          <a:xfrm>
            <a:off x="1143000" y="0"/>
            <a:ext cx="6858000" cy="767954"/>
          </a:xfrm>
        </p:spPr>
        <p:txBody>
          <a:bodyPr>
            <a:normAutofit fontScale="90000"/>
          </a:bodyPr>
          <a:lstStyle/>
          <a:p>
            <a:r>
              <a:rPr lang="en-US" altLang="en-US" dirty="0" smtClean="0"/>
              <a:t>Residual Materials</a:t>
            </a:r>
          </a:p>
        </p:txBody>
      </p:sp>
      <p:sp>
        <p:nvSpPr>
          <p:cNvPr id="14339" name="Subtitle 3"/>
          <p:cNvSpPr>
            <a:spLocks noGrp="1"/>
          </p:cNvSpPr>
          <p:nvPr>
            <p:ph type="subTitle" idx="1"/>
          </p:nvPr>
        </p:nvSpPr>
        <p:spPr>
          <a:xfrm>
            <a:off x="1143000" y="686991"/>
            <a:ext cx="6858000" cy="1241822"/>
          </a:xfrm>
        </p:spPr>
        <p:txBody>
          <a:bodyPr/>
          <a:lstStyle/>
          <a:p>
            <a:r>
              <a:rPr lang="en-US" altLang="en-US" dirty="0" smtClean="0"/>
              <a:t>Weathered and formed in place</a:t>
            </a:r>
          </a:p>
        </p:txBody>
      </p:sp>
      <p:pic>
        <p:nvPicPr>
          <p:cNvPr id="4" name="Picture 7" descr="C:\Users\David\Desktop\AKADIRT\Soil Photos\Rowan County - Research Station\DSC_1778.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8644" y="1190626"/>
            <a:ext cx="2125123" cy="310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1-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03967" y="1190626"/>
            <a:ext cx="2194698" cy="310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82871" y="1264024"/>
            <a:ext cx="2232211" cy="3048854"/>
          </a:xfrm>
          <a:prstGeom prst="rect">
            <a:avLst/>
          </a:prstGeom>
        </p:spPr>
      </p:pic>
      <p:grpSp>
        <p:nvGrpSpPr>
          <p:cNvPr id="7" name="Group 6"/>
          <p:cNvGrpSpPr/>
          <p:nvPr/>
        </p:nvGrpSpPr>
        <p:grpSpPr>
          <a:xfrm>
            <a:off x="106136" y="4816929"/>
            <a:ext cx="4931228" cy="307777"/>
            <a:chOff x="106136" y="4816929"/>
            <a:chExt cx="4931228" cy="307777"/>
          </a:xfrm>
        </p:grpSpPr>
        <p:sp>
          <p:nvSpPr>
            <p:cNvPr id="8" name="TextBox 7"/>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10" name="TextBox 9"/>
          <p:cNvSpPr txBox="1"/>
          <p:nvPr/>
        </p:nvSpPr>
        <p:spPr>
          <a:xfrm>
            <a:off x="7233557" y="4568875"/>
            <a:ext cx="1771650" cy="215444"/>
          </a:xfrm>
          <a:prstGeom prst="rect">
            <a:avLst/>
          </a:prstGeom>
          <a:noFill/>
        </p:spPr>
        <p:txBody>
          <a:bodyPr wrap="square" rtlCol="0">
            <a:spAutoFit/>
          </a:bodyPr>
          <a:lstStyle/>
          <a:p>
            <a:r>
              <a:rPr lang="en-US" sz="800" dirty="0" smtClean="0">
                <a:solidFill>
                  <a:schemeClr val="bg1">
                    <a:lumMod val="50000"/>
                  </a:schemeClr>
                </a:solidFill>
              </a:rPr>
              <a:t>Photo Credits: David Lindbo</a:t>
            </a:r>
            <a:endParaRPr lang="en-US" sz="800" dirty="0">
              <a:solidFill>
                <a:schemeClr val="bg1">
                  <a:lumMod val="50000"/>
                </a:schemeClr>
              </a:solidFill>
            </a:endParaRPr>
          </a:p>
        </p:txBody>
      </p:sp>
    </p:spTree>
    <p:extLst>
      <p:ext uri="{BB962C8B-B14F-4D97-AF65-F5344CB8AC3E}">
        <p14:creationId xmlns:p14="http://schemas.microsoft.com/office/powerpoint/2010/main" val="26510415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ubtitle 3"/>
          <p:cNvSpPr>
            <a:spLocks noGrp="1"/>
          </p:cNvSpPr>
          <p:nvPr>
            <p:ph type="subTitle" idx="1"/>
          </p:nvPr>
        </p:nvSpPr>
        <p:spPr>
          <a:xfrm>
            <a:off x="825038" y="3521010"/>
            <a:ext cx="7543800" cy="857250"/>
          </a:xfrm>
        </p:spPr>
        <p:txBody>
          <a:bodyPr>
            <a:noAutofit/>
          </a:bodyPr>
          <a:lstStyle/>
          <a:p>
            <a:r>
              <a:rPr lang="en-US" altLang="en-US" sz="2800" dirty="0" smtClean="0"/>
              <a:t>Materials that have moved and then weathered</a:t>
            </a:r>
          </a:p>
        </p:txBody>
      </p:sp>
      <p:sp>
        <p:nvSpPr>
          <p:cNvPr id="4" name="Rectangle 2"/>
          <p:cNvSpPr txBox="1">
            <a:spLocks noChangeArrowheads="1"/>
          </p:cNvSpPr>
          <p:nvPr/>
        </p:nvSpPr>
        <p:spPr>
          <a:xfrm>
            <a:off x="912608" y="1501542"/>
            <a:ext cx="6361611" cy="1894005"/>
          </a:xfrm>
          <a:prstGeom prst="rect">
            <a:avLst/>
          </a:prstGeom>
          <a:solidFill>
            <a:schemeClr val="accent1"/>
          </a:solidFill>
        </p:spPr>
        <p:txBody>
          <a:bodyPr vert="horz" lIns="91440" tIns="45720" rIns="91440" bIns="45720" rtlCol="0" anchor="b">
            <a:normAutofit/>
          </a:bodyPr>
          <a:lstStyle>
            <a:lvl1pPr algn="l" defTabSz="685800" rtl="0" eaLnBrk="1" latinLnBrk="0" hangingPunct="1">
              <a:lnSpc>
                <a:spcPct val="85000"/>
              </a:lnSpc>
              <a:spcBef>
                <a:spcPct val="0"/>
              </a:spcBef>
              <a:buNone/>
              <a:defRPr sz="6000" kern="1200" spc="-38" baseline="0">
                <a:solidFill>
                  <a:schemeClr val="tx1">
                    <a:lumMod val="85000"/>
                    <a:lumOff val="15000"/>
                  </a:schemeClr>
                </a:solidFill>
                <a:latin typeface="+mj-lt"/>
                <a:ea typeface="+mj-ea"/>
                <a:cs typeface="+mj-cs"/>
              </a:defRPr>
            </a:lvl1pPr>
          </a:lstStyle>
          <a:p>
            <a:pPr>
              <a:buClrTx/>
              <a:buFontTx/>
            </a:pPr>
            <a:r>
              <a:rPr lang="en-US" altLang="en-US" sz="4950" dirty="0" smtClean="0"/>
              <a:t>Transported Materials</a:t>
            </a:r>
            <a:endParaRPr lang="en-US" altLang="en-US" sz="4950" dirty="0"/>
          </a:p>
        </p:txBody>
      </p:sp>
      <p:grpSp>
        <p:nvGrpSpPr>
          <p:cNvPr id="5" name="Group 4"/>
          <p:cNvGrpSpPr/>
          <p:nvPr/>
        </p:nvGrpSpPr>
        <p:grpSpPr>
          <a:xfrm>
            <a:off x="106136" y="4816929"/>
            <a:ext cx="4931228" cy="307777"/>
            <a:chOff x="106136" y="4816929"/>
            <a:chExt cx="4931228" cy="307777"/>
          </a:xfrm>
        </p:grpSpPr>
        <p:sp>
          <p:nvSpPr>
            <p:cNvPr id="6" name="TextBox 5"/>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Tree>
    <p:extLst>
      <p:ext uri="{BB962C8B-B14F-4D97-AF65-F5344CB8AC3E}">
        <p14:creationId xmlns:p14="http://schemas.microsoft.com/office/powerpoint/2010/main" val="45442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charRg st="4294967295" end="4294967295"/>
                                            </p:txEl>
                                          </p:spTgt>
                                        </p:tgtEl>
                                        <p:attrNameLst>
                                          <p:attrName>style.visibility</p:attrName>
                                        </p:attrNameLst>
                                      </p:cBhvr>
                                      <p:to>
                                        <p:strVal val="visible"/>
                                      </p:to>
                                    </p:set>
                                    <p:animEffect transition="in" filter="fade">
                                      <p:cBhvr>
                                        <p:cTn id="7" dur="2000"/>
                                        <p:tgtEl>
                                          <p:spTgt spid="4">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0885" y="859971"/>
            <a:ext cx="7829284" cy="3537858"/>
          </a:xfrm>
          <a:prstGeom prst="rect">
            <a:avLst/>
          </a:prstGeom>
        </p:spPr>
      </p:pic>
      <p:grpSp>
        <p:nvGrpSpPr>
          <p:cNvPr id="4" name="Group 3"/>
          <p:cNvGrpSpPr/>
          <p:nvPr/>
        </p:nvGrpSpPr>
        <p:grpSpPr>
          <a:xfrm>
            <a:off x="106136" y="4816929"/>
            <a:ext cx="4931228" cy="307777"/>
            <a:chOff x="106136" y="4816929"/>
            <a:chExt cx="4931228" cy="307777"/>
          </a:xfrm>
        </p:grpSpPr>
        <p:sp>
          <p:nvSpPr>
            <p:cNvPr id="5" name="TextBox 4"/>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7" name="TextBox 6"/>
          <p:cNvSpPr txBox="1"/>
          <p:nvPr/>
        </p:nvSpPr>
        <p:spPr>
          <a:xfrm>
            <a:off x="6817179" y="4568875"/>
            <a:ext cx="2188029" cy="215444"/>
          </a:xfrm>
          <a:prstGeom prst="rect">
            <a:avLst/>
          </a:prstGeom>
          <a:noFill/>
        </p:spPr>
        <p:txBody>
          <a:bodyPr wrap="square" rtlCol="0">
            <a:spAutoFit/>
          </a:bodyPr>
          <a:lstStyle/>
          <a:p>
            <a:r>
              <a:rPr lang="en-US" sz="800" dirty="0" smtClean="0">
                <a:solidFill>
                  <a:schemeClr val="bg1">
                    <a:lumMod val="50000"/>
                  </a:schemeClr>
                </a:solidFill>
              </a:rPr>
              <a:t>Source: Know Soil, Know Life; SSSA</a:t>
            </a:r>
            <a:endParaRPr lang="en-US" sz="800" dirty="0">
              <a:solidFill>
                <a:schemeClr val="bg1">
                  <a:lumMod val="50000"/>
                </a:schemeClr>
              </a:solidFill>
            </a:endParaRPr>
          </a:p>
        </p:txBody>
      </p:sp>
    </p:spTree>
    <p:extLst>
      <p:ext uri="{BB962C8B-B14F-4D97-AF65-F5344CB8AC3E}">
        <p14:creationId xmlns:p14="http://schemas.microsoft.com/office/powerpoint/2010/main" val="18347938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586196" y="-171450"/>
            <a:ext cx="7608570" cy="857250"/>
          </a:xfrm>
        </p:spPr>
        <p:txBody>
          <a:bodyPr/>
          <a:lstStyle/>
          <a:p>
            <a:pPr algn="ctr">
              <a:tabLst>
                <a:tab pos="4232275" algn="l"/>
              </a:tabLst>
            </a:pPr>
            <a:r>
              <a:rPr lang="en-US" altLang="en-US" b="1" dirty="0" smtClean="0"/>
              <a:t>Water Transported            Ice Transported</a:t>
            </a:r>
          </a:p>
        </p:txBody>
      </p:sp>
      <p:pic>
        <p:nvPicPr>
          <p:cNvPr id="30724" name="Picture 4" descr="C:\Documents and Settings\lindbo\Desktop\AKADIRT\Soil Field Trip Photos\SSSA 01 North Carolina\Greenville\Tar River\Butressed tree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39581" y="2333046"/>
            <a:ext cx="1430701" cy="1907941"/>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0297" y="685800"/>
            <a:ext cx="3901440" cy="1228051"/>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6220" y="2308891"/>
            <a:ext cx="1986457" cy="1468483"/>
          </a:xfrm>
          <a:prstGeom prst="rect">
            <a:avLst/>
          </a:prstGeom>
        </p:spPr>
      </p:pic>
      <p:sp>
        <p:nvSpPr>
          <p:cNvPr id="4" name="TextBox 3"/>
          <p:cNvSpPr txBox="1"/>
          <p:nvPr/>
        </p:nvSpPr>
        <p:spPr>
          <a:xfrm>
            <a:off x="2511969" y="4260072"/>
            <a:ext cx="1555087" cy="400110"/>
          </a:xfrm>
          <a:prstGeom prst="rect">
            <a:avLst/>
          </a:prstGeom>
          <a:noFill/>
        </p:spPr>
        <p:txBody>
          <a:bodyPr wrap="square" rtlCol="0">
            <a:spAutoFit/>
          </a:bodyPr>
          <a:lstStyle/>
          <a:p>
            <a:pPr algn="ctr"/>
            <a:r>
              <a:rPr lang="en-US" sz="2000" b="1" dirty="0"/>
              <a:t>FLUVIAL</a:t>
            </a:r>
          </a:p>
        </p:txBody>
      </p:sp>
      <p:sp>
        <p:nvSpPr>
          <p:cNvPr id="8" name="TextBox 7"/>
          <p:cNvSpPr txBox="1"/>
          <p:nvPr/>
        </p:nvSpPr>
        <p:spPr>
          <a:xfrm>
            <a:off x="1341085" y="1911316"/>
            <a:ext cx="1445342" cy="400110"/>
          </a:xfrm>
          <a:prstGeom prst="rect">
            <a:avLst/>
          </a:prstGeom>
          <a:noFill/>
        </p:spPr>
        <p:txBody>
          <a:bodyPr wrap="square" rtlCol="0">
            <a:spAutoFit/>
          </a:bodyPr>
          <a:lstStyle/>
          <a:p>
            <a:pPr algn="ctr"/>
            <a:r>
              <a:rPr lang="en-US" sz="2000" b="1" dirty="0"/>
              <a:t>MARINE</a:t>
            </a:r>
          </a:p>
        </p:txBody>
      </p:sp>
      <p:sp>
        <p:nvSpPr>
          <p:cNvPr id="9" name="TextBox 8"/>
          <p:cNvSpPr txBox="1"/>
          <p:nvPr/>
        </p:nvSpPr>
        <p:spPr>
          <a:xfrm>
            <a:off x="226220" y="3887631"/>
            <a:ext cx="1758746" cy="369332"/>
          </a:xfrm>
          <a:prstGeom prst="rect">
            <a:avLst/>
          </a:prstGeom>
          <a:noFill/>
        </p:spPr>
        <p:txBody>
          <a:bodyPr wrap="square" rtlCol="0">
            <a:spAutoFit/>
          </a:bodyPr>
          <a:lstStyle/>
          <a:p>
            <a:pPr algn="ctr"/>
            <a:r>
              <a:rPr lang="en-US" sz="1800" b="1" dirty="0"/>
              <a:t>LACUSTRINE</a:t>
            </a:r>
          </a:p>
        </p:txBody>
      </p:sp>
      <p:grpSp>
        <p:nvGrpSpPr>
          <p:cNvPr id="7" name="Group 6"/>
          <p:cNvGrpSpPr/>
          <p:nvPr/>
        </p:nvGrpSpPr>
        <p:grpSpPr>
          <a:xfrm>
            <a:off x="4870079" y="1299825"/>
            <a:ext cx="3816210" cy="3091574"/>
            <a:chOff x="4656352" y="685800"/>
            <a:chExt cx="4106327" cy="3147438"/>
          </a:xfrm>
        </p:grpSpPr>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b="-8023"/>
            <a:stretch/>
          </p:blipFill>
          <p:spPr>
            <a:xfrm>
              <a:off x="4656352" y="749702"/>
              <a:ext cx="2057957" cy="3083536"/>
            </a:xfrm>
            <a:prstGeom prst="rect">
              <a:avLst/>
            </a:prstGeom>
          </p:spPr>
        </p:pic>
        <p:pic>
          <p:nvPicPr>
            <p:cNvPr id="6" name="Picture 5"/>
            <p:cNvPicPr>
              <a:picLocks noChangeAspect="1"/>
            </p:cNvPicPr>
            <p:nvPr/>
          </p:nvPicPr>
          <p:blipFill rotWithShape="1">
            <a:blip r:embed="rId7" cstate="screen">
              <a:extLst>
                <a:ext uri="{28A0092B-C50C-407E-A947-70E740481C1C}">
                  <a14:useLocalDpi xmlns:a14="http://schemas.microsoft.com/office/drawing/2010/main"/>
                </a:ext>
              </a:extLst>
            </a:blip>
            <a:srcRect l="-68292" t="-2443"/>
            <a:stretch/>
          </p:blipFill>
          <p:spPr>
            <a:xfrm>
              <a:off x="5329646" y="685800"/>
              <a:ext cx="3433033" cy="2910841"/>
            </a:xfrm>
            <a:prstGeom prst="rect">
              <a:avLst/>
            </a:prstGeom>
          </p:spPr>
        </p:pic>
      </p:grpSp>
      <p:sp>
        <p:nvSpPr>
          <p:cNvPr id="11" name="TextBox 10"/>
          <p:cNvSpPr txBox="1"/>
          <p:nvPr/>
        </p:nvSpPr>
        <p:spPr>
          <a:xfrm>
            <a:off x="4870079" y="4126695"/>
            <a:ext cx="4049486" cy="646331"/>
          </a:xfrm>
          <a:prstGeom prst="rect">
            <a:avLst/>
          </a:prstGeom>
          <a:noFill/>
        </p:spPr>
        <p:txBody>
          <a:bodyPr wrap="square" rtlCol="0">
            <a:spAutoFit/>
          </a:bodyPr>
          <a:lstStyle/>
          <a:p>
            <a:r>
              <a:rPr lang="en-US" dirty="0" smtClean="0"/>
              <a:t>        </a:t>
            </a:r>
            <a:r>
              <a:rPr lang="en-US" sz="1800" b="1" dirty="0" smtClean="0"/>
              <a:t>GLACIAL	        GLACIAL </a:t>
            </a:r>
          </a:p>
          <a:p>
            <a:r>
              <a:rPr lang="en-US" sz="1800" b="1" dirty="0" smtClean="0"/>
              <a:t>          TILL	       OUTWASH</a:t>
            </a:r>
            <a:endParaRPr lang="en-US" sz="1800" b="1" dirty="0"/>
          </a:p>
        </p:txBody>
      </p:sp>
      <p:grpSp>
        <p:nvGrpSpPr>
          <p:cNvPr id="14" name="Group 13"/>
          <p:cNvGrpSpPr/>
          <p:nvPr/>
        </p:nvGrpSpPr>
        <p:grpSpPr>
          <a:xfrm>
            <a:off x="106136" y="4816929"/>
            <a:ext cx="4931228" cy="307777"/>
            <a:chOff x="106136" y="4816929"/>
            <a:chExt cx="4931228" cy="307777"/>
          </a:xfrm>
        </p:grpSpPr>
        <p:sp>
          <p:nvSpPr>
            <p:cNvPr id="15" name="TextBox 14"/>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73954" y="905084"/>
            <a:ext cx="2250646" cy="1501163"/>
          </a:xfrm>
          <a:prstGeom prst="rect">
            <a:avLst/>
          </a:prstGeom>
        </p:spPr>
      </p:pic>
      <p:sp>
        <p:nvSpPr>
          <p:cNvPr id="18" name="TextBox 17"/>
          <p:cNvSpPr txBox="1"/>
          <p:nvPr/>
        </p:nvSpPr>
        <p:spPr>
          <a:xfrm>
            <a:off x="3776064" y="4523112"/>
            <a:ext cx="2188029" cy="461665"/>
          </a:xfrm>
          <a:prstGeom prst="rect">
            <a:avLst/>
          </a:prstGeom>
          <a:noFill/>
        </p:spPr>
        <p:txBody>
          <a:bodyPr wrap="square" rtlCol="0">
            <a:spAutoFit/>
          </a:bodyPr>
          <a:lstStyle/>
          <a:p>
            <a:r>
              <a:rPr lang="en-US" sz="800" dirty="0" smtClean="0">
                <a:solidFill>
                  <a:schemeClr val="bg1">
                    <a:lumMod val="50000"/>
                  </a:schemeClr>
                </a:solidFill>
              </a:rPr>
              <a:t>Source: Lower Left-The </a:t>
            </a:r>
            <a:r>
              <a:rPr lang="en-US" sz="800" dirty="0">
                <a:solidFill>
                  <a:schemeClr val="bg1">
                    <a:lumMod val="50000"/>
                  </a:schemeClr>
                </a:solidFill>
              </a:rPr>
              <a:t>Photo Gallery &amp; Aerial Graphics, </a:t>
            </a:r>
            <a:r>
              <a:rPr lang="en-US" sz="800" dirty="0" smtClean="0">
                <a:solidFill>
                  <a:schemeClr val="bg1">
                    <a:lumMod val="50000"/>
                  </a:schemeClr>
                </a:solidFill>
              </a:rPr>
              <a:t>LLC; Upper right-Adobe Stock; all others David Lindbo</a:t>
            </a:r>
            <a:endParaRPr lang="en-US" sz="800" dirty="0">
              <a:solidFill>
                <a:schemeClr val="bg1">
                  <a:lumMod val="50000"/>
                </a:schemeClr>
              </a:solidFill>
            </a:endParaRPr>
          </a:p>
        </p:txBody>
      </p:sp>
    </p:spTree>
    <p:extLst>
      <p:ext uri="{BB962C8B-B14F-4D97-AF65-F5344CB8AC3E}">
        <p14:creationId xmlns:p14="http://schemas.microsoft.com/office/powerpoint/2010/main" val="36753575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485900" y="1"/>
            <a:ext cx="6172200" cy="621506"/>
          </a:xfrm>
        </p:spPr>
        <p:txBody>
          <a:bodyPr>
            <a:normAutofit/>
          </a:bodyPr>
          <a:lstStyle/>
          <a:p>
            <a:pPr algn="ctr"/>
            <a:r>
              <a:rPr lang="en-US" altLang="en-US" b="1" dirty="0" smtClean="0"/>
              <a:t>Wind Transported</a:t>
            </a:r>
          </a:p>
        </p:txBody>
      </p:sp>
      <p:pic>
        <p:nvPicPr>
          <p:cNvPr id="5"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423726" y="637941"/>
            <a:ext cx="190182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9576" y="2539766"/>
            <a:ext cx="2622325" cy="19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32817" y="636631"/>
            <a:ext cx="3280493" cy="2264504"/>
          </a:xfrm>
          <a:prstGeom prst="rect">
            <a:avLst/>
          </a:prstGeom>
        </p:spPr>
      </p:pic>
      <p:pic>
        <p:nvPicPr>
          <p:cNvPr id="6"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26374" y="1371281"/>
            <a:ext cx="2483709" cy="26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7" name="Group 6"/>
          <p:cNvGrpSpPr/>
          <p:nvPr/>
        </p:nvGrpSpPr>
        <p:grpSpPr>
          <a:xfrm>
            <a:off x="106136" y="4816929"/>
            <a:ext cx="4931228" cy="307777"/>
            <a:chOff x="106136" y="4816929"/>
            <a:chExt cx="4931228" cy="307777"/>
          </a:xfrm>
        </p:grpSpPr>
        <p:sp>
          <p:nvSpPr>
            <p:cNvPr id="8" name="TextBox 7"/>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12" name="TextBox 11"/>
          <p:cNvSpPr txBox="1"/>
          <p:nvPr/>
        </p:nvSpPr>
        <p:spPr>
          <a:xfrm>
            <a:off x="5366128" y="4149835"/>
            <a:ext cx="3143955" cy="707886"/>
          </a:xfrm>
          <a:prstGeom prst="rect">
            <a:avLst/>
          </a:prstGeom>
          <a:noFill/>
        </p:spPr>
        <p:txBody>
          <a:bodyPr wrap="square" rtlCol="0">
            <a:spAutoFit/>
          </a:bodyPr>
          <a:lstStyle/>
          <a:p>
            <a:r>
              <a:rPr lang="en-US" sz="800" dirty="0" smtClean="0">
                <a:solidFill>
                  <a:schemeClr val="bg1">
                    <a:lumMod val="50000"/>
                  </a:schemeClr>
                </a:solidFill>
              </a:rPr>
              <a:t>Source (L to R): Soil! Get the Inside Scoop, SSSA; USDA-ARS; </a:t>
            </a:r>
            <a:r>
              <a:rPr lang="en-US" sz="800" dirty="0">
                <a:solidFill>
                  <a:schemeClr val="bg1">
                    <a:lumMod val="50000"/>
                  </a:schemeClr>
                </a:solidFill>
              </a:rPr>
              <a:t>http://www.pik-potsdam.de/~</a:t>
            </a:r>
            <a:r>
              <a:rPr lang="en-US" sz="800" dirty="0" smtClean="0">
                <a:solidFill>
                  <a:schemeClr val="bg1">
                    <a:lumMod val="50000"/>
                  </a:schemeClr>
                </a:solidFill>
              </a:rPr>
              <a:t>stock/lectures/earths_climate_ruddiman/ch13-the%20last%20glacial%20maximum/figure%2013-06.jpg; USGS</a:t>
            </a:r>
            <a:endParaRPr lang="en-US" sz="800" dirty="0">
              <a:solidFill>
                <a:schemeClr val="bg1">
                  <a:lumMod val="50000"/>
                </a:schemeClr>
              </a:solidFill>
            </a:endParaRPr>
          </a:p>
          <a:p>
            <a:endParaRPr lang="en-US" sz="800" dirty="0">
              <a:solidFill>
                <a:schemeClr val="bg1">
                  <a:lumMod val="50000"/>
                </a:schemeClr>
              </a:solidFill>
            </a:endParaRPr>
          </a:p>
        </p:txBody>
      </p:sp>
    </p:spTree>
    <p:extLst>
      <p:ext uri="{BB962C8B-B14F-4D97-AF65-F5344CB8AC3E}">
        <p14:creationId xmlns:p14="http://schemas.microsoft.com/office/powerpoint/2010/main" val="329600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822960" y="1461246"/>
            <a:ext cx="6653605" cy="1782587"/>
          </a:xfrm>
          <a:solidFill>
            <a:schemeClr val="accent1"/>
          </a:solidFill>
        </p:spPr>
        <p:txBody>
          <a:bodyPr/>
          <a:lstStyle/>
          <a:p>
            <a:pPr eaLnBrk="1" hangingPunct="1"/>
            <a:r>
              <a:rPr lang="en-US" altLang="en-US" sz="4950"/>
              <a:t>Time</a:t>
            </a:r>
          </a:p>
        </p:txBody>
      </p:sp>
      <p:sp>
        <p:nvSpPr>
          <p:cNvPr id="37891" name="Rectangle 3"/>
          <p:cNvSpPr>
            <a:spLocks noGrp="1" noChangeArrowheads="1"/>
          </p:cNvSpPr>
          <p:nvPr>
            <p:ph type="subTitle" idx="1"/>
          </p:nvPr>
        </p:nvSpPr>
        <p:spPr/>
        <p:txBody>
          <a:bodyPr>
            <a:normAutofit/>
          </a:bodyPr>
          <a:lstStyle/>
          <a:p>
            <a:pPr eaLnBrk="1" hangingPunct="1"/>
            <a:r>
              <a:rPr lang="en-US" altLang="en-US" sz="2800" dirty="0"/>
              <a:t>Degree of soil formation</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1666" y="790223"/>
            <a:ext cx="3112874" cy="2073416"/>
          </a:xfrm>
          <a:prstGeom prst="rect">
            <a:avLst/>
          </a:prstGeom>
        </p:spPr>
      </p:pic>
      <p:grpSp>
        <p:nvGrpSpPr>
          <p:cNvPr id="5" name="Group 4"/>
          <p:cNvGrpSpPr/>
          <p:nvPr/>
        </p:nvGrpSpPr>
        <p:grpSpPr>
          <a:xfrm>
            <a:off x="106136" y="4816929"/>
            <a:ext cx="4931228" cy="307777"/>
            <a:chOff x="106136" y="4816929"/>
            <a:chExt cx="4931228" cy="307777"/>
          </a:xfrm>
        </p:grpSpPr>
        <p:sp>
          <p:nvSpPr>
            <p:cNvPr id="6" name="TextBox 5"/>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8" name="TextBox 7"/>
          <p:cNvSpPr txBox="1"/>
          <p:nvPr/>
        </p:nvSpPr>
        <p:spPr>
          <a:xfrm>
            <a:off x="6817179" y="4568875"/>
            <a:ext cx="2188029" cy="215444"/>
          </a:xfrm>
          <a:prstGeom prst="rect">
            <a:avLst/>
          </a:prstGeom>
          <a:noFill/>
        </p:spPr>
        <p:txBody>
          <a:bodyPr wrap="square" rtlCol="0">
            <a:spAutoFit/>
          </a:bodyPr>
          <a:lstStyle/>
          <a:p>
            <a:r>
              <a:rPr lang="en-US" sz="800" dirty="0" smtClean="0">
                <a:solidFill>
                  <a:schemeClr val="bg1">
                    <a:lumMod val="50000"/>
                  </a:schemeClr>
                </a:solidFill>
              </a:rPr>
              <a:t>Source: Soil! Get the Inside Scoop, SSSA</a:t>
            </a:r>
            <a:endParaRPr lang="en-US" sz="800" dirty="0">
              <a:solidFill>
                <a:schemeClr val="bg1">
                  <a:lumMod val="50000"/>
                </a:schemeClr>
              </a:solidFill>
            </a:endParaRPr>
          </a:p>
        </p:txBody>
      </p:sp>
    </p:spTree>
    <p:extLst>
      <p:ext uri="{BB962C8B-B14F-4D97-AF65-F5344CB8AC3E}">
        <p14:creationId xmlns:p14="http://schemas.microsoft.com/office/powerpoint/2010/main" val="4003594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890">
                                            <p:txEl>
                                              <p:charRg st="4294967295" end="4294967295"/>
                                            </p:txEl>
                                          </p:spTgt>
                                        </p:tgtEl>
                                        <p:attrNameLst>
                                          <p:attrName>style.visibility</p:attrName>
                                        </p:attrNameLst>
                                      </p:cBhvr>
                                      <p:to>
                                        <p:strVal val="visible"/>
                                      </p:to>
                                    </p:set>
                                    <p:animEffect transition="in" filter="fade">
                                      <p:cBhvr>
                                        <p:cTn id="7" dur="2000"/>
                                        <p:tgtEl>
                                          <p:spTgt spid="37890">
                                            <p:txEl>
                                              <p:charRg st="4294967295" end="4294967295"/>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891">
                                            <p:txEl>
                                              <p:pRg st="0" end="0"/>
                                            </p:txEl>
                                          </p:spTgt>
                                        </p:tgtEl>
                                        <p:attrNameLst>
                                          <p:attrName>style.visibility</p:attrName>
                                        </p:attrNameLst>
                                      </p:cBhvr>
                                      <p:to>
                                        <p:strVal val="visible"/>
                                      </p:to>
                                    </p:set>
                                    <p:animEffect transition="in" filter="fade">
                                      <p:cBhvr>
                                        <p:cTn id="12" dur="2000"/>
                                        <p:tgtEl>
                                          <p:spTgt spid="378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3789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485900" y="114300"/>
            <a:ext cx="6172200" cy="857250"/>
          </a:xfrm>
          <a:solidFill>
            <a:schemeClr val="accent6">
              <a:lumMod val="20000"/>
              <a:lumOff val="80000"/>
            </a:schemeClr>
          </a:solidFill>
        </p:spPr>
        <p:txBody>
          <a:bodyPr/>
          <a:lstStyle/>
          <a:p>
            <a:pPr algn="ctr"/>
            <a:r>
              <a:rPr lang="en-US" altLang="en-US" b="1" dirty="0" smtClean="0"/>
              <a:t>Degree of Development</a:t>
            </a:r>
          </a:p>
        </p:txBody>
      </p:sp>
      <p:sp>
        <p:nvSpPr>
          <p:cNvPr id="138243" name="Content Placeholder 2"/>
          <p:cNvSpPr>
            <a:spLocks noGrp="1"/>
          </p:cNvSpPr>
          <p:nvPr>
            <p:ph idx="1"/>
          </p:nvPr>
        </p:nvSpPr>
        <p:spPr>
          <a:xfrm>
            <a:off x="1485900" y="1143000"/>
            <a:ext cx="6172200" cy="3886200"/>
          </a:xfrm>
        </p:spPr>
        <p:txBody>
          <a:bodyPr/>
          <a:lstStyle/>
          <a:p>
            <a:r>
              <a:rPr lang="en-US" altLang="en-US" dirty="0" smtClean="0"/>
              <a:t>Hot – Dry	Desert		SLOW</a:t>
            </a:r>
          </a:p>
          <a:p>
            <a:r>
              <a:rPr lang="en-US" altLang="en-US" dirty="0" smtClean="0"/>
              <a:t>Cold – Dry	Antarctica	SLOW</a:t>
            </a:r>
          </a:p>
          <a:p>
            <a:r>
              <a:rPr lang="en-US" altLang="en-US" dirty="0" smtClean="0"/>
              <a:t>Hot – Wet	Tropics 		FAST</a:t>
            </a:r>
          </a:p>
          <a:p>
            <a:r>
              <a:rPr lang="en-US" altLang="en-US" dirty="0" smtClean="0"/>
              <a:t>Cold – Wet	N. Canada 	SLOW</a:t>
            </a:r>
          </a:p>
        </p:txBody>
      </p:sp>
      <p:sp>
        <p:nvSpPr>
          <p:cNvPr id="3" name="TextBox 2"/>
          <p:cNvSpPr txBox="1"/>
          <p:nvPr/>
        </p:nvSpPr>
        <p:spPr>
          <a:xfrm>
            <a:off x="1206500" y="3217334"/>
            <a:ext cx="6731000" cy="553998"/>
          </a:xfrm>
          <a:prstGeom prst="rect">
            <a:avLst/>
          </a:prstGeom>
          <a:solidFill>
            <a:schemeClr val="accent2">
              <a:lumMod val="60000"/>
              <a:lumOff val="40000"/>
            </a:schemeClr>
          </a:solidFill>
        </p:spPr>
        <p:txBody>
          <a:bodyPr wrap="square" rtlCol="0">
            <a:spAutoFit/>
          </a:bodyPr>
          <a:lstStyle/>
          <a:p>
            <a:pPr algn="ctr"/>
            <a:r>
              <a:rPr lang="en-US" sz="3000" dirty="0"/>
              <a:t>Time in soil formation is also relative</a:t>
            </a:r>
          </a:p>
        </p:txBody>
      </p:sp>
      <p:grpSp>
        <p:nvGrpSpPr>
          <p:cNvPr id="5" name="Group 4"/>
          <p:cNvGrpSpPr/>
          <p:nvPr/>
        </p:nvGrpSpPr>
        <p:grpSpPr>
          <a:xfrm>
            <a:off x="106136" y="4816929"/>
            <a:ext cx="4931228" cy="307777"/>
            <a:chOff x="106136" y="4816929"/>
            <a:chExt cx="4931228" cy="307777"/>
          </a:xfrm>
        </p:grpSpPr>
        <p:sp>
          <p:nvSpPr>
            <p:cNvPr id="6" name="TextBox 5"/>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Tree>
    <p:extLst>
      <p:ext uri="{BB962C8B-B14F-4D97-AF65-F5344CB8AC3E}">
        <p14:creationId xmlns:p14="http://schemas.microsoft.com/office/powerpoint/2010/main" val="1795545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8243">
                                            <p:txEl>
                                              <p:pRg st="0" end="0"/>
                                            </p:txEl>
                                          </p:spTgt>
                                        </p:tgtEl>
                                        <p:attrNameLst>
                                          <p:attrName>style.visibility</p:attrName>
                                        </p:attrNameLst>
                                      </p:cBhvr>
                                      <p:to>
                                        <p:strVal val="visible"/>
                                      </p:to>
                                    </p:set>
                                    <p:animEffect transition="in" filter="fade">
                                      <p:cBhvr>
                                        <p:cTn id="7" dur="500"/>
                                        <p:tgtEl>
                                          <p:spTgt spid="138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8243">
                                            <p:txEl>
                                              <p:pRg st="1" end="1"/>
                                            </p:txEl>
                                          </p:spTgt>
                                        </p:tgtEl>
                                        <p:attrNameLst>
                                          <p:attrName>style.visibility</p:attrName>
                                        </p:attrNameLst>
                                      </p:cBhvr>
                                      <p:to>
                                        <p:strVal val="visible"/>
                                      </p:to>
                                    </p:set>
                                    <p:animEffect transition="in" filter="fade">
                                      <p:cBhvr>
                                        <p:cTn id="12" dur="500"/>
                                        <p:tgtEl>
                                          <p:spTgt spid="1382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8243">
                                            <p:txEl>
                                              <p:pRg st="2" end="2"/>
                                            </p:txEl>
                                          </p:spTgt>
                                        </p:tgtEl>
                                        <p:attrNameLst>
                                          <p:attrName>style.visibility</p:attrName>
                                        </p:attrNameLst>
                                      </p:cBhvr>
                                      <p:to>
                                        <p:strVal val="visible"/>
                                      </p:to>
                                    </p:set>
                                    <p:animEffect transition="in" filter="fade">
                                      <p:cBhvr>
                                        <p:cTn id="17" dur="500"/>
                                        <p:tgtEl>
                                          <p:spTgt spid="1382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8243">
                                            <p:txEl>
                                              <p:pRg st="3" end="3"/>
                                            </p:txEl>
                                          </p:spTgt>
                                        </p:tgtEl>
                                        <p:attrNameLst>
                                          <p:attrName>style.visibility</p:attrName>
                                        </p:attrNameLst>
                                      </p:cBhvr>
                                      <p:to>
                                        <p:strVal val="visible"/>
                                      </p:to>
                                    </p:set>
                                    <p:animEffect transition="in" filter="fade">
                                      <p:cBhvr>
                                        <p:cTn id="22" dur="500"/>
                                        <p:tgtEl>
                                          <p:spTgt spid="138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C:\Documents and Settings\lindbo\Desktop\AKADIRT\Soil Photos\NRCS-NC-Kelley\PROFILES-03\Wagram\Wagram 1 w scale (cm).t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46606" y="421779"/>
            <a:ext cx="2450328" cy="3675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2" descr="C:\Documents and Settings\lindbo\Desktop\AKADIRT\Soil Photos\Nags Head Research Sites\Transect 2\Nags Head 2-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78907" y="403500"/>
            <a:ext cx="2462515" cy="3693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96244" y="4190861"/>
            <a:ext cx="3429000" cy="415498"/>
          </a:xfrm>
          <a:prstGeom prst="rect">
            <a:avLst/>
          </a:prstGeom>
          <a:solidFill>
            <a:schemeClr val="tx1"/>
          </a:solidFill>
        </p:spPr>
        <p:txBody>
          <a:bodyPr>
            <a:spAutoFit/>
          </a:bodyPr>
          <a:lstStyle/>
          <a:p>
            <a:pPr algn="ctr">
              <a:defRPr/>
            </a:pPr>
            <a:r>
              <a:rPr lang="en-US" sz="2100" dirty="0">
                <a:solidFill>
                  <a:schemeClr val="bg1"/>
                </a:solidFill>
                <a:effectLst>
                  <a:outerShdw blurRad="38100" dist="38100" dir="2700000" algn="tl">
                    <a:srgbClr val="000000">
                      <a:alpha val="43137"/>
                    </a:srgbClr>
                  </a:outerShdw>
                </a:effectLst>
                <a:latin typeface="Arial" charset="0"/>
                <a:cs typeface="Arial" charset="0"/>
              </a:rPr>
              <a:t>Young – few horizons</a:t>
            </a:r>
          </a:p>
        </p:txBody>
      </p:sp>
      <p:sp>
        <p:nvSpPr>
          <p:cNvPr id="6" name="TextBox 5"/>
          <p:cNvSpPr txBox="1"/>
          <p:nvPr/>
        </p:nvSpPr>
        <p:spPr>
          <a:xfrm>
            <a:off x="4757270" y="4213574"/>
            <a:ext cx="3429000" cy="415498"/>
          </a:xfrm>
          <a:prstGeom prst="rect">
            <a:avLst/>
          </a:prstGeom>
          <a:solidFill>
            <a:schemeClr val="tx1"/>
          </a:solidFill>
        </p:spPr>
        <p:txBody>
          <a:bodyPr>
            <a:spAutoFit/>
          </a:bodyPr>
          <a:lstStyle/>
          <a:p>
            <a:pPr algn="ctr">
              <a:defRPr/>
            </a:pPr>
            <a:r>
              <a:rPr lang="en-US" sz="2100" dirty="0">
                <a:solidFill>
                  <a:schemeClr val="bg1"/>
                </a:solidFill>
                <a:effectLst>
                  <a:outerShdw blurRad="38100" dist="38100" dir="2700000" algn="tl">
                    <a:srgbClr val="000000">
                      <a:alpha val="43137"/>
                    </a:srgbClr>
                  </a:outerShdw>
                </a:effectLst>
                <a:latin typeface="Arial" charset="0"/>
                <a:cs typeface="Arial" charset="0"/>
              </a:rPr>
              <a:t>Older - more horizons</a:t>
            </a:r>
          </a:p>
        </p:txBody>
      </p:sp>
      <p:grpSp>
        <p:nvGrpSpPr>
          <p:cNvPr id="7" name="Group 6"/>
          <p:cNvGrpSpPr/>
          <p:nvPr/>
        </p:nvGrpSpPr>
        <p:grpSpPr>
          <a:xfrm>
            <a:off x="106136" y="4816929"/>
            <a:ext cx="4931228" cy="307777"/>
            <a:chOff x="106136" y="4816929"/>
            <a:chExt cx="4931228" cy="307777"/>
          </a:xfrm>
        </p:grpSpPr>
        <p:sp>
          <p:nvSpPr>
            <p:cNvPr id="8" name="TextBox 7"/>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10" name="TextBox 9"/>
          <p:cNvSpPr txBox="1"/>
          <p:nvPr/>
        </p:nvSpPr>
        <p:spPr>
          <a:xfrm>
            <a:off x="8352064" y="4106222"/>
            <a:ext cx="661307" cy="584775"/>
          </a:xfrm>
          <a:prstGeom prst="rect">
            <a:avLst/>
          </a:prstGeom>
          <a:noFill/>
        </p:spPr>
        <p:txBody>
          <a:bodyPr wrap="square" rtlCol="0">
            <a:spAutoFit/>
          </a:bodyPr>
          <a:lstStyle/>
          <a:p>
            <a:r>
              <a:rPr lang="en-US" sz="800" dirty="0" smtClean="0">
                <a:solidFill>
                  <a:schemeClr val="bg1">
                    <a:lumMod val="50000"/>
                  </a:schemeClr>
                </a:solidFill>
              </a:rPr>
              <a:t>Photo Credits: David Lindbo</a:t>
            </a:r>
            <a:endParaRPr lang="en-US" sz="800" dirty="0">
              <a:solidFill>
                <a:schemeClr val="bg1">
                  <a:lumMod val="50000"/>
                </a:schemeClr>
              </a:solidFill>
            </a:endParaRPr>
          </a:p>
        </p:txBody>
      </p:sp>
    </p:spTree>
    <p:extLst>
      <p:ext uri="{BB962C8B-B14F-4D97-AF65-F5344CB8AC3E}">
        <p14:creationId xmlns:p14="http://schemas.microsoft.com/office/powerpoint/2010/main" val="39251650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Our Speakers</a:t>
            </a:r>
            <a:endParaRPr dirty="0"/>
          </a:p>
          <a:p>
            <a:pPr marL="0" lvl="0" indent="0">
              <a:spcBef>
                <a:spcPts val="0"/>
              </a:spcBef>
              <a:spcAft>
                <a:spcPts val="0"/>
              </a:spcAft>
              <a:buNone/>
            </a:pPr>
            <a:endParaRPr dirty="0"/>
          </a:p>
        </p:txBody>
      </p:sp>
      <p:graphicFrame>
        <p:nvGraphicFramePr>
          <p:cNvPr id="4" name="Table 3"/>
          <p:cNvGraphicFramePr>
            <a:graphicFrameLocks noGrp="1"/>
          </p:cNvGraphicFramePr>
          <p:nvPr>
            <p:extLst>
              <p:ext uri="{D42A27DB-BD31-4B8C-83A1-F6EECF244321}">
                <p14:modId xmlns:p14="http://schemas.microsoft.com/office/powerpoint/2010/main" val="2659238595"/>
              </p:ext>
            </p:extLst>
          </p:nvPr>
        </p:nvGraphicFramePr>
        <p:xfrm>
          <a:off x="905436" y="1017725"/>
          <a:ext cx="7288306" cy="3554276"/>
        </p:xfrm>
        <a:graphic>
          <a:graphicData uri="http://schemas.openxmlformats.org/drawingml/2006/table">
            <a:tbl>
              <a:tblPr firstRow="1" bandRow="1">
                <a:tableStyleId>{5C22544A-7EE6-4342-B048-85BDC9FD1C3A}</a:tableStyleId>
              </a:tblPr>
              <a:tblGrid>
                <a:gridCol w="1701776"/>
                <a:gridCol w="227031"/>
                <a:gridCol w="1580809"/>
                <a:gridCol w="227031"/>
                <a:gridCol w="1723755"/>
                <a:gridCol w="243849"/>
                <a:gridCol w="1584055"/>
              </a:tblGrid>
              <a:tr h="310221">
                <a:tc>
                  <a:txBody>
                    <a:bodyPr/>
                    <a:lstStyle/>
                    <a:p>
                      <a:pPr algn="ctr"/>
                      <a:r>
                        <a:rPr lang="en-US" dirty="0" smtClean="0">
                          <a:solidFill>
                            <a:schemeClr val="tx1"/>
                          </a:solidFill>
                        </a:rPr>
                        <a:t>Soil Overview</a:t>
                      </a:r>
                      <a:endParaRPr lang="en-US" dirty="0">
                        <a:solidFill>
                          <a:schemeClr val="tx1"/>
                        </a:solidFill>
                      </a:endParaRPr>
                    </a:p>
                  </a:txBody>
                  <a:tcPr>
                    <a:noFill/>
                  </a:tcPr>
                </a:tc>
                <a:tc>
                  <a:txBody>
                    <a:bodyPr/>
                    <a:lstStyle/>
                    <a:p>
                      <a:pPr algn="ctr"/>
                      <a:endParaRPr lang="en-US" dirty="0">
                        <a:solidFill>
                          <a:schemeClr val="tx1"/>
                        </a:solidFill>
                      </a:endParaRPr>
                    </a:p>
                  </a:txBody>
                  <a:tcPr>
                    <a:noFill/>
                  </a:tcPr>
                </a:tc>
                <a:tc>
                  <a:txBody>
                    <a:bodyPr/>
                    <a:lstStyle/>
                    <a:p>
                      <a:pPr algn="ctr"/>
                      <a:r>
                        <a:rPr lang="en-US" dirty="0" smtClean="0">
                          <a:solidFill>
                            <a:schemeClr val="tx1"/>
                          </a:solidFill>
                        </a:rPr>
                        <a:t>Soil Formation</a:t>
                      </a:r>
                      <a:endParaRPr lang="en-US" dirty="0">
                        <a:solidFill>
                          <a:schemeClr val="tx1"/>
                        </a:solidFill>
                      </a:endParaRPr>
                    </a:p>
                  </a:txBody>
                  <a:tcPr>
                    <a:noFill/>
                  </a:tcPr>
                </a:tc>
                <a:tc>
                  <a:txBody>
                    <a:bodyPr/>
                    <a:lstStyle/>
                    <a:p>
                      <a:pPr algn="ctr"/>
                      <a:endParaRPr lang="en-US" dirty="0">
                        <a:solidFill>
                          <a:schemeClr val="tx1"/>
                        </a:solidFill>
                      </a:endParaRPr>
                    </a:p>
                  </a:txBody>
                  <a:tcPr>
                    <a:noFill/>
                  </a:tcPr>
                </a:tc>
                <a:tc>
                  <a:txBody>
                    <a:bodyPr/>
                    <a:lstStyle/>
                    <a:p>
                      <a:pPr algn="ctr"/>
                      <a:r>
                        <a:rPr lang="en-US" sz="1300" dirty="0" smtClean="0">
                          <a:solidFill>
                            <a:schemeClr val="tx1"/>
                          </a:solidFill>
                        </a:rPr>
                        <a:t>Soil Characteristics</a:t>
                      </a:r>
                      <a:endParaRPr lang="en-US" sz="1300" dirty="0">
                        <a:solidFill>
                          <a:schemeClr val="tx1"/>
                        </a:solidFill>
                      </a:endParaRPr>
                    </a:p>
                  </a:txBody>
                  <a:tcPr>
                    <a:noFill/>
                  </a:tcPr>
                </a:tc>
                <a:tc>
                  <a:txBody>
                    <a:bodyPr/>
                    <a:lstStyle/>
                    <a:p>
                      <a:pPr algn="ctr"/>
                      <a:endParaRPr lang="en-US" dirty="0">
                        <a:solidFill>
                          <a:schemeClr val="tx1"/>
                        </a:solidFill>
                      </a:endParaRPr>
                    </a:p>
                  </a:txBody>
                  <a:tcPr>
                    <a:noFill/>
                  </a:tcPr>
                </a:tc>
                <a:tc>
                  <a:txBody>
                    <a:bodyPr/>
                    <a:lstStyle/>
                    <a:p>
                      <a:pPr algn="ctr"/>
                      <a:r>
                        <a:rPr lang="en-US" dirty="0" smtClean="0">
                          <a:solidFill>
                            <a:schemeClr val="tx1"/>
                          </a:solidFill>
                        </a:rPr>
                        <a:t>Soil Fertility</a:t>
                      </a:r>
                      <a:endParaRPr lang="en-US" dirty="0">
                        <a:solidFill>
                          <a:schemeClr val="tx1"/>
                        </a:solidFill>
                      </a:endParaRPr>
                    </a:p>
                  </a:txBody>
                  <a:tcPr>
                    <a:noFill/>
                  </a:tcPr>
                </a:tc>
              </a:tr>
              <a:tr h="1600676">
                <a:tc>
                  <a:txBody>
                    <a:bodyPr/>
                    <a:lstStyle/>
                    <a:p>
                      <a:endParaRPr lang="en-US" dirty="0"/>
                    </a:p>
                  </a:txBody>
                  <a:tcPr>
                    <a:blipFill>
                      <a:blip r:embed="rId3"/>
                      <a:stretch>
                        <a:fillRect/>
                      </a:stretch>
                    </a:blipFill>
                  </a:tcPr>
                </a:tc>
                <a:tc>
                  <a:txBody>
                    <a:bodyPr/>
                    <a:lstStyle/>
                    <a:p>
                      <a:endParaRPr lang="en-US" dirty="0"/>
                    </a:p>
                  </a:txBody>
                  <a:tcPr>
                    <a:noFill/>
                  </a:tcPr>
                </a:tc>
                <a:tc>
                  <a:txBody>
                    <a:bodyPr/>
                    <a:lstStyle/>
                    <a:p>
                      <a:endParaRPr lang="en-US" dirty="0"/>
                    </a:p>
                  </a:txBody>
                  <a:tcPr>
                    <a:blipFill>
                      <a:blip r:embed="rId4"/>
                      <a:stretch>
                        <a:fillRect/>
                      </a:stretch>
                    </a:blipFill>
                  </a:tcPr>
                </a:tc>
                <a:tc>
                  <a:txBody>
                    <a:bodyPr/>
                    <a:lstStyle/>
                    <a:p>
                      <a:endParaRPr lang="en-US" dirty="0"/>
                    </a:p>
                  </a:txBody>
                  <a:tcPr>
                    <a:noFill/>
                  </a:tcPr>
                </a:tc>
                <a:tc>
                  <a:txBody>
                    <a:bodyPr/>
                    <a:lstStyle/>
                    <a:p>
                      <a:endParaRPr lang="en-US" dirty="0"/>
                    </a:p>
                  </a:txBody>
                  <a:tcPr>
                    <a:blipFill>
                      <a:blip r:embed="rId5"/>
                      <a:stretch>
                        <a:fillRect/>
                      </a:stretch>
                    </a:blipFill>
                  </a:tcPr>
                </a:tc>
                <a:tc>
                  <a:txBody>
                    <a:bodyPr/>
                    <a:lstStyle/>
                    <a:p>
                      <a:endParaRPr lang="en-US" dirty="0"/>
                    </a:p>
                  </a:txBody>
                  <a:tcPr>
                    <a:noFill/>
                  </a:tcPr>
                </a:tc>
                <a:tc>
                  <a:txBody>
                    <a:bodyPr/>
                    <a:lstStyle/>
                    <a:p>
                      <a:endParaRPr lang="en-US" dirty="0"/>
                    </a:p>
                  </a:txBody>
                  <a:tcPr>
                    <a:blipFill>
                      <a:blip r:embed="rId6"/>
                      <a:stretch>
                        <a:fillRect/>
                      </a:stretch>
                    </a:blipFill>
                  </a:tcPr>
                </a:tc>
              </a:tr>
              <a:tr h="398560">
                <a:tc>
                  <a:txBody>
                    <a:bodyPr/>
                    <a:lstStyle/>
                    <a:p>
                      <a:pPr algn="ctr"/>
                      <a:r>
                        <a:rPr lang="en-US" dirty="0" smtClean="0"/>
                        <a:t>Clay Robinson</a:t>
                      </a:r>
                      <a:endParaRPr lang="en-US" dirty="0"/>
                    </a:p>
                  </a:txBody>
                  <a:tcPr>
                    <a:noFill/>
                  </a:tcPr>
                </a:tc>
                <a:tc>
                  <a:txBody>
                    <a:bodyPr/>
                    <a:lstStyle/>
                    <a:p>
                      <a:pPr algn="ctr"/>
                      <a:endParaRPr lang="en-US" dirty="0"/>
                    </a:p>
                  </a:txBody>
                  <a:tcPr>
                    <a:noFill/>
                  </a:tcPr>
                </a:tc>
                <a:tc>
                  <a:txBody>
                    <a:bodyPr/>
                    <a:lstStyle/>
                    <a:p>
                      <a:pPr algn="ctr"/>
                      <a:r>
                        <a:rPr lang="en-US" dirty="0" smtClean="0"/>
                        <a:t>David Lindbo</a:t>
                      </a:r>
                      <a:endParaRPr lang="en-US" dirty="0"/>
                    </a:p>
                  </a:txBody>
                  <a:tcPr>
                    <a:noFill/>
                  </a:tcPr>
                </a:tc>
                <a:tc>
                  <a:txBody>
                    <a:bodyPr/>
                    <a:lstStyle/>
                    <a:p>
                      <a:pPr algn="ctr"/>
                      <a:endParaRPr lang="en-US" dirty="0"/>
                    </a:p>
                  </a:txBody>
                  <a:tcPr>
                    <a:noFill/>
                  </a:tcPr>
                </a:tc>
                <a:tc>
                  <a:txBody>
                    <a:bodyPr/>
                    <a:lstStyle/>
                    <a:p>
                      <a:pPr algn="ctr"/>
                      <a:r>
                        <a:rPr lang="en-US" dirty="0" smtClean="0"/>
                        <a:t>Wale Adewunmi</a:t>
                      </a:r>
                      <a:endParaRPr lang="en-US" dirty="0"/>
                    </a:p>
                  </a:txBody>
                  <a:tcPr>
                    <a:noFill/>
                  </a:tcPr>
                </a:tc>
                <a:tc>
                  <a:txBody>
                    <a:bodyPr/>
                    <a:lstStyle/>
                    <a:p>
                      <a:pPr algn="ctr"/>
                      <a:endParaRPr lang="en-US" dirty="0"/>
                    </a:p>
                  </a:txBody>
                  <a:tcPr>
                    <a:noFill/>
                  </a:tcPr>
                </a:tc>
                <a:tc>
                  <a:txBody>
                    <a:bodyPr/>
                    <a:lstStyle/>
                    <a:p>
                      <a:pPr algn="ctr"/>
                      <a:r>
                        <a:rPr lang="en-US" dirty="0" smtClean="0"/>
                        <a:t>Rachel Leege</a:t>
                      </a:r>
                    </a:p>
                  </a:txBody>
                  <a:tcPr>
                    <a:noFill/>
                  </a:tcPr>
                </a:tc>
              </a:tr>
              <a:tr h="1244819">
                <a:tc>
                  <a:txBody>
                    <a:bodyPr/>
                    <a:lstStyle/>
                    <a:p>
                      <a:pPr algn="ctr"/>
                      <a:r>
                        <a:rPr lang="en-US" dirty="0" smtClean="0">
                          <a:solidFill>
                            <a:schemeClr val="tx2">
                              <a:lumMod val="50000"/>
                            </a:schemeClr>
                          </a:solidFill>
                        </a:rPr>
                        <a:t>Associate Professor of Soil Science, </a:t>
                      </a:r>
                      <a:r>
                        <a:rPr lang="en-US" baseline="0" dirty="0" smtClean="0">
                          <a:solidFill>
                            <a:schemeClr val="tx2">
                              <a:lumMod val="50000"/>
                            </a:schemeClr>
                          </a:solidFill>
                        </a:rPr>
                        <a:t>Illinois State University</a:t>
                      </a:r>
                      <a:endParaRPr lang="en-US" dirty="0">
                        <a:solidFill>
                          <a:schemeClr val="tx2">
                            <a:lumMod val="50000"/>
                          </a:schemeClr>
                        </a:solidFill>
                      </a:endParaRPr>
                    </a:p>
                  </a:txBody>
                  <a:tcPr>
                    <a:noFill/>
                  </a:tcPr>
                </a:tc>
                <a:tc>
                  <a:txBody>
                    <a:bodyPr/>
                    <a:lstStyle/>
                    <a:p>
                      <a:pPr algn="ctr"/>
                      <a:endParaRPr lang="en-US" dirty="0">
                        <a:solidFill>
                          <a:schemeClr val="tx2">
                            <a:lumMod val="50000"/>
                          </a:schemeClr>
                        </a:solidFill>
                      </a:endParaRPr>
                    </a:p>
                  </a:txBody>
                  <a:tcPr>
                    <a:noFill/>
                  </a:tcPr>
                </a:tc>
                <a:tc>
                  <a:txBody>
                    <a:bodyPr/>
                    <a:lstStyle/>
                    <a:p>
                      <a:pPr algn="ctr"/>
                      <a:r>
                        <a:rPr lang="en-US" dirty="0" smtClean="0">
                          <a:solidFill>
                            <a:schemeClr val="tx2">
                              <a:lumMod val="50000"/>
                            </a:schemeClr>
                          </a:solidFill>
                        </a:rPr>
                        <a:t>Director, Soil Survey Division,</a:t>
                      </a:r>
                      <a:r>
                        <a:rPr lang="en-US" baseline="0" dirty="0" smtClean="0">
                          <a:solidFill>
                            <a:schemeClr val="tx2">
                              <a:lumMod val="50000"/>
                            </a:schemeClr>
                          </a:solidFill>
                        </a:rPr>
                        <a:t> USDA-NRCS</a:t>
                      </a:r>
                      <a:endParaRPr lang="en-US" dirty="0">
                        <a:solidFill>
                          <a:schemeClr val="tx2">
                            <a:lumMod val="50000"/>
                          </a:schemeClr>
                        </a:solidFill>
                      </a:endParaRPr>
                    </a:p>
                  </a:txBody>
                  <a:tcPr>
                    <a:noFill/>
                  </a:tcPr>
                </a:tc>
                <a:tc>
                  <a:txBody>
                    <a:bodyPr/>
                    <a:lstStyle/>
                    <a:p>
                      <a:pPr algn="ctr"/>
                      <a:endParaRPr lang="en-US" dirty="0">
                        <a:solidFill>
                          <a:schemeClr val="tx2">
                            <a:lumMod val="50000"/>
                          </a:schemeClr>
                        </a:solidFill>
                      </a:endParaRPr>
                    </a:p>
                  </a:txBody>
                  <a:tcPr>
                    <a:noFill/>
                  </a:tcPr>
                </a:tc>
                <a:tc>
                  <a:txBody>
                    <a:bodyPr/>
                    <a:lstStyle/>
                    <a:p>
                      <a:pPr algn="ctr"/>
                      <a:r>
                        <a:rPr lang="en-US" dirty="0" smtClean="0">
                          <a:solidFill>
                            <a:schemeClr val="tx2">
                              <a:lumMod val="50000"/>
                            </a:schemeClr>
                          </a:solidFill>
                        </a:rPr>
                        <a:t>Soil and</a:t>
                      </a:r>
                      <a:r>
                        <a:rPr lang="en-US" baseline="0" dirty="0" smtClean="0">
                          <a:solidFill>
                            <a:schemeClr val="tx2">
                              <a:lumMod val="50000"/>
                            </a:schemeClr>
                          </a:solidFill>
                        </a:rPr>
                        <a:t> Environmental Scientist, Consultant</a:t>
                      </a:r>
                      <a:endParaRPr lang="en-US" dirty="0">
                        <a:solidFill>
                          <a:schemeClr val="tx2">
                            <a:lumMod val="50000"/>
                          </a:schemeClr>
                        </a:solidFill>
                      </a:endParaRPr>
                    </a:p>
                  </a:txBody>
                  <a:tcPr>
                    <a:noFill/>
                  </a:tcPr>
                </a:tc>
                <a:tc>
                  <a:txBody>
                    <a:bodyPr/>
                    <a:lstStyle/>
                    <a:p>
                      <a:pPr algn="ctr"/>
                      <a:endParaRPr lang="en-US" dirty="0">
                        <a:solidFill>
                          <a:schemeClr val="tx2">
                            <a:lumMod val="50000"/>
                          </a:schemeClr>
                        </a:solidFill>
                      </a:endParaRPr>
                    </a:p>
                  </a:txBody>
                  <a:tcPr>
                    <a:noFill/>
                  </a:tcPr>
                </a:tc>
                <a:tc>
                  <a:txBody>
                    <a:bodyPr/>
                    <a:lstStyle/>
                    <a:p>
                      <a:pPr algn="ctr"/>
                      <a:r>
                        <a:rPr lang="en-US" dirty="0" smtClean="0">
                          <a:solidFill>
                            <a:schemeClr val="tx2">
                              <a:lumMod val="50000"/>
                            </a:schemeClr>
                          </a:solidFill>
                        </a:rPr>
                        <a:t>Manager</a:t>
                      </a:r>
                      <a:r>
                        <a:rPr lang="en-US" baseline="0" dirty="0" smtClean="0">
                          <a:solidFill>
                            <a:schemeClr val="tx2">
                              <a:lumMod val="50000"/>
                            </a:schemeClr>
                          </a:solidFill>
                        </a:rPr>
                        <a:t> of Student Programs, Soil Science Society of America</a:t>
                      </a:r>
                    </a:p>
                  </a:txBody>
                  <a:tcPr>
                    <a:noFill/>
                  </a:tcPr>
                </a:tc>
              </a:tr>
            </a:tbl>
          </a:graphicData>
        </a:graphic>
      </p:graphicFrame>
      <p:grpSp>
        <p:nvGrpSpPr>
          <p:cNvPr id="5" name="Group 4"/>
          <p:cNvGrpSpPr/>
          <p:nvPr/>
        </p:nvGrpSpPr>
        <p:grpSpPr>
          <a:xfrm>
            <a:off x="106136" y="4816929"/>
            <a:ext cx="4931228" cy="307777"/>
            <a:chOff x="106136" y="4816929"/>
            <a:chExt cx="4931228" cy="307777"/>
          </a:xfrm>
        </p:grpSpPr>
        <p:sp>
          <p:nvSpPr>
            <p:cNvPr id="2" name="TextBox 1"/>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3"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Poll Question!</a:t>
            </a:r>
            <a:endParaRPr lang="en-US" dirty="0"/>
          </a:p>
        </p:txBody>
      </p:sp>
      <p:sp>
        <p:nvSpPr>
          <p:cNvPr id="3" name="Text Placeholder 2"/>
          <p:cNvSpPr>
            <a:spLocks noGrp="1"/>
          </p:cNvSpPr>
          <p:nvPr>
            <p:ph type="body" idx="1"/>
          </p:nvPr>
        </p:nvSpPr>
        <p:spPr>
          <a:xfrm>
            <a:off x="1766046" y="1855693"/>
            <a:ext cx="7066253" cy="2713181"/>
          </a:xfrm>
        </p:spPr>
        <p:txBody>
          <a:bodyPr>
            <a:normAutofit/>
          </a:bodyPr>
          <a:lstStyle/>
          <a:p>
            <a:pPr marL="114300" indent="0">
              <a:buNone/>
            </a:pPr>
            <a:r>
              <a:rPr lang="en-US" sz="3200" dirty="0"/>
              <a:t>How long does it take to </a:t>
            </a:r>
            <a:endParaRPr lang="en-US" sz="3200" dirty="0" smtClean="0"/>
          </a:p>
          <a:p>
            <a:pPr marL="114300" indent="0">
              <a:buNone/>
            </a:pPr>
            <a:r>
              <a:rPr lang="en-US" sz="3200" dirty="0" smtClean="0"/>
              <a:t>form </a:t>
            </a:r>
            <a:r>
              <a:rPr lang="en-US" sz="3200" dirty="0"/>
              <a:t>an inch of soil?</a:t>
            </a:r>
          </a:p>
        </p:txBody>
      </p:sp>
      <p:grpSp>
        <p:nvGrpSpPr>
          <p:cNvPr id="4" name="Group 3"/>
          <p:cNvGrpSpPr/>
          <p:nvPr/>
        </p:nvGrpSpPr>
        <p:grpSpPr>
          <a:xfrm>
            <a:off x="106136" y="4816929"/>
            <a:ext cx="4931228" cy="307777"/>
            <a:chOff x="106136" y="4816929"/>
            <a:chExt cx="4931228" cy="307777"/>
          </a:xfrm>
        </p:grpSpPr>
        <p:sp>
          <p:nvSpPr>
            <p:cNvPr id="5" name="TextBox 4"/>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Tree>
    <p:extLst>
      <p:ext uri="{BB962C8B-B14F-4D97-AF65-F5344CB8AC3E}">
        <p14:creationId xmlns:p14="http://schemas.microsoft.com/office/powerpoint/2010/main" val="36947964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39178" y="818892"/>
            <a:ext cx="5196728" cy="2734367"/>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4483" y="3638550"/>
            <a:ext cx="5650694" cy="1347260"/>
          </a:xfrm>
          <a:prstGeom prst="rect">
            <a:avLst/>
          </a:prstGeom>
        </p:spPr>
      </p:pic>
      <p:sp>
        <p:nvSpPr>
          <p:cNvPr id="6" name="TextBox 5"/>
          <p:cNvSpPr txBox="1"/>
          <p:nvPr/>
        </p:nvSpPr>
        <p:spPr>
          <a:xfrm rot="5400000">
            <a:off x="4488494" y="-1604681"/>
            <a:ext cx="615553" cy="4061010"/>
          </a:xfrm>
          <a:prstGeom prst="rect">
            <a:avLst/>
          </a:prstGeom>
          <a:solidFill>
            <a:srgbClr val="92D050"/>
          </a:solidFill>
        </p:spPr>
        <p:txBody>
          <a:bodyPr vert="vert270" wrap="square" rtlCol="0">
            <a:spAutoFit/>
          </a:bodyPr>
          <a:lstStyle/>
          <a:p>
            <a:r>
              <a:rPr lang="en-US" sz="2800" dirty="0" smtClean="0"/>
              <a:t>General Time Sequence</a:t>
            </a:r>
            <a:endParaRPr lang="en-US" sz="2800" dirty="0"/>
          </a:p>
        </p:txBody>
      </p:sp>
      <p:grpSp>
        <p:nvGrpSpPr>
          <p:cNvPr id="7" name="Group 6"/>
          <p:cNvGrpSpPr/>
          <p:nvPr/>
        </p:nvGrpSpPr>
        <p:grpSpPr>
          <a:xfrm>
            <a:off x="106136" y="4816929"/>
            <a:ext cx="4931228" cy="307777"/>
            <a:chOff x="106136" y="4816929"/>
            <a:chExt cx="4931228" cy="307777"/>
          </a:xfrm>
        </p:grpSpPr>
        <p:sp>
          <p:nvSpPr>
            <p:cNvPr id="8" name="TextBox 7"/>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10" name="TextBox 9"/>
          <p:cNvSpPr txBox="1"/>
          <p:nvPr/>
        </p:nvSpPr>
        <p:spPr>
          <a:xfrm>
            <a:off x="8033657" y="4568875"/>
            <a:ext cx="971550" cy="338554"/>
          </a:xfrm>
          <a:prstGeom prst="rect">
            <a:avLst/>
          </a:prstGeom>
          <a:noFill/>
        </p:spPr>
        <p:txBody>
          <a:bodyPr wrap="square" rtlCol="0">
            <a:spAutoFit/>
          </a:bodyPr>
          <a:lstStyle/>
          <a:p>
            <a:r>
              <a:rPr lang="en-US" sz="800" dirty="0" smtClean="0">
                <a:solidFill>
                  <a:schemeClr val="bg1">
                    <a:lumMod val="50000"/>
                  </a:schemeClr>
                </a:solidFill>
              </a:rPr>
              <a:t>Credit: David Lindbo</a:t>
            </a:r>
            <a:endParaRPr lang="en-US" sz="800" dirty="0">
              <a:solidFill>
                <a:schemeClr val="bg1">
                  <a:lumMod val="50000"/>
                </a:schemeClr>
              </a:solidFill>
            </a:endParaRPr>
          </a:p>
        </p:txBody>
      </p:sp>
    </p:spTree>
    <p:extLst>
      <p:ext uri="{BB962C8B-B14F-4D97-AF65-F5344CB8AC3E}">
        <p14:creationId xmlns:p14="http://schemas.microsoft.com/office/powerpoint/2010/main" val="25408232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485900" y="98612"/>
            <a:ext cx="6172200" cy="756258"/>
          </a:xfrm>
          <a:solidFill>
            <a:schemeClr val="accent1"/>
          </a:solidFill>
        </p:spPr>
        <p:txBody>
          <a:bodyPr>
            <a:normAutofit/>
          </a:bodyPr>
          <a:lstStyle/>
          <a:p>
            <a:pPr eaLnBrk="1" hangingPunct="1"/>
            <a:r>
              <a:rPr lang="en-US" altLang="en-US" sz="4500" dirty="0"/>
              <a:t>Factors of formation </a:t>
            </a:r>
          </a:p>
        </p:txBody>
      </p:sp>
      <p:sp>
        <p:nvSpPr>
          <p:cNvPr id="685059" name="Rectangle 3"/>
          <p:cNvSpPr>
            <a:spLocks noGrp="1" noChangeArrowheads="1"/>
          </p:cNvSpPr>
          <p:nvPr>
            <p:ph idx="1"/>
          </p:nvPr>
        </p:nvSpPr>
        <p:spPr>
          <a:xfrm>
            <a:off x="3314700" y="857250"/>
            <a:ext cx="4686300" cy="3858185"/>
          </a:xfrm>
        </p:spPr>
        <p:txBody>
          <a:bodyPr>
            <a:normAutofit fontScale="92500" lnSpcReduction="20000"/>
          </a:bodyPr>
          <a:lstStyle/>
          <a:p>
            <a:pPr eaLnBrk="1" hangingPunct="1">
              <a:lnSpc>
                <a:spcPct val="140000"/>
              </a:lnSpc>
              <a:buFontTx/>
              <a:buNone/>
            </a:pPr>
            <a:r>
              <a:rPr lang="en-US" altLang="en-US" sz="3600" b="1" dirty="0"/>
              <a:t>Cl</a:t>
            </a:r>
            <a:r>
              <a:rPr lang="en-US" altLang="en-US" sz="3300" dirty="0"/>
              <a:t>imate</a:t>
            </a:r>
          </a:p>
          <a:p>
            <a:pPr eaLnBrk="1" hangingPunct="1">
              <a:lnSpc>
                <a:spcPct val="140000"/>
              </a:lnSpc>
              <a:buFontTx/>
              <a:buNone/>
            </a:pPr>
            <a:r>
              <a:rPr lang="en-US" altLang="en-US" sz="3600" b="1" dirty="0"/>
              <a:t>O</a:t>
            </a:r>
            <a:r>
              <a:rPr lang="en-US" altLang="en-US" sz="3300" dirty="0"/>
              <a:t>rganisms</a:t>
            </a:r>
          </a:p>
          <a:p>
            <a:pPr eaLnBrk="1" hangingPunct="1">
              <a:lnSpc>
                <a:spcPct val="140000"/>
              </a:lnSpc>
              <a:buFontTx/>
              <a:buNone/>
            </a:pPr>
            <a:r>
              <a:rPr lang="en-US" altLang="en-US" sz="3600" b="1" dirty="0"/>
              <a:t>R</a:t>
            </a:r>
            <a:r>
              <a:rPr lang="en-US" altLang="en-US" sz="3300" dirty="0"/>
              <a:t>elief </a:t>
            </a:r>
          </a:p>
          <a:p>
            <a:pPr eaLnBrk="1" hangingPunct="1">
              <a:lnSpc>
                <a:spcPct val="140000"/>
              </a:lnSpc>
              <a:buFontTx/>
              <a:buNone/>
            </a:pPr>
            <a:r>
              <a:rPr lang="en-US" altLang="en-US" sz="3600" b="1" dirty="0"/>
              <a:t>P</a:t>
            </a:r>
            <a:r>
              <a:rPr lang="en-US" altLang="en-US" sz="3300" dirty="0"/>
              <a:t>arent Material</a:t>
            </a:r>
          </a:p>
          <a:p>
            <a:pPr eaLnBrk="1" hangingPunct="1">
              <a:lnSpc>
                <a:spcPct val="140000"/>
              </a:lnSpc>
              <a:buFontTx/>
              <a:buNone/>
            </a:pPr>
            <a:r>
              <a:rPr lang="en-US" altLang="en-US" sz="3600" b="1" dirty="0"/>
              <a:t>T</a:t>
            </a:r>
            <a:r>
              <a:rPr lang="en-US" altLang="en-US" sz="3300" dirty="0"/>
              <a:t>ime</a:t>
            </a:r>
          </a:p>
        </p:txBody>
      </p:sp>
      <p:grpSp>
        <p:nvGrpSpPr>
          <p:cNvPr id="4" name="Group 3"/>
          <p:cNvGrpSpPr/>
          <p:nvPr/>
        </p:nvGrpSpPr>
        <p:grpSpPr>
          <a:xfrm>
            <a:off x="106136" y="4816929"/>
            <a:ext cx="4931228" cy="307777"/>
            <a:chOff x="106136" y="4816929"/>
            <a:chExt cx="4931228" cy="307777"/>
          </a:xfrm>
        </p:grpSpPr>
        <p:sp>
          <p:nvSpPr>
            <p:cNvPr id="5" name="TextBox 4"/>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Tree>
    <p:extLst>
      <p:ext uri="{BB962C8B-B14F-4D97-AF65-F5344CB8AC3E}">
        <p14:creationId xmlns:p14="http://schemas.microsoft.com/office/powerpoint/2010/main" val="1337241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5059">
                                            <p:txEl>
                                              <p:pRg st="0" end="0"/>
                                            </p:txEl>
                                          </p:spTgt>
                                        </p:tgtEl>
                                        <p:attrNameLst>
                                          <p:attrName>style.visibility</p:attrName>
                                        </p:attrNameLst>
                                      </p:cBhvr>
                                      <p:to>
                                        <p:strVal val="visible"/>
                                      </p:to>
                                    </p:set>
                                    <p:animEffect transition="in" filter="dissolve">
                                      <p:cBhvr>
                                        <p:cTn id="7" dur="500"/>
                                        <p:tgtEl>
                                          <p:spTgt spid="6850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5059">
                                            <p:txEl>
                                              <p:pRg st="1" end="1"/>
                                            </p:txEl>
                                          </p:spTgt>
                                        </p:tgtEl>
                                        <p:attrNameLst>
                                          <p:attrName>style.visibility</p:attrName>
                                        </p:attrNameLst>
                                      </p:cBhvr>
                                      <p:to>
                                        <p:strVal val="visible"/>
                                      </p:to>
                                    </p:set>
                                    <p:animEffect transition="in" filter="dissolve">
                                      <p:cBhvr>
                                        <p:cTn id="12" dur="500"/>
                                        <p:tgtEl>
                                          <p:spTgt spid="6850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85059">
                                            <p:txEl>
                                              <p:pRg st="2" end="2"/>
                                            </p:txEl>
                                          </p:spTgt>
                                        </p:tgtEl>
                                        <p:attrNameLst>
                                          <p:attrName>style.visibility</p:attrName>
                                        </p:attrNameLst>
                                      </p:cBhvr>
                                      <p:to>
                                        <p:strVal val="visible"/>
                                      </p:to>
                                    </p:set>
                                    <p:animEffect transition="in" filter="dissolve">
                                      <p:cBhvr>
                                        <p:cTn id="17" dur="500"/>
                                        <p:tgtEl>
                                          <p:spTgt spid="6850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85059">
                                            <p:txEl>
                                              <p:pRg st="3" end="3"/>
                                            </p:txEl>
                                          </p:spTgt>
                                        </p:tgtEl>
                                        <p:attrNameLst>
                                          <p:attrName>style.visibility</p:attrName>
                                        </p:attrNameLst>
                                      </p:cBhvr>
                                      <p:to>
                                        <p:strVal val="visible"/>
                                      </p:to>
                                    </p:set>
                                    <p:animEffect transition="in" filter="dissolve">
                                      <p:cBhvr>
                                        <p:cTn id="22" dur="500"/>
                                        <p:tgtEl>
                                          <p:spTgt spid="6850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85059">
                                            <p:txEl>
                                              <p:pRg st="4" end="4"/>
                                            </p:txEl>
                                          </p:spTgt>
                                        </p:tgtEl>
                                        <p:attrNameLst>
                                          <p:attrName>style.visibility</p:attrName>
                                        </p:attrNameLst>
                                      </p:cBhvr>
                                      <p:to>
                                        <p:strVal val="visible"/>
                                      </p:to>
                                    </p:set>
                                    <p:animEffect transition="in" filter="dissolve">
                                      <p:cBhvr>
                                        <p:cTn id="27" dur="500"/>
                                        <p:tgtEl>
                                          <p:spTgt spid="6850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059"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What is soil?</a:t>
            </a:r>
            <a:endParaRPr dirty="0"/>
          </a:p>
        </p:txBody>
      </p:sp>
      <p:sp>
        <p:nvSpPr>
          <p:cNvPr id="231" name="Shape 231"/>
          <p:cNvSpPr txBox="1">
            <a:spLocks noGrp="1"/>
          </p:cNvSpPr>
          <p:nvPr>
            <p:ph type="body" idx="1"/>
          </p:nvPr>
        </p:nvSpPr>
        <p:spPr>
          <a:xfrm>
            <a:off x="311700" y="1152475"/>
            <a:ext cx="4307700" cy="341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000" dirty="0" smtClean="0"/>
              <a:t>Soil </a:t>
            </a:r>
            <a:r>
              <a:rPr lang="en" sz="2000" dirty="0"/>
              <a:t>is </a:t>
            </a:r>
            <a:endParaRPr sz="2000" dirty="0"/>
          </a:p>
          <a:p>
            <a:pPr marL="457200" lvl="0" indent="-355600" rtl="0">
              <a:spcBef>
                <a:spcPts val="1600"/>
              </a:spcBef>
              <a:spcAft>
                <a:spcPts val="0"/>
              </a:spcAft>
              <a:buSzPts val="2000"/>
              <a:buChar char="●"/>
            </a:pPr>
            <a:r>
              <a:rPr lang="en" sz="2000" dirty="0"/>
              <a:t>the foundation for all terrestrial ecosystems, </a:t>
            </a:r>
            <a:endParaRPr sz="2000" dirty="0"/>
          </a:p>
          <a:p>
            <a:pPr marL="457200" lvl="0" indent="-355600" rtl="0">
              <a:spcBef>
                <a:spcPts val="0"/>
              </a:spcBef>
              <a:spcAft>
                <a:spcPts val="0"/>
              </a:spcAft>
              <a:buSzPts val="2000"/>
              <a:buChar char="●"/>
            </a:pPr>
            <a:r>
              <a:rPr lang="en" sz="2000" dirty="0"/>
              <a:t>and because it is always underfoot, </a:t>
            </a:r>
            <a:endParaRPr sz="2000" dirty="0"/>
          </a:p>
          <a:p>
            <a:pPr marL="457200" lvl="0" indent="-355600" rtl="0">
              <a:spcBef>
                <a:spcPts val="0"/>
              </a:spcBef>
              <a:spcAft>
                <a:spcPts val="0"/>
              </a:spcAft>
              <a:buSzPts val="2000"/>
              <a:buChar char="●"/>
            </a:pPr>
            <a:r>
              <a:rPr lang="en" sz="2000" dirty="0"/>
              <a:t>it is almost always overlooked, </a:t>
            </a:r>
            <a:endParaRPr sz="2000" dirty="0"/>
          </a:p>
          <a:p>
            <a:pPr marL="457200" lvl="0" indent="-355600">
              <a:spcBef>
                <a:spcPts val="0"/>
              </a:spcBef>
              <a:spcAft>
                <a:spcPts val="0"/>
              </a:spcAft>
              <a:buSzPts val="2000"/>
              <a:buChar char="●"/>
            </a:pPr>
            <a:r>
              <a:rPr lang="en" sz="2000" dirty="0"/>
              <a:t>and too often underappreciated.</a:t>
            </a:r>
            <a:endParaRPr sz="2000" dirty="0"/>
          </a:p>
        </p:txBody>
      </p:sp>
      <p:pic>
        <p:nvPicPr>
          <p:cNvPr id="232" name="Shape 23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43975" y="1098550"/>
            <a:ext cx="4555196" cy="3416397"/>
          </a:xfrm>
          <a:prstGeom prst="rect">
            <a:avLst/>
          </a:prstGeom>
          <a:noFill/>
          <a:ln>
            <a:noFill/>
          </a:ln>
        </p:spPr>
      </p:pic>
      <p:pic>
        <p:nvPicPr>
          <p:cNvPr id="233" name="Shape 23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857650" y="3195775"/>
            <a:ext cx="974650" cy="974650"/>
          </a:xfrm>
          <a:prstGeom prst="rect">
            <a:avLst/>
          </a:prstGeom>
          <a:noFill/>
          <a:ln>
            <a:noFill/>
          </a:ln>
        </p:spPr>
      </p:pic>
      <p:pic>
        <p:nvPicPr>
          <p:cNvPr id="234" name="Shape 23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621800" y="1381645"/>
            <a:ext cx="1810225" cy="709100"/>
          </a:xfrm>
          <a:prstGeom prst="rect">
            <a:avLst/>
          </a:prstGeom>
          <a:noFill/>
          <a:ln>
            <a:noFill/>
          </a:ln>
        </p:spPr>
      </p:pic>
      <p:sp>
        <p:nvSpPr>
          <p:cNvPr id="2" name="Rectangle 1"/>
          <p:cNvSpPr/>
          <p:nvPr/>
        </p:nvSpPr>
        <p:spPr>
          <a:xfrm>
            <a:off x="4454820" y="2417862"/>
            <a:ext cx="234360" cy="307777"/>
          </a:xfrm>
          <a:prstGeom prst="rect">
            <a:avLst/>
          </a:prstGeom>
        </p:spPr>
        <p:txBody>
          <a:bodyPr wrap="none">
            <a:spAutoFit/>
          </a:bodyPr>
          <a:lstStyle/>
          <a:p>
            <a:r>
              <a:rPr lang="en-US" dirty="0"/>
              <a:t> </a:t>
            </a:r>
          </a:p>
        </p:txBody>
      </p:sp>
      <p:grpSp>
        <p:nvGrpSpPr>
          <p:cNvPr id="8" name="Group 7"/>
          <p:cNvGrpSpPr/>
          <p:nvPr/>
        </p:nvGrpSpPr>
        <p:grpSpPr>
          <a:xfrm>
            <a:off x="106136" y="4816929"/>
            <a:ext cx="4931228" cy="307777"/>
            <a:chOff x="106136" y="4816929"/>
            <a:chExt cx="4931228" cy="307777"/>
          </a:xfrm>
        </p:grpSpPr>
        <p:sp>
          <p:nvSpPr>
            <p:cNvPr id="9" name="TextBox 8"/>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3" name="TextBox 2"/>
          <p:cNvSpPr txBox="1"/>
          <p:nvPr/>
        </p:nvSpPr>
        <p:spPr>
          <a:xfrm>
            <a:off x="7233557" y="4568875"/>
            <a:ext cx="1771650" cy="215444"/>
          </a:xfrm>
          <a:prstGeom prst="rect">
            <a:avLst/>
          </a:prstGeom>
          <a:noFill/>
        </p:spPr>
        <p:txBody>
          <a:bodyPr wrap="square" rtlCol="0">
            <a:spAutoFit/>
          </a:bodyPr>
          <a:lstStyle/>
          <a:p>
            <a:r>
              <a:rPr lang="en-US" sz="800" dirty="0" smtClean="0">
                <a:solidFill>
                  <a:schemeClr val="bg1">
                    <a:lumMod val="50000"/>
                  </a:schemeClr>
                </a:solidFill>
              </a:rPr>
              <a:t>Photo Credit: Clay Robinson</a:t>
            </a:r>
            <a:endParaRPr lang="en-US" sz="800" dirty="0">
              <a:solidFill>
                <a:schemeClr val="bg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1000"/>
                                        <p:tgtEl>
                                          <p:spTgt spid="2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3"/>
                                        </p:tgtEl>
                                        <p:attrNameLst>
                                          <p:attrName>style.visibility</p:attrName>
                                        </p:attrNameLst>
                                      </p:cBhvr>
                                      <p:to>
                                        <p:strVal val="visible"/>
                                      </p:to>
                                    </p:set>
                                    <p:animEffect transition="in" filter="fade">
                                      <p:cBhvr>
                                        <p:cTn id="12" dur="1000"/>
                                        <p:tgtEl>
                                          <p:spTgt spid="2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4"/>
                                        </p:tgtEl>
                                        <p:attrNameLst>
                                          <p:attrName>style.visibility</p:attrName>
                                        </p:attrNameLst>
                                      </p:cBhvr>
                                      <p:to>
                                        <p:strVal val="visible"/>
                                      </p:to>
                                    </p:set>
                                    <p:animEffect transition="in" filter="fade">
                                      <p:cBhvr>
                                        <p:cTn id="17" dur="10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445025"/>
            <a:ext cx="3115014" cy="1473422"/>
          </a:xfrm>
        </p:spPr>
        <p:txBody>
          <a:bodyPr>
            <a:normAutofit fontScale="90000"/>
          </a:bodyPr>
          <a:lstStyle/>
          <a:p>
            <a:r>
              <a:rPr lang="en-US" dirty="0" smtClean="0"/>
              <a:t>Soil – Intersecting All Spheres on Earth</a:t>
            </a:r>
            <a:endParaRPr lang="en-US"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40538" y="530326"/>
            <a:ext cx="4516235" cy="3996517"/>
          </a:xfrm>
          <a:prstGeom prst="rect">
            <a:avLst/>
          </a:prstGeom>
        </p:spPr>
      </p:pic>
      <p:grpSp>
        <p:nvGrpSpPr>
          <p:cNvPr id="4" name="Group 3"/>
          <p:cNvGrpSpPr/>
          <p:nvPr/>
        </p:nvGrpSpPr>
        <p:grpSpPr>
          <a:xfrm>
            <a:off x="106136" y="4816929"/>
            <a:ext cx="4931228" cy="307777"/>
            <a:chOff x="106136" y="4816929"/>
            <a:chExt cx="4931228" cy="307777"/>
          </a:xfrm>
        </p:grpSpPr>
        <p:sp>
          <p:nvSpPr>
            <p:cNvPr id="5" name="TextBox 4"/>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7" name="TextBox 6"/>
          <p:cNvSpPr txBox="1"/>
          <p:nvPr/>
        </p:nvSpPr>
        <p:spPr>
          <a:xfrm>
            <a:off x="5935436" y="4568875"/>
            <a:ext cx="3208564" cy="215444"/>
          </a:xfrm>
          <a:prstGeom prst="rect">
            <a:avLst/>
          </a:prstGeom>
          <a:noFill/>
        </p:spPr>
        <p:txBody>
          <a:bodyPr wrap="square" rtlCol="0">
            <a:spAutoFit/>
          </a:bodyPr>
          <a:lstStyle/>
          <a:p>
            <a:r>
              <a:rPr lang="en-US" sz="800" dirty="0" smtClean="0">
                <a:solidFill>
                  <a:schemeClr val="bg1">
                    <a:lumMod val="50000"/>
                  </a:schemeClr>
                </a:solidFill>
              </a:rPr>
              <a:t>Credit: Know Soil, Know Life book/Soil Science Society of America</a:t>
            </a:r>
            <a:endParaRPr lang="en-US" sz="800" dirty="0">
              <a:solidFill>
                <a:schemeClr val="bg1">
                  <a:lumMod val="50000"/>
                </a:schemeClr>
              </a:solidFill>
            </a:endParaRPr>
          </a:p>
        </p:txBody>
      </p:sp>
    </p:spTree>
    <p:extLst>
      <p:ext uri="{BB962C8B-B14F-4D97-AF65-F5344CB8AC3E}">
        <p14:creationId xmlns:p14="http://schemas.microsoft.com/office/powerpoint/2010/main" val="1871983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Soil: Intersection of </a:t>
            </a:r>
            <a:endParaRPr/>
          </a:p>
        </p:txBody>
      </p:sp>
      <p:sp>
        <p:nvSpPr>
          <p:cNvPr id="240" name="Shape 240"/>
          <p:cNvSpPr txBox="1">
            <a:spLocks noGrp="1"/>
          </p:cNvSpPr>
          <p:nvPr>
            <p:ph type="body" idx="1"/>
          </p:nvPr>
        </p:nvSpPr>
        <p:spPr>
          <a:xfrm>
            <a:off x="2596325" y="1507025"/>
            <a:ext cx="6236100" cy="3061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Atmosphere</a:t>
            </a:r>
            <a:endParaRPr dirty="0"/>
          </a:p>
          <a:p>
            <a:pPr marL="0" lvl="0" indent="0">
              <a:spcBef>
                <a:spcPts val="1600"/>
              </a:spcBef>
              <a:spcAft>
                <a:spcPts val="0"/>
              </a:spcAft>
              <a:buNone/>
            </a:pPr>
            <a:r>
              <a:rPr lang="en" dirty="0"/>
              <a:t>Biosphere</a:t>
            </a:r>
            <a:endParaRPr dirty="0"/>
          </a:p>
          <a:p>
            <a:pPr marL="0" lvl="0" indent="0">
              <a:spcBef>
                <a:spcPts val="1600"/>
              </a:spcBef>
              <a:spcAft>
                <a:spcPts val="0"/>
              </a:spcAft>
              <a:buNone/>
            </a:pPr>
            <a:r>
              <a:rPr lang="en" dirty="0"/>
              <a:t>Pedosphere (soil)</a:t>
            </a:r>
            <a:endParaRPr dirty="0"/>
          </a:p>
          <a:p>
            <a:pPr marL="0" lvl="0" indent="0">
              <a:spcBef>
                <a:spcPts val="1600"/>
              </a:spcBef>
              <a:spcAft>
                <a:spcPts val="0"/>
              </a:spcAft>
              <a:buNone/>
            </a:pPr>
            <a:r>
              <a:rPr lang="en" dirty="0"/>
              <a:t>Lithosphere</a:t>
            </a:r>
            <a:endParaRPr dirty="0"/>
          </a:p>
          <a:p>
            <a:pPr marL="0" lvl="0" indent="0">
              <a:spcBef>
                <a:spcPts val="1600"/>
              </a:spcBef>
              <a:spcAft>
                <a:spcPts val="1600"/>
              </a:spcAft>
              <a:buNone/>
            </a:pPr>
            <a:r>
              <a:rPr lang="en" dirty="0"/>
              <a:t>Hydrosphere</a:t>
            </a:r>
            <a:endParaRPr dirty="0"/>
          </a:p>
        </p:txBody>
      </p:sp>
      <p:pic>
        <p:nvPicPr>
          <p:cNvPr id="241" name="Shape 2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847750" y="0"/>
            <a:ext cx="4296250" cy="2874800"/>
          </a:xfrm>
          <a:prstGeom prst="rect">
            <a:avLst/>
          </a:prstGeom>
          <a:noFill/>
          <a:ln>
            <a:noFill/>
          </a:ln>
        </p:spPr>
      </p:pic>
      <p:pic>
        <p:nvPicPr>
          <p:cNvPr id="242" name="Shape 24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2537" y="1294174"/>
            <a:ext cx="2596325" cy="3461774"/>
          </a:xfrm>
          <a:prstGeom prst="rect">
            <a:avLst/>
          </a:prstGeom>
          <a:noFill/>
          <a:ln>
            <a:noFill/>
          </a:ln>
        </p:spPr>
      </p:pic>
      <p:cxnSp>
        <p:nvCxnSpPr>
          <p:cNvPr id="243" name="Shape 243"/>
          <p:cNvCxnSpPr/>
          <p:nvPr/>
        </p:nvCxnSpPr>
        <p:spPr>
          <a:xfrm rot="10800000" flipH="1">
            <a:off x="3980475" y="139125"/>
            <a:ext cx="868200" cy="1433400"/>
          </a:xfrm>
          <a:prstGeom prst="straightConnector1">
            <a:avLst/>
          </a:prstGeom>
          <a:noFill/>
          <a:ln w="28575" cap="flat" cmpd="sng">
            <a:solidFill>
              <a:srgbClr val="00FFFF"/>
            </a:solidFill>
            <a:prstDash val="solid"/>
            <a:round/>
            <a:headEnd type="none" w="med" len="med"/>
            <a:tailEnd type="stealth" w="med" len="med"/>
          </a:ln>
        </p:spPr>
      </p:cxnSp>
      <p:cxnSp>
        <p:nvCxnSpPr>
          <p:cNvPr id="244" name="Shape 244"/>
          <p:cNvCxnSpPr/>
          <p:nvPr/>
        </p:nvCxnSpPr>
        <p:spPr>
          <a:xfrm rot="10800000" flipH="1">
            <a:off x="3767525" y="319275"/>
            <a:ext cx="2072100" cy="1892100"/>
          </a:xfrm>
          <a:prstGeom prst="straightConnector1">
            <a:avLst/>
          </a:prstGeom>
          <a:noFill/>
          <a:ln w="28575" cap="flat" cmpd="sng">
            <a:solidFill>
              <a:srgbClr val="00FFFF"/>
            </a:solidFill>
            <a:prstDash val="solid"/>
            <a:round/>
            <a:headEnd type="none" w="med" len="med"/>
            <a:tailEnd type="stealth" w="med" len="med"/>
          </a:ln>
        </p:spPr>
      </p:cxnSp>
      <p:cxnSp>
        <p:nvCxnSpPr>
          <p:cNvPr id="245" name="Shape 245"/>
          <p:cNvCxnSpPr/>
          <p:nvPr/>
        </p:nvCxnSpPr>
        <p:spPr>
          <a:xfrm rot="10800000" flipH="1">
            <a:off x="4586550" y="1294175"/>
            <a:ext cx="1277700" cy="1425000"/>
          </a:xfrm>
          <a:prstGeom prst="straightConnector1">
            <a:avLst/>
          </a:prstGeom>
          <a:noFill/>
          <a:ln w="28575" cap="flat" cmpd="sng">
            <a:solidFill>
              <a:srgbClr val="00FFFF"/>
            </a:solidFill>
            <a:prstDash val="solid"/>
            <a:round/>
            <a:headEnd type="none" w="med" len="med"/>
            <a:tailEnd type="stealth" w="med" len="med"/>
          </a:ln>
        </p:spPr>
      </p:cxnSp>
      <p:cxnSp>
        <p:nvCxnSpPr>
          <p:cNvPr id="246" name="Shape 246"/>
          <p:cNvCxnSpPr/>
          <p:nvPr/>
        </p:nvCxnSpPr>
        <p:spPr>
          <a:xfrm rot="10800000" flipH="1">
            <a:off x="4127900" y="2276750"/>
            <a:ext cx="2211300" cy="1048500"/>
          </a:xfrm>
          <a:prstGeom prst="straightConnector1">
            <a:avLst/>
          </a:prstGeom>
          <a:noFill/>
          <a:ln w="28575" cap="flat" cmpd="sng">
            <a:solidFill>
              <a:srgbClr val="00FFFF"/>
            </a:solidFill>
            <a:prstDash val="solid"/>
            <a:round/>
            <a:headEnd type="none" w="med" len="med"/>
            <a:tailEnd type="stealth" w="med" len="med"/>
          </a:ln>
        </p:spPr>
      </p:cxnSp>
      <p:cxnSp>
        <p:nvCxnSpPr>
          <p:cNvPr id="247" name="Shape 247"/>
          <p:cNvCxnSpPr/>
          <p:nvPr/>
        </p:nvCxnSpPr>
        <p:spPr>
          <a:xfrm flipH="1">
            <a:off x="1561825" y="2792900"/>
            <a:ext cx="1108200" cy="186000"/>
          </a:xfrm>
          <a:prstGeom prst="straightConnector1">
            <a:avLst/>
          </a:prstGeom>
          <a:noFill/>
          <a:ln w="28575" cap="flat" cmpd="sng">
            <a:solidFill>
              <a:srgbClr val="00FFFF"/>
            </a:solidFill>
            <a:prstDash val="solid"/>
            <a:round/>
            <a:headEnd type="none" w="med" len="med"/>
            <a:tailEnd type="stealth" w="med" len="med"/>
          </a:ln>
        </p:spPr>
      </p:cxnSp>
      <p:cxnSp>
        <p:nvCxnSpPr>
          <p:cNvPr id="248" name="Shape 248"/>
          <p:cNvCxnSpPr/>
          <p:nvPr/>
        </p:nvCxnSpPr>
        <p:spPr>
          <a:xfrm flipH="1">
            <a:off x="1840662" y="3483973"/>
            <a:ext cx="778200" cy="814200"/>
          </a:xfrm>
          <a:prstGeom prst="straightConnector1">
            <a:avLst/>
          </a:prstGeom>
          <a:noFill/>
          <a:ln w="28575" cap="flat" cmpd="sng">
            <a:solidFill>
              <a:srgbClr val="00FFFF"/>
            </a:solidFill>
            <a:prstDash val="solid"/>
            <a:round/>
            <a:headEnd type="none" w="med" len="med"/>
            <a:tailEnd type="stealth" w="med" len="med"/>
          </a:ln>
        </p:spPr>
      </p:cxnSp>
      <p:cxnSp>
        <p:nvCxnSpPr>
          <p:cNvPr id="249" name="Shape 249"/>
          <p:cNvCxnSpPr/>
          <p:nvPr/>
        </p:nvCxnSpPr>
        <p:spPr>
          <a:xfrm flipH="1">
            <a:off x="5870050" y="647025"/>
            <a:ext cx="8100" cy="933600"/>
          </a:xfrm>
          <a:prstGeom prst="straightConnector1">
            <a:avLst/>
          </a:prstGeom>
          <a:noFill/>
          <a:ln w="28575" cap="flat" cmpd="sng">
            <a:solidFill>
              <a:srgbClr val="00FFFF"/>
            </a:solidFill>
            <a:prstDash val="solid"/>
            <a:round/>
            <a:headEnd type="diamond" w="med" len="med"/>
            <a:tailEnd type="diamond" w="med" len="med"/>
          </a:ln>
        </p:spPr>
      </p:cxnSp>
      <p:cxnSp>
        <p:nvCxnSpPr>
          <p:cNvPr id="250" name="Shape 250"/>
          <p:cNvCxnSpPr/>
          <p:nvPr/>
        </p:nvCxnSpPr>
        <p:spPr>
          <a:xfrm flipH="1">
            <a:off x="6322750" y="1713825"/>
            <a:ext cx="12600" cy="1111800"/>
          </a:xfrm>
          <a:prstGeom prst="straightConnector1">
            <a:avLst/>
          </a:prstGeom>
          <a:noFill/>
          <a:ln w="28575" cap="flat" cmpd="sng">
            <a:solidFill>
              <a:srgbClr val="00FFFF"/>
            </a:solidFill>
            <a:prstDash val="solid"/>
            <a:round/>
            <a:headEnd type="diamond" w="med" len="med"/>
            <a:tailEnd type="diamond" w="med" len="med"/>
          </a:ln>
        </p:spPr>
      </p:cxnSp>
      <p:cxnSp>
        <p:nvCxnSpPr>
          <p:cNvPr id="251" name="Shape 251"/>
          <p:cNvCxnSpPr/>
          <p:nvPr/>
        </p:nvCxnSpPr>
        <p:spPr>
          <a:xfrm flipH="1">
            <a:off x="1539725" y="2036150"/>
            <a:ext cx="43500" cy="2321100"/>
          </a:xfrm>
          <a:prstGeom prst="straightConnector1">
            <a:avLst/>
          </a:prstGeom>
          <a:noFill/>
          <a:ln w="28575" cap="flat" cmpd="sng">
            <a:solidFill>
              <a:srgbClr val="00FFFF"/>
            </a:solidFill>
            <a:prstDash val="solid"/>
            <a:round/>
            <a:headEnd type="diamond" w="med" len="med"/>
            <a:tailEnd type="diamond" w="med" len="med"/>
          </a:ln>
        </p:spPr>
      </p:cxnSp>
      <p:grpSp>
        <p:nvGrpSpPr>
          <p:cNvPr id="15" name="Group 14"/>
          <p:cNvGrpSpPr/>
          <p:nvPr/>
        </p:nvGrpSpPr>
        <p:grpSpPr>
          <a:xfrm>
            <a:off x="0" y="4801408"/>
            <a:ext cx="4931228" cy="307777"/>
            <a:chOff x="106136" y="4816929"/>
            <a:chExt cx="4931228" cy="307777"/>
          </a:xfrm>
        </p:grpSpPr>
        <p:sp>
          <p:nvSpPr>
            <p:cNvPr id="16" name="TextBox 15"/>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
        <p:nvSpPr>
          <p:cNvPr id="18" name="TextBox 17"/>
          <p:cNvSpPr txBox="1"/>
          <p:nvPr/>
        </p:nvSpPr>
        <p:spPr>
          <a:xfrm>
            <a:off x="7233557" y="4568875"/>
            <a:ext cx="1771650" cy="215444"/>
          </a:xfrm>
          <a:prstGeom prst="rect">
            <a:avLst/>
          </a:prstGeom>
          <a:noFill/>
        </p:spPr>
        <p:txBody>
          <a:bodyPr wrap="square" rtlCol="0">
            <a:spAutoFit/>
          </a:bodyPr>
          <a:lstStyle/>
          <a:p>
            <a:r>
              <a:rPr lang="en-US" sz="800" dirty="0" smtClean="0">
                <a:solidFill>
                  <a:schemeClr val="bg1">
                    <a:lumMod val="50000"/>
                  </a:schemeClr>
                </a:solidFill>
              </a:rPr>
              <a:t>Photo Credits: Clay Robinson</a:t>
            </a:r>
            <a:endParaRPr lang="en-US" sz="800" dirty="0">
              <a:solidFill>
                <a:schemeClr val="bg1">
                  <a:lumMod val="50000"/>
                </a:schemeClr>
              </a:solidFill>
            </a:endParaRPr>
          </a:p>
        </p:txBody>
      </p:sp>
    </p:spTree>
    <p:extLst>
      <p:ext uri="{BB962C8B-B14F-4D97-AF65-F5344CB8AC3E}">
        <p14:creationId xmlns:p14="http://schemas.microsoft.com/office/powerpoint/2010/main" val="10074493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Soil </a:t>
            </a:r>
            <a:endParaRPr dirty="0"/>
          </a:p>
        </p:txBody>
      </p:sp>
      <p:sp>
        <p:nvSpPr>
          <p:cNvPr id="240" name="Shape 240"/>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dirty="0" smtClean="0"/>
              <a:t>Is </a:t>
            </a:r>
            <a:r>
              <a:rPr lang="en" dirty="0"/>
              <a:t>not dirt (under fingernails or on carpet)</a:t>
            </a:r>
            <a:endParaRPr dirty="0"/>
          </a:p>
          <a:p>
            <a:pPr marL="457200" lvl="0" indent="-342900" rtl="0">
              <a:spcBef>
                <a:spcPts val="0"/>
              </a:spcBef>
              <a:spcAft>
                <a:spcPts val="0"/>
              </a:spcAft>
              <a:buSzPts val="1800"/>
              <a:buChar char="●"/>
            </a:pPr>
            <a:r>
              <a:rPr lang="en" dirty="0"/>
              <a:t>Is a natural resource (slowly-renewable)</a:t>
            </a:r>
            <a:endParaRPr dirty="0"/>
          </a:p>
          <a:p>
            <a:pPr marL="457200" lvl="0" indent="-342900" rtl="0">
              <a:spcBef>
                <a:spcPts val="0"/>
              </a:spcBef>
              <a:spcAft>
                <a:spcPts val="0"/>
              </a:spcAft>
              <a:buSzPts val="1800"/>
              <a:buChar char="●"/>
            </a:pPr>
            <a:r>
              <a:rPr lang="en" dirty="0"/>
              <a:t>Is diverse, heterogeneous, dynamic</a:t>
            </a:r>
            <a:endParaRPr dirty="0"/>
          </a:p>
          <a:p>
            <a:pPr marL="457200" lvl="0" indent="-342900" rtl="0">
              <a:spcBef>
                <a:spcPts val="0"/>
              </a:spcBef>
              <a:spcAft>
                <a:spcPts val="0"/>
              </a:spcAft>
              <a:buSzPts val="1800"/>
              <a:buChar char="●"/>
            </a:pPr>
            <a:r>
              <a:rPr lang="en" dirty="0"/>
              <a:t>Supports life: microbes, plants, animals</a:t>
            </a:r>
            <a:endParaRPr dirty="0"/>
          </a:p>
          <a:p>
            <a:pPr marL="457200" lvl="0" indent="-342900" rtl="0">
              <a:spcBef>
                <a:spcPts val="0"/>
              </a:spcBef>
              <a:spcAft>
                <a:spcPts val="0"/>
              </a:spcAft>
              <a:buSzPts val="1800"/>
              <a:buChar char="●"/>
            </a:pPr>
            <a:r>
              <a:rPr lang="en" dirty="0"/>
              <a:t>Is important in the hydrologic cycle and water quality</a:t>
            </a:r>
            <a:endParaRPr dirty="0"/>
          </a:p>
          <a:p>
            <a:pPr marL="457200" lvl="0" indent="-342900" rtl="0">
              <a:spcBef>
                <a:spcPts val="0"/>
              </a:spcBef>
              <a:spcAft>
                <a:spcPts val="0"/>
              </a:spcAft>
              <a:buSzPts val="1800"/>
              <a:buChar char="●"/>
            </a:pPr>
            <a:r>
              <a:rPr lang="en" dirty="0"/>
              <a:t>Used for roads and buildings</a:t>
            </a:r>
            <a:endParaRPr dirty="0"/>
          </a:p>
          <a:p>
            <a:pPr marL="457200" lvl="0" indent="-342900" rtl="0">
              <a:spcBef>
                <a:spcPts val="0"/>
              </a:spcBef>
              <a:spcAft>
                <a:spcPts val="0"/>
              </a:spcAft>
              <a:buSzPts val="1800"/>
              <a:buChar char="●"/>
            </a:pPr>
            <a:r>
              <a:rPr lang="en" dirty="0"/>
              <a:t>Used for cultural activities (pottery, paints, dyes, etc.)</a:t>
            </a:r>
            <a:endParaRPr dirty="0"/>
          </a:p>
          <a:p>
            <a:pPr marL="457200" lvl="0" indent="-342900" rtl="0">
              <a:spcBef>
                <a:spcPts val="0"/>
              </a:spcBef>
              <a:spcAft>
                <a:spcPts val="0"/>
              </a:spcAft>
              <a:buSzPts val="1800"/>
              <a:buChar char="●"/>
            </a:pPr>
            <a:r>
              <a:rPr lang="en" dirty="0"/>
              <a:t>Different things to different </a:t>
            </a:r>
            <a:r>
              <a:rPr lang="en" dirty="0" smtClean="0"/>
              <a:t>people</a:t>
            </a:r>
          </a:p>
          <a:p>
            <a:pPr marL="457200" lvl="0" indent="-342900" rtl="0">
              <a:spcBef>
                <a:spcPts val="0"/>
              </a:spcBef>
              <a:spcAft>
                <a:spcPts val="0"/>
              </a:spcAft>
              <a:buSzPts val="1800"/>
              <a:buChar char="●"/>
            </a:pPr>
            <a:endParaRPr lang="en" dirty="0"/>
          </a:p>
          <a:p>
            <a:pPr marL="114300" lvl="0" indent="0" rtl="0">
              <a:spcBef>
                <a:spcPts val="0"/>
              </a:spcBef>
              <a:spcAft>
                <a:spcPts val="0"/>
              </a:spcAft>
              <a:buSzPts val="1800"/>
              <a:buNone/>
            </a:pPr>
            <a:endParaRPr dirty="0"/>
          </a:p>
          <a:p>
            <a:pPr>
              <a:buChar char="○"/>
            </a:pPr>
            <a:r>
              <a:rPr lang="en" sz="1950" dirty="0"/>
              <a:t>A quick online search easily yields more than 15 definitions!</a:t>
            </a:r>
            <a:endParaRPr sz="1950" dirty="0"/>
          </a:p>
        </p:txBody>
      </p:sp>
      <p:pic>
        <p:nvPicPr>
          <p:cNvPr id="241" name="Shape 2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241189" y="856572"/>
            <a:ext cx="1903250" cy="1298200"/>
          </a:xfrm>
          <a:prstGeom prst="rect">
            <a:avLst/>
          </a:prstGeom>
          <a:noFill/>
          <a:ln>
            <a:noFill/>
          </a:ln>
        </p:spPr>
      </p:pic>
      <p:grpSp>
        <p:nvGrpSpPr>
          <p:cNvPr id="5" name="Group 4"/>
          <p:cNvGrpSpPr/>
          <p:nvPr/>
        </p:nvGrpSpPr>
        <p:grpSpPr>
          <a:xfrm>
            <a:off x="106136" y="4816929"/>
            <a:ext cx="4931228" cy="307777"/>
            <a:chOff x="106136" y="4816929"/>
            <a:chExt cx="4931228" cy="307777"/>
          </a:xfrm>
        </p:grpSpPr>
        <p:sp>
          <p:nvSpPr>
            <p:cNvPr id="6" name="TextBox 5"/>
            <p:cNvSpPr txBox="1"/>
            <p:nvPr/>
          </p:nvSpPr>
          <p:spPr>
            <a:xfrm>
              <a:off x="106136" y="4816929"/>
              <a:ext cx="4931228" cy="307777"/>
            </a:xfrm>
            <a:prstGeom prst="rect">
              <a:avLst/>
            </a:prstGeom>
            <a:noFill/>
          </p:spPr>
          <p:txBody>
            <a:bodyPr wrap="square" rtlCol="0">
              <a:spAutoFit/>
            </a:bodyPr>
            <a:lstStyle/>
            <a:p>
              <a:r>
                <a:rPr lang="en-US" dirty="0" smtClean="0"/>
                <a:t>         </a:t>
              </a:r>
              <a:r>
                <a:rPr lang="en-US" dirty="0" smtClean="0">
                  <a:solidFill>
                    <a:srgbClr val="663300"/>
                  </a:solidFill>
                </a:rPr>
                <a:t>Soil Science Society of America</a:t>
              </a:r>
              <a:endParaRPr lang="en-US" dirty="0">
                <a:solidFill>
                  <a:srgbClr val="663300"/>
                </a:solidFill>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9042" y="4872845"/>
              <a:ext cx="293915" cy="195943"/>
            </a:xfrm>
            <a:prstGeom prst="rect">
              <a:avLst/>
            </a:prstGeom>
          </p:spPr>
        </p:pic>
      </p:gr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6704</TotalTime>
  <Words>4184</Words>
  <Application>Microsoft Office PowerPoint</Application>
  <PresentationFormat>On-screen Show (16:9)</PresentationFormat>
  <Paragraphs>536</Paragraphs>
  <Slides>52</Slides>
  <Notes>30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52</vt:i4>
      </vt:variant>
    </vt:vector>
  </HeadingPairs>
  <TitlesOfParts>
    <vt:vector size="58" baseType="lpstr">
      <vt:lpstr>Arial</vt:lpstr>
      <vt:lpstr>Calibri</vt:lpstr>
      <vt:lpstr>Calibri Light</vt:lpstr>
      <vt:lpstr>Times New Roman</vt:lpstr>
      <vt:lpstr>Retrospect</vt:lpstr>
      <vt:lpstr>Office Theme</vt:lpstr>
      <vt:lpstr>A note to teachers …</vt:lpstr>
      <vt:lpstr>Soils: Foundation for Life a K-12 Educators Webinar</vt:lpstr>
      <vt:lpstr>PowerPoint Presentation</vt:lpstr>
      <vt:lpstr>PowerPoint Presentation</vt:lpstr>
      <vt:lpstr>Our Speakers </vt:lpstr>
      <vt:lpstr>What is soil?</vt:lpstr>
      <vt:lpstr>Soil – Intersecting All Spheres on Earth</vt:lpstr>
      <vt:lpstr>Soil: Intersection of </vt:lpstr>
      <vt:lpstr>Soil </vt:lpstr>
      <vt:lpstr>Is there soil on the moon or other planets?</vt:lpstr>
      <vt:lpstr>Soil is an applied science that uses</vt:lpstr>
      <vt:lpstr>Soil forms from the surface downward by …</vt:lpstr>
      <vt:lpstr>Soil Formation Processes</vt:lpstr>
      <vt:lpstr>Soil Formation Processes</vt:lpstr>
      <vt:lpstr>Soil Formation Processes</vt:lpstr>
      <vt:lpstr>Additions</vt:lpstr>
      <vt:lpstr>PowerPoint Presentation</vt:lpstr>
      <vt:lpstr>Poll Question!</vt:lpstr>
      <vt:lpstr>Starting with an apple</vt:lpstr>
      <vt:lpstr>PowerPoint Presentation</vt:lpstr>
      <vt:lpstr>Factors of Formation or Why do soils look different</vt:lpstr>
      <vt:lpstr>Factors of formation </vt:lpstr>
      <vt:lpstr>The soil forms through the interaction of these factors.</vt:lpstr>
      <vt:lpstr>Climate</vt:lpstr>
      <vt:lpstr>Importance</vt:lpstr>
      <vt:lpstr>Precipitation-Temperature Relations</vt:lpstr>
      <vt:lpstr>Poll Question:</vt:lpstr>
      <vt:lpstr>Climatic Differences</vt:lpstr>
      <vt:lpstr>Organisms</vt:lpstr>
      <vt:lpstr>Organisms</vt:lpstr>
      <vt:lpstr>Biological mixing or Bioturbation</vt:lpstr>
      <vt:lpstr>Vegetation</vt:lpstr>
      <vt:lpstr>Relief</vt:lpstr>
      <vt:lpstr>Relief, Topography or Slope</vt:lpstr>
      <vt:lpstr>Measuring slope</vt:lpstr>
      <vt:lpstr>Relief – slope, shape, aspect</vt:lpstr>
      <vt:lpstr>Slope Position Names</vt:lpstr>
      <vt:lpstr>Parent Material</vt:lpstr>
      <vt:lpstr>Parent Material</vt:lpstr>
      <vt:lpstr>PowerPoint Presentation</vt:lpstr>
      <vt:lpstr>Organic</vt:lpstr>
      <vt:lpstr>Residual Materials</vt:lpstr>
      <vt:lpstr>PowerPoint Presentation</vt:lpstr>
      <vt:lpstr>PowerPoint Presentation</vt:lpstr>
      <vt:lpstr>Water Transported            Ice Transported</vt:lpstr>
      <vt:lpstr>Wind Transported</vt:lpstr>
      <vt:lpstr>Time</vt:lpstr>
      <vt:lpstr>Degree of Development</vt:lpstr>
      <vt:lpstr>PowerPoint Presentation</vt:lpstr>
      <vt:lpstr>Poll Question!</vt:lpstr>
      <vt:lpstr>PowerPoint Presentation</vt:lpstr>
      <vt:lpstr>Factors of formation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Soils: Foundation for Life a K-12 Educators Webinar</dc:title>
  <dc:creator>Susan Chapman</dc:creator>
  <cp:lastModifiedBy>Susan Chapman</cp:lastModifiedBy>
  <cp:revision>90</cp:revision>
  <cp:lastPrinted>2018-04-27T16:01:45Z</cp:lastPrinted>
  <dcterms:modified xsi:type="dcterms:W3CDTF">2018-04-27T19:21:58Z</dcterms:modified>
</cp:coreProperties>
</file>