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h/IeDcldkboK80jvN8SpH7ykfo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13" autoAdjust="0"/>
  </p:normalViewPr>
  <p:slideViewPr>
    <p:cSldViewPr snapToGrid="0">
      <p:cViewPr varScale="1">
        <p:scale>
          <a:sx n="42" d="100"/>
          <a:sy n="42" d="100"/>
        </p:scale>
        <p:origin x="150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ebsoilsurvey.sc.egov.usda.gov/App/HomePage.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asoilresource.lawr.ucdavis.edu/gma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1" indent="0" algn="l" rtl="0">
              <a:lnSpc>
                <a:spcPct val="90000"/>
              </a:lnSpc>
              <a:spcBef>
                <a:spcPts val="360"/>
              </a:spcBef>
              <a:spcAft>
                <a:spcPts val="0"/>
              </a:spcAft>
              <a:buClr>
                <a:schemeClr val="dk1"/>
              </a:buClr>
              <a:buSzPts val="2400"/>
              <a:buFont typeface="Arial"/>
              <a:buNone/>
            </a:pPr>
            <a:r>
              <a:rPr lang="en-US" dirty="0"/>
              <a:t>The purpose of Module 5 is to introduce the participants to webtools and resources they can integrate into their teaching. </a:t>
            </a:r>
            <a:endParaRPr dirty="0"/>
          </a:p>
        </p:txBody>
      </p:sp>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Mention that this is a perfect high school level textbook, and that a comprehensive teachers guide is available online.</a:t>
            </a:r>
            <a:endParaRPr dirty="0"/>
          </a:p>
        </p:txBody>
      </p:sp>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359aee4cc2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Time for participants to work together and share!</a:t>
            </a:r>
            <a:endParaRPr dirty="0"/>
          </a:p>
        </p:txBody>
      </p:sp>
      <p:sp>
        <p:nvSpPr>
          <p:cNvPr id="168" name="Google Shape;168;g1359aee4cc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90000"/>
              </a:lnSpc>
              <a:spcBef>
                <a:spcPts val="360"/>
              </a:spcBef>
              <a:spcAft>
                <a:spcPts val="0"/>
              </a:spcAft>
              <a:buNone/>
            </a:pPr>
            <a:r>
              <a:rPr lang="en-US" dirty="0"/>
              <a:t>Report out from participants</a:t>
            </a:r>
          </a:p>
          <a:p>
            <a:pPr marL="0" lvl="0" indent="0" algn="l" rtl="0">
              <a:lnSpc>
                <a:spcPct val="90000"/>
              </a:lnSpc>
              <a:spcBef>
                <a:spcPts val="360"/>
              </a:spcBef>
              <a:spcAft>
                <a:spcPts val="0"/>
              </a:spcAft>
              <a:buNone/>
            </a:pPr>
            <a:endParaRPr lang="en-US" dirty="0"/>
          </a:p>
          <a:p>
            <a:pPr marL="0" lvl="0" indent="0" algn="l" rtl="0">
              <a:lnSpc>
                <a:spcPct val="90000"/>
              </a:lnSpc>
              <a:spcBef>
                <a:spcPts val="360"/>
              </a:spcBef>
              <a:spcAft>
                <a:spcPts val="0"/>
              </a:spcAft>
              <a:buNone/>
            </a:pPr>
            <a:r>
              <a:rPr lang="en-US" dirty="0"/>
              <a:t>Materials: sticky notes, markers, chart paper - if time is available</a:t>
            </a:r>
            <a:endParaRPr sz="100" dirty="0"/>
          </a:p>
        </p:txBody>
      </p:sp>
      <p:sp>
        <p:nvSpPr>
          <p:cNvPr id="174" name="Google Shape;1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Thank everyone, and especially the </a:t>
            </a:r>
            <a:r>
              <a:rPr lang="en-US"/>
              <a:t>host institution.</a:t>
            </a:r>
            <a:endParaRPr/>
          </a:p>
        </p:txBody>
      </p:sp>
      <p:sp>
        <p:nvSpPr>
          <p:cNvPr id="181" name="Google Shape;18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is the sequence of the slides in the this slide deck.</a:t>
            </a:r>
            <a:endParaRPr dirty="0"/>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past the USDA-NRCS worked with state soil conservation districts to create a survey of the soils in each district/county. These detailed assessments were available as volumes with aerial photos, maps, and detail descriptions of each soil type found.  Since then, all this data has been migrated to searchable online tool available to anyone.  There is another version of the NRCS Web Soil Survey produced by UC Davis called Soil Web. The tools compliment each other as some data is available on each. The </a:t>
            </a:r>
            <a:r>
              <a:rPr lang="en-US" dirty="0" err="1"/>
              <a:t>webquest</a:t>
            </a:r>
            <a:r>
              <a:rPr lang="en-US" dirty="0"/>
              <a:t> handout walks students through the use of both of them.</a:t>
            </a:r>
            <a:endParaRPr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359aee4cc2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Arial"/>
              <a:buNone/>
            </a:pPr>
            <a:r>
              <a:rPr lang="en-US" u="none" dirty="0">
                <a:solidFill>
                  <a:schemeClr val="hlink"/>
                </a:solidFill>
                <a:hlinkClick r:id="rId3"/>
              </a:rPr>
              <a:t>Open Web Soil Survey and demonstrate how to find a location, and information about the soil found there. Use the activity to guide this live search through the website.</a:t>
            </a:r>
          </a:p>
          <a:p>
            <a:pPr marL="0" lvl="0" indent="0" algn="l" rtl="0">
              <a:lnSpc>
                <a:spcPct val="90000"/>
              </a:lnSpc>
              <a:spcBef>
                <a:spcPts val="0"/>
              </a:spcBef>
              <a:spcAft>
                <a:spcPts val="0"/>
              </a:spcAft>
              <a:buClr>
                <a:schemeClr val="dk1"/>
              </a:buClr>
              <a:buSzPts val="2400"/>
              <a:buFont typeface="Arial"/>
              <a:buNone/>
            </a:pPr>
            <a:endParaRPr lang="en-US" u="sng" dirty="0">
              <a:solidFill>
                <a:schemeClr val="hlink"/>
              </a:solidFill>
              <a:hlinkClick r:id="rId3"/>
            </a:endParaRPr>
          </a:p>
          <a:p>
            <a:pPr marL="0" lvl="0" indent="0" algn="l" rtl="0">
              <a:lnSpc>
                <a:spcPct val="90000"/>
              </a:lnSpc>
              <a:spcBef>
                <a:spcPts val="0"/>
              </a:spcBef>
              <a:spcAft>
                <a:spcPts val="0"/>
              </a:spcAft>
              <a:buClr>
                <a:schemeClr val="dk1"/>
              </a:buClr>
              <a:buSzPts val="2400"/>
              <a:buFont typeface="Arial"/>
              <a:buNone/>
            </a:pPr>
            <a:r>
              <a:rPr lang="en-US" u="sng" dirty="0">
                <a:solidFill>
                  <a:schemeClr val="hlink"/>
                </a:solidFill>
                <a:hlinkClick r:id="rId3"/>
              </a:rPr>
              <a:t>https://websoilsurvey.sc.egov.usda.gov/App/HomePage.htm</a:t>
            </a:r>
            <a:endParaRPr lang="en-US" u="sng" dirty="0">
              <a:solidFill>
                <a:schemeClr val="hlink"/>
              </a:solidFill>
            </a:endParaRPr>
          </a:p>
        </p:txBody>
      </p:sp>
      <p:sp>
        <p:nvSpPr>
          <p:cNvPr id="114" name="Google Shape;114;g1359aee4cc2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359aee4cc2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360"/>
              </a:spcBef>
              <a:spcAft>
                <a:spcPts val="0"/>
              </a:spcAft>
              <a:buClr>
                <a:schemeClr val="dk1"/>
              </a:buClr>
              <a:buSzPts val="2400"/>
              <a:buFont typeface="Arial"/>
              <a:buNone/>
            </a:pPr>
            <a:r>
              <a:rPr lang="en-US" dirty="0"/>
              <a:t>Open Soil Web, and like WSS, walk the participants how to navigate the site, including how to locate soil profiles, and how it links in data from NRCS.</a:t>
            </a:r>
          </a:p>
          <a:p>
            <a:pPr marL="0" lvl="0" indent="0" algn="l" rtl="0">
              <a:lnSpc>
                <a:spcPct val="90000"/>
              </a:lnSpc>
              <a:spcBef>
                <a:spcPts val="360"/>
              </a:spcBef>
              <a:spcAft>
                <a:spcPts val="0"/>
              </a:spcAft>
              <a:buClr>
                <a:schemeClr val="dk1"/>
              </a:buClr>
              <a:buSzPts val="2400"/>
              <a:buFont typeface="Arial"/>
              <a:buNone/>
            </a:pPr>
            <a:endParaRPr lang="en-US" dirty="0"/>
          </a:p>
          <a:p>
            <a:pPr marL="0" lvl="0" indent="0" algn="l" rtl="0">
              <a:lnSpc>
                <a:spcPct val="90000"/>
              </a:lnSpc>
              <a:spcBef>
                <a:spcPts val="360"/>
              </a:spcBef>
              <a:spcAft>
                <a:spcPts val="0"/>
              </a:spcAft>
              <a:buClr>
                <a:schemeClr val="dk1"/>
              </a:buClr>
              <a:buSzPts val="2400"/>
              <a:buFont typeface="Arial"/>
              <a:buNone/>
            </a:pPr>
            <a:r>
              <a:rPr lang="en-US" dirty="0"/>
              <a:t>Soil Web - </a:t>
            </a:r>
            <a:r>
              <a:rPr lang="en-US" u="sng" dirty="0">
                <a:solidFill>
                  <a:schemeClr val="hlink"/>
                </a:solidFill>
                <a:hlinkClick r:id="rId3"/>
              </a:rPr>
              <a:t>https://casoilresource.lawr.ucdavis.edu/gmap/</a:t>
            </a:r>
            <a:endParaRPr dirty="0"/>
          </a:p>
        </p:txBody>
      </p:sp>
      <p:sp>
        <p:nvSpPr>
          <p:cNvPr id="122" name="Google Shape;122;g1359aee4cc2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3a4760254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3a4760254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Transition to evaluation. Share the evaluation link with participants, if using a digital platform for the evaluation.</a:t>
            </a:r>
            <a:endParaRPr dirty="0"/>
          </a:p>
        </p:txBody>
      </p:sp>
      <p:sp>
        <p:nvSpPr>
          <p:cNvPr id="131" name="Google Shape;131;g13a4760254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359aee4cc2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Transition to instructional resources available from SSSA.</a:t>
            </a:r>
            <a:endParaRPr dirty="0"/>
          </a:p>
        </p:txBody>
      </p:sp>
      <p:sp>
        <p:nvSpPr>
          <p:cNvPr id="136" name="Google Shape;136;g1359aee4cc2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time, provide a live walk-though of Soils 4 teachers and Soils 4 Kids. If not, point out how to access resources from various parts of the website using the screen shots.</a:t>
            </a:r>
            <a:endParaRPr dirty="0"/>
          </a:p>
        </p:txBody>
      </p:sp>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Mention that stickers are available upon request</a:t>
            </a:r>
            <a:endParaRPr dirty="0"/>
          </a:p>
        </p:txBody>
      </p:sp>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1"/>
          <p:cNvSpPr txBox="1">
            <a:spLocks noGrp="1"/>
          </p:cNvSpPr>
          <p:nvPr>
            <p:ph type="subTitle" idx="1"/>
          </p:nvPr>
        </p:nvSpPr>
        <p:spPr>
          <a:xfrm>
            <a:off x="1524000" y="3602038"/>
            <a:ext cx="9144000" cy="80179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a:spLocks noGrp="1"/>
          </p:cNvSpPr>
          <p:nvPr>
            <p:ph type="pic" idx="2"/>
          </p:nvPr>
        </p:nvSpPr>
        <p:spPr>
          <a:xfrm>
            <a:off x="5183188" y="987425"/>
            <a:ext cx="6172200" cy="4873625"/>
          </a:xfrm>
          <a:prstGeom prst="rect">
            <a:avLst/>
          </a:prstGeom>
          <a:noFill/>
          <a:ln>
            <a:noFill/>
          </a:ln>
        </p:spPr>
      </p:sp>
      <p:sp>
        <p:nvSpPr>
          <p:cNvPr id="75" name="Google Shape;75;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2"/>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2"/>
          <p:cNvSpPr>
            <a:spLocks noGrp="1"/>
          </p:cNvSpPr>
          <p:nvPr>
            <p:ph type="pic" idx="2"/>
          </p:nvPr>
        </p:nvSpPr>
        <p:spPr>
          <a:xfrm>
            <a:off x="0" y="0"/>
            <a:ext cx="1366838" cy="6858000"/>
          </a:xfrm>
          <a:prstGeom prst="rect">
            <a:avLst/>
          </a:prstGeom>
          <a:noFill/>
          <a:ln>
            <a:noFill/>
          </a:ln>
        </p:spPr>
      </p:sp>
      <p:pic>
        <p:nvPicPr>
          <p:cNvPr id="24" name="Google Shape;24;p12"/>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 y="-1"/>
            <a:ext cx="1458930" cy="6857999"/>
          </a:xfrm>
          <a:prstGeom prst="rect">
            <a:avLst/>
          </a:prstGeom>
          <a:noFill/>
          <a:ln>
            <a:noFill/>
          </a:ln>
        </p:spPr>
      </p:pic>
      <p:sp>
        <p:nvSpPr>
          <p:cNvPr id="25" name="Google Shape;25;p12"/>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599" y="6415623"/>
            <a:ext cx="2743200" cy="30585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   USDA-NRCS</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3"/>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sldNum" idx="12"/>
          </p:nvPr>
        </p:nvSpPr>
        <p:spPr>
          <a:xfrm>
            <a:off x="8610599" y="6415623"/>
            <a:ext cx="2743200" cy="30585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   USDA-NRCS</a:t>
            </a:r>
            <a:endParaRPr/>
          </a:p>
        </p:txBody>
      </p:sp>
      <p:sp>
        <p:nvSpPr>
          <p:cNvPr id="32" name="Google Shape;32;p13"/>
          <p:cNvSpPr>
            <a:spLocks noGrp="1"/>
          </p:cNvSpPr>
          <p:nvPr>
            <p:ph type="pic" idx="2"/>
          </p:nvPr>
        </p:nvSpPr>
        <p:spPr>
          <a:xfrm>
            <a:off x="0" y="0"/>
            <a:ext cx="1366838" cy="6858000"/>
          </a:xfrm>
          <a:prstGeom prst="rect">
            <a:avLst/>
          </a:prstGeom>
          <a:noFill/>
          <a:ln>
            <a:noFill/>
          </a:ln>
        </p:spPr>
      </p:sp>
      <p:pic>
        <p:nvPicPr>
          <p:cNvPr id="33" name="Google Shape;33;p13"/>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 y="-1"/>
            <a:ext cx="1458930" cy="68579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ebsoilsurvey.sc.egov.usda.gov/App/HomePage.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asoilresource.lawr.ucdavis.edu/gma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oils4teachers.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soils4kids.org/"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soils.org/stick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 descr="A picture containing calendar&#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6" name="Google Shape;96;p1"/>
          <p:cNvSpPr txBox="1">
            <a:spLocks noGrp="1"/>
          </p:cNvSpPr>
          <p:nvPr>
            <p:ph type="subTitle" idx="1"/>
          </p:nvPr>
        </p:nvSpPr>
        <p:spPr>
          <a:xfrm>
            <a:off x="1524000" y="3602038"/>
            <a:ext cx="9144000" cy="75975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800"/>
              <a:buFont typeface="Arial"/>
              <a:buNone/>
            </a:pPr>
            <a:r>
              <a:rPr lang="en-US" sz="3200" b="1">
                <a:solidFill>
                  <a:srgbClr val="065B84"/>
                </a:solidFill>
                <a:latin typeface="Calibri"/>
                <a:ea typeface="Calibri"/>
                <a:cs typeface="Calibri"/>
                <a:sym typeface="Calibri"/>
              </a:rPr>
              <a:t>Module 5: Web Tools, Resources, Wrap-Up</a:t>
            </a:r>
            <a:endParaRPr sz="3200" b="1" i="0" u="none" strike="noStrike" cap="none">
              <a:solidFill>
                <a:srgbClr val="065B84"/>
              </a:solidFill>
              <a:latin typeface="Calibri"/>
              <a:ea typeface="Calibri"/>
              <a:cs typeface="Calibri"/>
              <a:sym typeface="Calibri"/>
            </a:endParaRPr>
          </a:p>
        </p:txBody>
      </p:sp>
      <p:pic>
        <p:nvPicPr>
          <p:cNvPr id="4" name="Picture 3" descr="Text&#10;&#10;Description automatically generated">
            <a:extLst>
              <a:ext uri="{FF2B5EF4-FFF2-40B4-BE49-F238E27FC236}">
                <a16:creationId xmlns:a16="http://schemas.microsoft.com/office/drawing/2014/main" id="{35BAB890-52A1-D4D0-F701-A03E0FB4557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64880" y="5489666"/>
            <a:ext cx="3337560" cy="10330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Know Soil Know Life </a:t>
            </a:r>
            <a:endParaRPr/>
          </a:p>
        </p:txBody>
      </p:sp>
      <p:sp>
        <p:nvSpPr>
          <p:cNvPr id="163" name="Google Shape;163;p7"/>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
        <p:nvSpPr>
          <p:cNvPr id="164" name="Google Shape;164;p7"/>
          <p:cNvSpPr txBox="1"/>
          <p:nvPr/>
        </p:nvSpPr>
        <p:spPr>
          <a:xfrm>
            <a:off x="2151271" y="2151727"/>
            <a:ext cx="5421087" cy="255454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Educator’s Guide</a:t>
            </a:r>
            <a:endParaRPr/>
          </a:p>
          <a:p>
            <a:pPr marL="914400" marR="0" lvl="1" indent="-457200" algn="l" rtl="0">
              <a:spcBef>
                <a:spcPts val="0"/>
              </a:spcBef>
              <a:spcAft>
                <a:spcPts val="0"/>
              </a:spcAft>
              <a:buClr>
                <a:schemeClr val="dk1"/>
              </a:buClr>
              <a:buSzPts val="3200"/>
              <a:buFont typeface="Courier New"/>
              <a:buChar char="o"/>
            </a:pPr>
            <a:r>
              <a:rPr lang="en-US" sz="3200" b="0" i="0" u="none" strike="noStrike" cap="none">
                <a:solidFill>
                  <a:schemeClr val="dk1"/>
                </a:solidFill>
                <a:latin typeface="Calibri"/>
                <a:ea typeface="Calibri"/>
                <a:cs typeface="Calibri"/>
                <a:sym typeface="Calibri"/>
              </a:rPr>
              <a:t>Overview</a:t>
            </a:r>
            <a:endParaRPr/>
          </a:p>
          <a:p>
            <a:pPr marL="914400" marR="0" lvl="1" indent="-457200" algn="l" rtl="0">
              <a:spcBef>
                <a:spcPts val="0"/>
              </a:spcBef>
              <a:spcAft>
                <a:spcPts val="0"/>
              </a:spcAft>
              <a:buClr>
                <a:schemeClr val="dk1"/>
              </a:buClr>
              <a:buSzPts val="3200"/>
              <a:buFont typeface="Courier New"/>
              <a:buChar char="o"/>
            </a:pPr>
            <a:r>
              <a:rPr lang="en-US" sz="3200" b="0" i="0" u="none" strike="noStrike" cap="none">
                <a:solidFill>
                  <a:schemeClr val="dk1"/>
                </a:solidFill>
                <a:latin typeface="Calibri"/>
                <a:ea typeface="Calibri"/>
                <a:cs typeface="Calibri"/>
                <a:sym typeface="Calibri"/>
              </a:rPr>
              <a:t>Powerpoints</a:t>
            </a:r>
            <a:endParaRPr sz="3200" b="0" i="0" u="none" strike="noStrike" cap="none">
              <a:solidFill>
                <a:schemeClr val="dk1"/>
              </a:solidFill>
              <a:latin typeface="Calibri"/>
              <a:ea typeface="Calibri"/>
              <a:cs typeface="Calibri"/>
              <a:sym typeface="Calibri"/>
            </a:endParaRPr>
          </a:p>
          <a:p>
            <a:pPr marL="914400" marR="0" lvl="1" indent="-457200" algn="l" rtl="0">
              <a:spcBef>
                <a:spcPts val="0"/>
              </a:spcBef>
              <a:spcAft>
                <a:spcPts val="0"/>
              </a:spcAft>
              <a:buClr>
                <a:schemeClr val="dk1"/>
              </a:buClr>
              <a:buSzPts val="3200"/>
              <a:buFont typeface="Courier New"/>
              <a:buChar char="o"/>
            </a:pPr>
            <a:r>
              <a:rPr lang="en-US" sz="3200" b="0" i="0" u="none" strike="noStrike" cap="none">
                <a:solidFill>
                  <a:schemeClr val="dk1"/>
                </a:solidFill>
                <a:latin typeface="Calibri"/>
                <a:ea typeface="Calibri"/>
                <a:cs typeface="Calibri"/>
                <a:sym typeface="Calibri"/>
              </a:rPr>
              <a:t>Activities</a:t>
            </a:r>
            <a:endParaRPr/>
          </a:p>
          <a:p>
            <a:pPr marL="914400" marR="0" lvl="1" indent="-457200" algn="l" rtl="0">
              <a:spcBef>
                <a:spcPts val="0"/>
              </a:spcBef>
              <a:spcAft>
                <a:spcPts val="0"/>
              </a:spcAft>
              <a:buClr>
                <a:schemeClr val="dk1"/>
              </a:buClr>
              <a:buSzPts val="3200"/>
              <a:buFont typeface="Courier New"/>
              <a:buChar char="o"/>
            </a:pPr>
            <a:r>
              <a:rPr lang="en-US" sz="3200" b="0" i="0" u="none" strike="noStrike" cap="none">
                <a:solidFill>
                  <a:schemeClr val="dk1"/>
                </a:solidFill>
                <a:latin typeface="Calibri"/>
                <a:ea typeface="Calibri"/>
                <a:cs typeface="Calibri"/>
                <a:sym typeface="Calibri"/>
              </a:rPr>
              <a:t>Worksheets</a:t>
            </a:r>
            <a:endParaRPr/>
          </a:p>
        </p:txBody>
      </p:sp>
      <p:pic>
        <p:nvPicPr>
          <p:cNvPr id="165" name="Google Shape;165;p7" descr="Calendar&#10;&#10;Description automatically generated with medium confidence"/>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006231" y="1690688"/>
            <a:ext cx="3792397" cy="3824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359aee4cc2_0_19"/>
          <p:cNvSpPr txBox="1">
            <a:spLocks noGrp="1"/>
          </p:cNvSpPr>
          <p:nvPr>
            <p:ph type="title"/>
          </p:nvPr>
        </p:nvSpPr>
        <p:spPr>
          <a:xfrm>
            <a:off x="2089299" y="256017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Classroom Connections</a:t>
            </a:r>
            <a:endParaRPr/>
          </a:p>
        </p:txBody>
      </p:sp>
      <p:sp>
        <p:nvSpPr>
          <p:cNvPr id="171" name="Google Shape;171;g1359aee4cc2_0_19"/>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Soils in Your Classroom </a:t>
            </a:r>
            <a:endParaRPr/>
          </a:p>
        </p:txBody>
      </p:sp>
      <p:sp>
        <p:nvSpPr>
          <p:cNvPr id="177" name="Google Shape;177;p4"/>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How do you envision using what you learned today in your teaching?</a:t>
            </a:r>
            <a:endParaRPr/>
          </a:p>
          <a:p>
            <a:pPr marL="457200" lvl="0" indent="-342900" algn="l" rtl="0">
              <a:lnSpc>
                <a:spcPct val="90000"/>
              </a:lnSpc>
              <a:spcBef>
                <a:spcPts val="360"/>
              </a:spcBef>
              <a:spcAft>
                <a:spcPts val="0"/>
              </a:spcAft>
              <a:buClr>
                <a:schemeClr val="dk1"/>
              </a:buClr>
              <a:buSzPts val="1800"/>
              <a:buChar char="•"/>
            </a:pPr>
            <a:r>
              <a:rPr lang="en-US" sz="2400"/>
              <a:t>Let’s break into groups and delve into planning (15 minutes)</a:t>
            </a:r>
            <a:endParaRPr/>
          </a:p>
          <a:p>
            <a:pPr marL="457200" lvl="0" indent="-342900" algn="l" rtl="0">
              <a:lnSpc>
                <a:spcPct val="90000"/>
              </a:lnSpc>
              <a:spcBef>
                <a:spcPts val="0"/>
              </a:spcBef>
              <a:spcAft>
                <a:spcPts val="0"/>
              </a:spcAft>
              <a:buClr>
                <a:schemeClr val="dk1"/>
              </a:buClr>
              <a:buSzPts val="1800"/>
              <a:buChar char="•"/>
            </a:pPr>
            <a:r>
              <a:rPr lang="en-US" sz="2400"/>
              <a:t>Whole group report-out</a:t>
            </a:r>
            <a:endParaRPr/>
          </a:p>
          <a:p>
            <a:pPr marL="0" lvl="0" indent="0" algn="l" rtl="0">
              <a:lnSpc>
                <a:spcPct val="90000"/>
              </a:lnSpc>
              <a:spcBef>
                <a:spcPts val="1000"/>
              </a:spcBef>
              <a:spcAft>
                <a:spcPts val="0"/>
              </a:spcAft>
              <a:buClr>
                <a:schemeClr val="dk1"/>
              </a:buClr>
              <a:buSzPts val="2800"/>
              <a:buNone/>
            </a:pPr>
            <a:endParaRPr/>
          </a:p>
        </p:txBody>
      </p:sp>
      <p:sp>
        <p:nvSpPr>
          <p:cNvPr id="178" name="Google Shape;178;p4"/>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Workshop Wrap-up</a:t>
            </a:r>
            <a:endParaRPr/>
          </a:p>
        </p:txBody>
      </p:sp>
      <p:sp>
        <p:nvSpPr>
          <p:cNvPr id="184" name="Google Shape;184;p9"/>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3600" b="1">
                <a:solidFill>
                  <a:srgbClr val="1E4E79"/>
                </a:solidFill>
              </a:rPr>
              <a:t>From No Soil No Life to …</a:t>
            </a:r>
            <a:endParaRPr sz="3600" b="1">
              <a:solidFill>
                <a:srgbClr val="1E4E79"/>
              </a:solidFill>
            </a:endParaRPr>
          </a:p>
          <a:p>
            <a:pPr marL="0" lvl="0" indent="0" algn="l" rtl="0">
              <a:lnSpc>
                <a:spcPct val="90000"/>
              </a:lnSpc>
              <a:spcBef>
                <a:spcPts val="0"/>
              </a:spcBef>
              <a:spcAft>
                <a:spcPts val="0"/>
              </a:spcAft>
              <a:buNone/>
            </a:pPr>
            <a:endParaRPr sz="3600" b="1">
              <a:solidFill>
                <a:srgbClr val="1E4E79"/>
              </a:solidFill>
            </a:endParaRPr>
          </a:p>
          <a:p>
            <a:pPr marL="0" lvl="0" indent="0" algn="ctr" rtl="0">
              <a:lnSpc>
                <a:spcPct val="90000"/>
              </a:lnSpc>
              <a:spcBef>
                <a:spcPts val="0"/>
              </a:spcBef>
              <a:spcAft>
                <a:spcPts val="0"/>
              </a:spcAft>
              <a:buNone/>
            </a:pPr>
            <a:r>
              <a:rPr lang="en-US" sz="3600" b="1">
                <a:solidFill>
                  <a:srgbClr val="1E4E79"/>
                </a:solidFill>
              </a:rPr>
              <a:t>KNOW SOIL, KNOW LIFE</a:t>
            </a:r>
            <a:endParaRPr sz="3600" b="1">
              <a:solidFill>
                <a:srgbClr val="1E4E79"/>
              </a:solidFill>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ctr" rtl="0">
              <a:lnSpc>
                <a:spcPct val="90000"/>
              </a:lnSpc>
              <a:spcBef>
                <a:spcPts val="0"/>
              </a:spcBef>
              <a:spcAft>
                <a:spcPts val="0"/>
              </a:spcAft>
              <a:buNone/>
            </a:pPr>
            <a:r>
              <a:rPr lang="en-US" b="1"/>
              <a:t>Thank You for Participating!</a:t>
            </a:r>
            <a:endParaRPr b="1"/>
          </a:p>
          <a:p>
            <a:pPr marL="0" lvl="0" indent="0" algn="l" rtl="0">
              <a:lnSpc>
                <a:spcPct val="90000"/>
              </a:lnSpc>
              <a:spcBef>
                <a:spcPts val="1000"/>
              </a:spcBef>
              <a:spcAft>
                <a:spcPts val="0"/>
              </a:spcAft>
              <a:buClr>
                <a:schemeClr val="dk1"/>
              </a:buClr>
              <a:buSzPts val="2800"/>
              <a:buNone/>
            </a:pPr>
            <a:endParaRPr/>
          </a:p>
        </p:txBody>
      </p:sp>
      <p:sp>
        <p:nvSpPr>
          <p:cNvPr id="185" name="Google Shape;185;p9"/>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Outline</a:t>
            </a:r>
            <a:endParaRPr/>
          </a:p>
        </p:txBody>
      </p:sp>
      <p:sp>
        <p:nvSpPr>
          <p:cNvPr id="103" name="Google Shape;103;p2"/>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p>
            <a:pPr marL="457200" lvl="0" indent="-419100" algn="l" rtl="0">
              <a:spcBef>
                <a:spcPts val="360"/>
              </a:spcBef>
              <a:spcAft>
                <a:spcPts val="0"/>
              </a:spcAft>
              <a:buSzPts val="3000"/>
              <a:buChar char="•"/>
            </a:pPr>
            <a:r>
              <a:rPr lang="en-US" sz="3000"/>
              <a:t>Web Tools</a:t>
            </a:r>
            <a:endParaRPr sz="3000"/>
          </a:p>
          <a:p>
            <a:pPr marL="457200" lvl="0" indent="-419100" algn="l" rtl="0">
              <a:spcBef>
                <a:spcPts val="0"/>
              </a:spcBef>
              <a:spcAft>
                <a:spcPts val="0"/>
              </a:spcAft>
              <a:buSzPts val="3000"/>
              <a:buChar char="•"/>
            </a:pPr>
            <a:r>
              <a:rPr lang="en-US" sz="3000"/>
              <a:t>Evaluation</a:t>
            </a:r>
            <a:endParaRPr sz="3000"/>
          </a:p>
          <a:p>
            <a:pPr marL="457200" lvl="0" indent="-419100" algn="l" rtl="0">
              <a:spcBef>
                <a:spcPts val="0"/>
              </a:spcBef>
              <a:spcAft>
                <a:spcPts val="0"/>
              </a:spcAft>
              <a:buSzPts val="3000"/>
              <a:buChar char="•"/>
            </a:pPr>
            <a:r>
              <a:rPr lang="en-US" sz="3000"/>
              <a:t>Resources</a:t>
            </a:r>
            <a:endParaRPr sz="3000"/>
          </a:p>
          <a:p>
            <a:pPr marL="457200" lvl="0" indent="-419100" algn="l" rtl="0">
              <a:spcBef>
                <a:spcPts val="0"/>
              </a:spcBef>
              <a:spcAft>
                <a:spcPts val="0"/>
              </a:spcAft>
              <a:buSzPts val="3000"/>
              <a:buChar char="•"/>
            </a:pPr>
            <a:r>
              <a:rPr lang="en-US" sz="3000"/>
              <a:t>Classroom Connections</a:t>
            </a:r>
            <a:endParaRPr sz="3000"/>
          </a:p>
          <a:p>
            <a:pPr marL="457200" lvl="0" indent="-419100" algn="l" rtl="0">
              <a:spcBef>
                <a:spcPts val="0"/>
              </a:spcBef>
              <a:spcAft>
                <a:spcPts val="0"/>
              </a:spcAft>
              <a:buSzPts val="3000"/>
              <a:buChar char="•"/>
            </a:pPr>
            <a:r>
              <a:rPr lang="en-US" sz="3000"/>
              <a:t>Wrap-up</a:t>
            </a:r>
            <a:endParaRPr sz="3600"/>
          </a:p>
        </p:txBody>
      </p:sp>
      <p:sp>
        <p:nvSpPr>
          <p:cNvPr id="104" name="Google Shape;104;p2"/>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Soil Web Tools </a:t>
            </a:r>
            <a:endParaRPr/>
          </a:p>
        </p:txBody>
      </p:sp>
      <p:sp>
        <p:nvSpPr>
          <p:cNvPr id="110" name="Google Shape;110;p3"/>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NRCS Web Soil Survey - </a:t>
            </a:r>
            <a:r>
              <a:rPr lang="en-US" sz="2400" u="sng">
                <a:solidFill>
                  <a:schemeClr val="hlink"/>
                </a:solidFill>
                <a:hlinkClick r:id="rId3"/>
              </a:rPr>
              <a:t>https://websoilsurvey.sc.egov.usda.gov/App/HomePage.htm</a:t>
            </a:r>
            <a:endParaRPr sz="2400"/>
          </a:p>
          <a:p>
            <a:pPr marL="0" lvl="0" indent="0" algn="l" rtl="0">
              <a:lnSpc>
                <a:spcPct val="90000"/>
              </a:lnSpc>
              <a:spcBef>
                <a:spcPts val="360"/>
              </a:spcBef>
              <a:spcAft>
                <a:spcPts val="0"/>
              </a:spcAft>
              <a:buClr>
                <a:schemeClr val="dk1"/>
              </a:buClr>
              <a:buSzPts val="2400"/>
              <a:buNone/>
            </a:pPr>
            <a:endParaRPr sz="2400"/>
          </a:p>
          <a:p>
            <a:pPr marL="0" lvl="0" indent="0" algn="l" rtl="0">
              <a:lnSpc>
                <a:spcPct val="90000"/>
              </a:lnSpc>
              <a:spcBef>
                <a:spcPts val="360"/>
              </a:spcBef>
              <a:spcAft>
                <a:spcPts val="0"/>
              </a:spcAft>
              <a:buClr>
                <a:schemeClr val="dk1"/>
              </a:buClr>
              <a:buSzPts val="2400"/>
              <a:buNone/>
            </a:pPr>
            <a:r>
              <a:rPr lang="en-US" sz="2400"/>
              <a:t>Soil Web - </a:t>
            </a:r>
            <a:r>
              <a:rPr lang="en-US" sz="2400" u="sng">
                <a:solidFill>
                  <a:schemeClr val="hlink"/>
                </a:solidFill>
                <a:hlinkClick r:id="rId4"/>
              </a:rPr>
              <a:t>https://casoilresource.lawr.ucdavis.edu/gmap/</a:t>
            </a:r>
            <a:endParaRPr sz="2400"/>
          </a:p>
          <a:p>
            <a:pPr marL="0" lvl="0" indent="0" algn="l" rtl="0">
              <a:lnSpc>
                <a:spcPct val="90000"/>
              </a:lnSpc>
              <a:spcBef>
                <a:spcPts val="1000"/>
              </a:spcBef>
              <a:spcAft>
                <a:spcPts val="0"/>
              </a:spcAft>
              <a:buClr>
                <a:schemeClr val="dk1"/>
              </a:buClr>
              <a:buSzPts val="2800"/>
              <a:buNone/>
            </a:pPr>
            <a:endParaRPr/>
          </a:p>
        </p:txBody>
      </p:sp>
      <p:sp>
        <p:nvSpPr>
          <p:cNvPr id="111" name="Google Shape;111;p3"/>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1359aee4cc2_0_25"/>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NRCS Web Soil Survey </a:t>
            </a:r>
            <a:endParaRPr/>
          </a:p>
        </p:txBody>
      </p:sp>
      <p:sp>
        <p:nvSpPr>
          <p:cNvPr id="117" name="Google Shape;117;g1359aee4cc2_0_25"/>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pic>
        <p:nvPicPr>
          <p:cNvPr id="118" name="Google Shape;118;g1359aee4cc2_0_25"/>
          <p:cNvPicPr preferRelativeResize="0"/>
          <p:nvPr/>
        </p:nvPicPr>
        <p:blipFill>
          <a:blip r:embed="rId3">
            <a:alphaModFix/>
          </a:blip>
          <a:stretch>
            <a:fillRect/>
          </a:stretch>
        </p:blipFill>
        <p:spPr>
          <a:xfrm>
            <a:off x="595750" y="1437600"/>
            <a:ext cx="4515388" cy="4424546"/>
          </a:xfrm>
          <a:prstGeom prst="rect">
            <a:avLst/>
          </a:prstGeom>
          <a:noFill/>
          <a:ln>
            <a:noFill/>
          </a:ln>
        </p:spPr>
      </p:pic>
      <p:pic>
        <p:nvPicPr>
          <p:cNvPr id="119" name="Google Shape;119;g1359aee4cc2_0_25"/>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5197488" y="1852650"/>
            <a:ext cx="6804362" cy="3494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359aee4cc2_0_31"/>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Soil Web </a:t>
            </a:r>
            <a:endParaRPr/>
          </a:p>
        </p:txBody>
      </p:sp>
      <p:sp>
        <p:nvSpPr>
          <p:cNvPr id="125" name="Google Shape;125;g1359aee4cc2_0_31"/>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pic>
        <p:nvPicPr>
          <p:cNvPr id="126" name="Google Shape;126;g1359aee4cc2_0_31"/>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190849" y="1690825"/>
            <a:ext cx="5028974" cy="3107626"/>
          </a:xfrm>
          <a:prstGeom prst="rect">
            <a:avLst/>
          </a:prstGeom>
          <a:noFill/>
          <a:ln>
            <a:noFill/>
          </a:ln>
        </p:spPr>
      </p:pic>
      <p:pic>
        <p:nvPicPr>
          <p:cNvPr id="127" name="Google Shape;127;g1359aee4cc2_0_31"/>
          <p:cNvPicPr preferRelativeResize="0"/>
          <p:nvPr/>
        </p:nvPicPr>
        <p:blipFill>
          <a:blip r:embed="rId4">
            <a:alphaModFix/>
          </a:blip>
          <a:stretch>
            <a:fillRect/>
          </a:stretch>
        </p:blipFill>
        <p:spPr>
          <a:xfrm>
            <a:off x="4476188" y="1324400"/>
            <a:ext cx="7525689" cy="45769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3a47602549_0_0"/>
          <p:cNvSpPr txBox="1">
            <a:spLocks noGrp="1"/>
          </p:cNvSpPr>
          <p:nvPr>
            <p:ph type="title"/>
          </p:nvPr>
        </p:nvSpPr>
        <p:spPr>
          <a:xfrm>
            <a:off x="2509649" y="2438500"/>
            <a:ext cx="95352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0B5394"/>
                </a:solidFill>
              </a:rPr>
              <a:t>Workshop Evaluation</a:t>
            </a:r>
            <a:endParaRPr b="1">
              <a:solidFill>
                <a:srgbClr val="0B539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359aee4cc2_0_13"/>
          <p:cNvSpPr txBox="1">
            <a:spLocks noGrp="1"/>
          </p:cNvSpPr>
          <p:nvPr>
            <p:ph type="title"/>
          </p:nvPr>
        </p:nvSpPr>
        <p:spPr>
          <a:xfrm>
            <a:off x="2325924" y="2340850"/>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Classroom Resources </a:t>
            </a:r>
            <a:endParaRPr/>
          </a:p>
        </p:txBody>
      </p:sp>
      <p:sp>
        <p:nvSpPr>
          <p:cNvPr id="139" name="Google Shape;139;g1359aee4cc2_0_13"/>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Websites </a:t>
            </a:r>
            <a:endParaRPr/>
          </a:p>
        </p:txBody>
      </p:sp>
      <p:sp>
        <p:nvSpPr>
          <p:cNvPr id="145" name="Google Shape;145;p5"/>
          <p:cNvSpPr txBox="1">
            <a:spLocks noGrp="1"/>
          </p:cNvSpPr>
          <p:nvPr>
            <p:ph type="body" idx="1"/>
          </p:nvPr>
        </p:nvSpPr>
        <p:spPr>
          <a:xfrm>
            <a:off x="6586161" y="1444088"/>
            <a:ext cx="4495188" cy="796994"/>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rgbClr val="C00000"/>
              </a:buClr>
              <a:buSzPts val="2240"/>
              <a:buFont typeface="Noto Sans Symbols"/>
              <a:buChar char="►"/>
            </a:pPr>
            <a:r>
              <a:rPr lang="en-US" sz="2800" b="0" i="0" u="sng" strike="noStrike" cap="none">
                <a:solidFill>
                  <a:srgbClr val="000000"/>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www.soils4teachers.org</a:t>
            </a:r>
            <a:endParaRPr sz="2800" b="0" i="0" u="none" strike="noStrike" cap="none">
              <a:solidFill>
                <a:srgbClr val="000000"/>
              </a:solidFill>
              <a:latin typeface="Trebuchet MS"/>
              <a:ea typeface="Trebuchet MS"/>
              <a:cs typeface="Trebuchet MS"/>
              <a:sym typeface="Trebuchet MS"/>
            </a:endParaRPr>
          </a:p>
          <a:p>
            <a:pPr marL="342900" marR="0" lvl="0" indent="-200660" algn="l" rtl="0">
              <a:lnSpc>
                <a:spcPct val="100000"/>
              </a:lnSpc>
              <a:spcBef>
                <a:spcPts val="1000"/>
              </a:spcBef>
              <a:spcAft>
                <a:spcPts val="0"/>
              </a:spcAft>
              <a:buClr>
                <a:srgbClr val="90C226"/>
              </a:buClr>
              <a:buSzPts val="2240"/>
              <a:buFont typeface="Noto Sans Symbols"/>
              <a:buNone/>
            </a:pPr>
            <a:endParaRPr sz="2800" b="0" i="0" u="none" strike="noStrike" cap="none">
              <a:solidFill>
                <a:srgbClr val="000000"/>
              </a:solidFill>
              <a:latin typeface="Trebuchet MS"/>
              <a:ea typeface="Trebuchet MS"/>
              <a:cs typeface="Trebuchet MS"/>
              <a:sym typeface="Trebuchet MS"/>
            </a:endParaRPr>
          </a:p>
          <a:p>
            <a:pPr marL="342900" marR="0" lvl="0" indent="-200660" algn="l" rtl="0">
              <a:lnSpc>
                <a:spcPct val="100000"/>
              </a:lnSpc>
              <a:spcBef>
                <a:spcPts val="1000"/>
              </a:spcBef>
              <a:spcAft>
                <a:spcPts val="0"/>
              </a:spcAft>
              <a:buClr>
                <a:srgbClr val="90C226"/>
              </a:buClr>
              <a:buSzPts val="2240"/>
              <a:buFont typeface="Noto Sans Symbols"/>
              <a:buNone/>
            </a:pPr>
            <a:endParaRPr>
              <a:solidFill>
                <a:srgbClr val="000000"/>
              </a:solidFill>
              <a:latin typeface="Trebuchet MS"/>
              <a:ea typeface="Trebuchet MS"/>
              <a:cs typeface="Trebuchet MS"/>
              <a:sym typeface="Trebuchet MS"/>
            </a:endParaRPr>
          </a:p>
          <a:p>
            <a:pPr marL="228600" lvl="0" indent="-76200" algn="l" rtl="0">
              <a:lnSpc>
                <a:spcPct val="90000"/>
              </a:lnSpc>
              <a:spcBef>
                <a:spcPts val="1000"/>
              </a:spcBef>
              <a:spcAft>
                <a:spcPts val="0"/>
              </a:spcAft>
              <a:buClr>
                <a:schemeClr val="dk1"/>
              </a:buClr>
              <a:buSzPts val="2400"/>
              <a:buFont typeface="Noto Sans Symbols"/>
              <a:buNone/>
            </a:pPr>
            <a:endParaRPr sz="2400"/>
          </a:p>
        </p:txBody>
      </p:sp>
      <p:sp>
        <p:nvSpPr>
          <p:cNvPr id="146" name="Google Shape;146;p5"/>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pic>
        <p:nvPicPr>
          <p:cNvPr id="147" name="Google Shape;147;p5"/>
          <p:cNvPicPr preferRelativeResize="0"/>
          <p:nvPr/>
        </p:nvPicPr>
        <p:blipFill rotWithShape="1">
          <a:blip r:embed="rId4">
            <a:alphaModFix/>
          </a:blip>
          <a:srcRect/>
          <a:stretch/>
        </p:blipFill>
        <p:spPr>
          <a:xfrm>
            <a:off x="2177072" y="1536856"/>
            <a:ext cx="4191810" cy="2882884"/>
          </a:xfrm>
          <a:prstGeom prst="rect">
            <a:avLst/>
          </a:prstGeom>
          <a:noFill/>
          <a:ln>
            <a:noFill/>
          </a:ln>
        </p:spPr>
      </p:pic>
      <p:pic>
        <p:nvPicPr>
          <p:cNvPr id="148" name="Google Shape;148;p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6889538" y="3640242"/>
            <a:ext cx="4191808" cy="2582460"/>
          </a:xfrm>
          <a:prstGeom prst="rect">
            <a:avLst/>
          </a:prstGeom>
          <a:noFill/>
          <a:ln>
            <a:noFill/>
          </a:ln>
        </p:spPr>
      </p:pic>
      <p:sp>
        <p:nvSpPr>
          <p:cNvPr id="149" name="Google Shape;149;p5"/>
          <p:cNvSpPr txBox="1"/>
          <p:nvPr/>
        </p:nvSpPr>
        <p:spPr>
          <a:xfrm>
            <a:off x="2090973" y="4800600"/>
            <a:ext cx="4495188" cy="796994"/>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rgbClr val="C00000"/>
              </a:buClr>
              <a:buSzPts val="2240"/>
              <a:buFont typeface="Noto Sans Symbols"/>
              <a:buChar char="►"/>
            </a:pPr>
            <a:r>
              <a:rPr lang="en-US" sz="2800" b="0" i="0" u="sng" strike="noStrike" cap="none">
                <a:solidFill>
                  <a:srgbClr val="000000"/>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www.soils4kids.org</a:t>
            </a:r>
            <a:endParaRPr sz="28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1000"/>
              </a:spcBef>
              <a:spcAft>
                <a:spcPts val="0"/>
              </a:spcAft>
              <a:buClr>
                <a:srgbClr val="90C226"/>
              </a:buClr>
              <a:buSzPts val="2240"/>
              <a:buFont typeface="Arial"/>
              <a:buNone/>
            </a:pPr>
            <a:endParaRPr sz="2800" b="0" i="0" u="none" strike="noStrike" cap="none">
              <a:solidFill>
                <a:srgbClr val="000000"/>
              </a:solidFill>
              <a:latin typeface="Trebuchet MS"/>
              <a:ea typeface="Trebuchet MS"/>
              <a:cs typeface="Trebuchet MS"/>
              <a:sym typeface="Trebuchet MS"/>
            </a:endParaRPr>
          </a:p>
          <a:p>
            <a:pPr marL="342900" marR="0" lvl="0" indent="-200660" algn="l" rtl="0">
              <a:lnSpc>
                <a:spcPct val="100000"/>
              </a:lnSpc>
              <a:spcBef>
                <a:spcPts val="1000"/>
              </a:spcBef>
              <a:spcAft>
                <a:spcPts val="0"/>
              </a:spcAft>
              <a:buClr>
                <a:srgbClr val="90C226"/>
              </a:buClr>
              <a:buSzPts val="2240"/>
              <a:buFont typeface="Noto Sans Symbols"/>
              <a:buNone/>
            </a:pPr>
            <a:endParaRPr sz="2800" b="0" i="0" u="none" strike="noStrike" cap="none">
              <a:solidFill>
                <a:srgbClr val="000000"/>
              </a:solidFill>
              <a:latin typeface="Trebuchet MS"/>
              <a:ea typeface="Trebuchet MS"/>
              <a:cs typeface="Trebuchet MS"/>
              <a:sym typeface="Trebuchet MS"/>
            </a:endParaRPr>
          </a:p>
          <a:p>
            <a:pPr marL="228600" marR="0" lvl="0" indent="-76200" algn="l" rtl="0">
              <a:lnSpc>
                <a:spcPct val="90000"/>
              </a:lnSpc>
              <a:spcBef>
                <a:spcPts val="100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I Heart Soil</a:t>
            </a:r>
            <a:endParaRPr/>
          </a:p>
        </p:txBody>
      </p:sp>
      <p:sp>
        <p:nvSpPr>
          <p:cNvPr id="155" name="Google Shape;155;p6"/>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pic>
        <p:nvPicPr>
          <p:cNvPr id="156" name="Google Shape;156;p6"/>
          <p:cNvPicPr preferRelativeResize="0"/>
          <p:nvPr/>
        </p:nvPicPr>
        <p:blipFill rotWithShape="1">
          <a:blip r:embed="rId3">
            <a:alphaModFix/>
          </a:blip>
          <a:srcRect/>
          <a:stretch/>
        </p:blipFill>
        <p:spPr>
          <a:xfrm rot="1711839">
            <a:off x="7878344" y="1836783"/>
            <a:ext cx="3153344" cy="3153344"/>
          </a:xfrm>
          <a:prstGeom prst="rect">
            <a:avLst/>
          </a:prstGeom>
          <a:noFill/>
          <a:ln>
            <a:noFill/>
          </a:ln>
        </p:spPr>
      </p:pic>
      <p:sp>
        <p:nvSpPr>
          <p:cNvPr id="157" name="Google Shape;157;p6"/>
          <p:cNvSpPr txBox="1"/>
          <p:nvPr/>
        </p:nvSpPr>
        <p:spPr>
          <a:xfrm>
            <a:off x="2209798" y="2628625"/>
            <a:ext cx="5421087" cy="156966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14 languages</a:t>
            </a:r>
            <a:endParaRPr/>
          </a:p>
          <a:p>
            <a:pPr marL="342900" marR="0" lvl="0" indent="-342900" algn="l" rtl="0">
              <a:spcBef>
                <a:spcPts val="0"/>
              </a:spcBef>
              <a:spcAft>
                <a:spcPts val="0"/>
              </a:spcAft>
              <a:buClr>
                <a:schemeClr val="dk1"/>
              </a:buClr>
              <a:buSzPts val="3200"/>
              <a:buFont typeface="Arial"/>
              <a:buChar char="•"/>
            </a:pPr>
            <a:r>
              <a:rPr lang="en-US" sz="3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www.soils.org/stickers</a:t>
            </a:r>
            <a:endParaRPr sz="32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Great giveaway!</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699</Words>
  <Application>Microsoft Office PowerPoint</Application>
  <PresentationFormat>Widescreen</PresentationFormat>
  <Paragraphs>73</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Courier New</vt:lpstr>
      <vt:lpstr>Noto Sans Symbols</vt:lpstr>
      <vt:lpstr>Trebuchet MS</vt:lpstr>
      <vt:lpstr>Office Theme</vt:lpstr>
      <vt:lpstr>PowerPoint Presentation</vt:lpstr>
      <vt:lpstr>Outline</vt:lpstr>
      <vt:lpstr>Soil Web Tools </vt:lpstr>
      <vt:lpstr>NRCS Web Soil Survey </vt:lpstr>
      <vt:lpstr>Soil Web </vt:lpstr>
      <vt:lpstr>Workshop Evaluation</vt:lpstr>
      <vt:lpstr>Classroom Resources </vt:lpstr>
      <vt:lpstr>Websites </vt:lpstr>
      <vt:lpstr>I Heart Soil</vt:lpstr>
      <vt:lpstr>Know Soil Know Life </vt:lpstr>
      <vt:lpstr>Classroom Connections</vt:lpstr>
      <vt:lpstr>Soils in Your Classroom </vt:lpstr>
      <vt:lpstr>Workshop 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Chapman</dc:creator>
  <cp:lastModifiedBy>Susan Chapman</cp:lastModifiedBy>
  <cp:revision>6</cp:revision>
  <dcterms:created xsi:type="dcterms:W3CDTF">2022-06-03T14:17:32Z</dcterms:created>
  <dcterms:modified xsi:type="dcterms:W3CDTF">2022-10-10T18:50:33Z</dcterms:modified>
</cp:coreProperties>
</file>