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61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91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eI/+ZEWd43lkLYXRcHogdbTB6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When we look at the types of organisms that call soils home, we see some common characteristics.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lot of the important ecosystem</a:t>
            </a:r>
            <a:r>
              <a:rPr lang="en-US" baseline="0" dirty="0"/>
              <a:t> services that soils provide are directly due biological processes by it’s inhabitants.  We can think about these processes as analogies to some of the systems in our own bodies.</a:t>
            </a:r>
          </a:p>
          <a:p>
            <a:endParaRPr lang="en-US" baseline="0" dirty="0"/>
          </a:p>
          <a:p>
            <a:r>
              <a:rPr lang="en-US" baseline="0" dirty="0"/>
              <a:t>For example …………</a:t>
            </a:r>
          </a:p>
          <a:p>
            <a:endParaRPr lang="en-US" baseline="0" dirty="0"/>
          </a:p>
          <a:p>
            <a:r>
              <a:rPr lang="en-US" baseline="0" dirty="0"/>
              <a:t>A healthy soil maintains all these important functions…. Just like a </a:t>
            </a:r>
            <a:r>
              <a:rPr lang="en-US" baseline="0"/>
              <a:t>healthy body!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AB9A8-A679-4D2A-B0F1-C6112E4BE6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2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-Exterior aggregate has more biological activity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-Interior aggregate can become oxygen limited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-pore network important for transportin nutrients, gases, waste, and movement for larger organisms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Organisms that live of dead things, or detritus are decomposers. 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Soil decomposers are biological incinerators, converting dead organic matter to new product.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They are a critical part of the food web……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Living Soil Beneath Our Feet | California Academy of Sciences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Small, diverse metaoblisms, rapid growth/evolution i.e. microbes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Turns out that the microbes in that hectare can weigh about 15t, or 20 cows, or 3 elephants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0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4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>
            <a:spLocks noGrp="1"/>
          </p:cNvSpPr>
          <p:nvPr>
            <p:ph type="pic" idx="2"/>
          </p:nvPr>
        </p:nvSpPr>
        <p:spPr>
          <a:xfrm>
            <a:off x="0" y="0"/>
            <a:ext cx="1366838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4" name="Google Shape;24;p3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45893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0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599" y="6415623"/>
            <a:ext cx="2743200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USDA-NRCS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3" name="Google Shape;143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610599" y="6415623"/>
            <a:ext cx="2743200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USDA-NRCS</a:t>
            </a:r>
            <a:endParaRPr/>
          </a:p>
        </p:txBody>
      </p:sp>
      <p:sp>
        <p:nvSpPr>
          <p:cNvPr id="36" name="Google Shape;36;p32"/>
          <p:cNvSpPr>
            <a:spLocks noGrp="1"/>
          </p:cNvSpPr>
          <p:nvPr>
            <p:ph type="pic" idx="2"/>
          </p:nvPr>
        </p:nvSpPr>
        <p:spPr>
          <a:xfrm>
            <a:off x="0" y="0"/>
            <a:ext cx="1366838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7" name="Google Shape;37;p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45893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uHznslr8aI" TargetMode="External"/><Relationship Id="rId5" Type="http://schemas.openxmlformats.org/officeDocument/2006/relationships/hyperlink" Target="https://youtu.be/VuHznslr8aI" TargetMode="Externa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kMT1ZZQ8PA" TargetMode="External"/><Relationship Id="rId6" Type="http://schemas.openxmlformats.org/officeDocument/2006/relationships/hyperlink" Target="https://youtu.be/akMT1ZZQ8PA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lREaT9hFCw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youtu.be/MlREaT9hFC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016/j.soilbio.2020.107876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" descr="A picture containing calendar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/>
          <p:cNvSpPr txBox="1">
            <a:spLocks noGrp="1"/>
          </p:cNvSpPr>
          <p:nvPr>
            <p:ph type="subTitle" idx="1"/>
          </p:nvPr>
        </p:nvSpPr>
        <p:spPr>
          <a:xfrm>
            <a:off x="-391886" y="3602038"/>
            <a:ext cx="12192000" cy="75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2941"/>
              <a:buFont typeface="Arial"/>
              <a:buNone/>
            </a:pPr>
            <a:r>
              <a:rPr lang="en-US" sz="3200" b="1" i="0" u="none" strike="noStrike" cap="none">
                <a:solidFill>
                  <a:srgbClr val="065B84"/>
                </a:solidFill>
                <a:latin typeface="Calibri"/>
                <a:ea typeface="Calibri"/>
                <a:cs typeface="Calibri"/>
                <a:sym typeface="Calibri"/>
              </a:rPr>
              <a:t>Module 3:  Soil Biology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2941"/>
              <a:buFont typeface="Arial"/>
              <a:buNone/>
            </a:pPr>
            <a:r>
              <a:rPr lang="en-US" sz="3200" b="1" i="0" u="none" strike="noStrike" cap="none">
                <a:solidFill>
                  <a:srgbClr val="065B84"/>
                </a:solidFill>
                <a:latin typeface="Calibri"/>
                <a:ea typeface="Calibri"/>
                <a:cs typeface="Calibri"/>
                <a:sym typeface="Calibri"/>
              </a:rPr>
              <a:t>The Living Component of Soil</a:t>
            </a:r>
            <a:endParaRPr/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1819" y="5828132"/>
            <a:ext cx="2562130" cy="911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 sz="2400"/>
            </a:br>
            <a:endParaRPr sz="2400"/>
          </a:p>
        </p:txBody>
      </p:sp>
      <p:sp>
        <p:nvSpPr>
          <p:cNvPr id="246" name="Google Shape;246;p10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61230" y="2141231"/>
            <a:ext cx="803414" cy="188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>
            <a:off x="8650143" y="5243798"/>
            <a:ext cx="974889" cy="261610"/>
          </a:xfrm>
          <a:prstGeom prst="rect">
            <a:avLst/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Macrofauna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824" y="3387499"/>
            <a:ext cx="985838" cy="83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539" y="4105020"/>
            <a:ext cx="577108" cy="59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249" y="1429923"/>
            <a:ext cx="561444" cy="71456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 txBox="1"/>
          <p:nvPr/>
        </p:nvSpPr>
        <p:spPr>
          <a:xfrm>
            <a:off x="5468621" y="1794564"/>
            <a:ext cx="20788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 &amp; Archaea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4931387" y="1175723"/>
            <a:ext cx="20788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Viruses (bacteriophage)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 rot="-5400000">
            <a:off x="2371099" y="2394894"/>
            <a:ext cx="4237319" cy="14573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Calibri"/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 rot="-5400000">
            <a:off x="2525684" y="2829627"/>
            <a:ext cx="35279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ABUNDANCE (# per gram of soil)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4416232" y="4383146"/>
            <a:ext cx="4812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4401080" y="4066227"/>
            <a:ext cx="5614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4401080" y="3503041"/>
            <a:ext cx="5614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4401080" y="2517203"/>
            <a:ext cx="5614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4401080" y="2217166"/>
            <a:ext cx="5614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4401080" y="1959991"/>
            <a:ext cx="5614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4394860" y="1544410"/>
            <a:ext cx="6416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4401080" y="2860103"/>
            <a:ext cx="5614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4401080" y="3203003"/>
            <a:ext cx="5614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737" y="2034886"/>
            <a:ext cx="60007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3293" y="3301774"/>
            <a:ext cx="692281" cy="65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8469" y="4019141"/>
            <a:ext cx="791911" cy="868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 txBox="1"/>
          <p:nvPr/>
        </p:nvSpPr>
        <p:spPr>
          <a:xfrm>
            <a:off x="6330132" y="5243308"/>
            <a:ext cx="877452" cy="261610"/>
          </a:xfrm>
          <a:prstGeom prst="rect">
            <a:avLst/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Microfauna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7288011" y="5244622"/>
            <a:ext cx="1317828" cy="261610"/>
          </a:xfrm>
          <a:prstGeom prst="rect">
            <a:avLst/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Mesofauna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0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157" y="3490080"/>
            <a:ext cx="616033" cy="63393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"/>
          <p:cNvSpPr txBox="1"/>
          <p:nvPr/>
        </p:nvSpPr>
        <p:spPr>
          <a:xfrm>
            <a:off x="6436525" y="4072239"/>
            <a:ext cx="9492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Protists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0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262" y="2682498"/>
            <a:ext cx="772963" cy="74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8431385" y="3037367"/>
            <a:ext cx="642937" cy="134320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0"/>
          <p:cNvSpPr txBox="1"/>
          <p:nvPr/>
        </p:nvSpPr>
        <p:spPr>
          <a:xfrm>
            <a:off x="7622818" y="3549887"/>
            <a:ext cx="16842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Nematodes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0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319" y="3856242"/>
            <a:ext cx="550779" cy="41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0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9538" y="4027769"/>
            <a:ext cx="964406" cy="642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10"/>
          <p:cNvGrpSpPr/>
          <p:nvPr/>
        </p:nvGrpSpPr>
        <p:grpSpPr>
          <a:xfrm>
            <a:off x="4747451" y="4413733"/>
            <a:ext cx="5523626" cy="1076583"/>
            <a:chOff x="675830" y="5121134"/>
            <a:chExt cx="9464997" cy="1546407"/>
          </a:xfrm>
        </p:grpSpPr>
        <p:sp>
          <p:nvSpPr>
            <p:cNvPr id="278" name="Google Shape;278;p10"/>
            <p:cNvSpPr/>
            <p:nvPr/>
          </p:nvSpPr>
          <p:spPr>
            <a:xfrm>
              <a:off x="675830" y="5121134"/>
              <a:ext cx="9464997" cy="154640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1017896" y="5650474"/>
              <a:ext cx="1499394" cy="397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0.1 µm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0"/>
            <p:cNvSpPr txBox="1"/>
            <p:nvPr/>
          </p:nvSpPr>
          <p:spPr>
            <a:xfrm>
              <a:off x="2237096" y="5650474"/>
              <a:ext cx="1499394" cy="397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1.0 µm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0"/>
            <p:cNvSpPr txBox="1"/>
            <p:nvPr/>
          </p:nvSpPr>
          <p:spPr>
            <a:xfrm>
              <a:off x="3532497" y="5650474"/>
              <a:ext cx="1499394" cy="397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 µm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0"/>
            <p:cNvSpPr txBox="1"/>
            <p:nvPr/>
          </p:nvSpPr>
          <p:spPr>
            <a:xfrm>
              <a:off x="4675496" y="5650474"/>
              <a:ext cx="1499394" cy="397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 µm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6047097" y="5498073"/>
              <a:ext cx="1749292" cy="663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1000 µm =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 mm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0"/>
            <p:cNvSpPr txBox="1"/>
            <p:nvPr/>
          </p:nvSpPr>
          <p:spPr>
            <a:xfrm>
              <a:off x="7494896" y="5498073"/>
              <a:ext cx="1499394" cy="663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 mm = 1 cm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0"/>
          <p:cNvSpPr txBox="1"/>
          <p:nvPr/>
        </p:nvSpPr>
        <p:spPr>
          <a:xfrm>
            <a:off x="4718091" y="5242220"/>
            <a:ext cx="1550727" cy="261610"/>
          </a:xfrm>
          <a:prstGeom prst="rect">
            <a:avLst/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Microorganisms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0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7756" y="2023848"/>
            <a:ext cx="637539" cy="69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0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574" y="2676641"/>
            <a:ext cx="814388" cy="82046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0"/>
          <p:cNvSpPr txBox="1">
            <a:spLocks noGrp="1"/>
          </p:cNvSpPr>
          <p:nvPr>
            <p:ph type="title"/>
          </p:nvPr>
        </p:nvSpPr>
        <p:spPr>
          <a:xfrm>
            <a:off x="7467351" y="655564"/>
            <a:ext cx="4373185" cy="73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4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Soil organisms are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small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numerous,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 diverse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1" descr="https://www.nrcs.usda.gov/Internet/FSE_MEDIA/nrcs142p2_04982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607" y="154226"/>
            <a:ext cx="8553450" cy="654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/>
          <p:nvPr/>
        </p:nvSpPr>
        <p:spPr>
          <a:xfrm>
            <a:off x="380999" y="1862324"/>
            <a:ext cx="4480543" cy="433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method to isolate and see small arthropods from soil and litter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organisms will move away from the heat and light and down the funnel into the preservative</a:t>
            </a:r>
            <a:endParaRPr/>
          </a:p>
        </p:txBody>
      </p:sp>
      <p:pic>
        <p:nvPicPr>
          <p:cNvPr id="301" name="Google Shape;3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0322" y="1786124"/>
            <a:ext cx="5843477" cy="361318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2"/>
          <p:cNvSpPr txBox="1"/>
          <p:nvPr/>
        </p:nvSpPr>
        <p:spPr>
          <a:xfrm>
            <a:off x="742684" y="460561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ACTIVITY: Berlese Funnel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7846" y="198172"/>
            <a:ext cx="8456308" cy="581724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/>
          <p:nvPr/>
        </p:nvSpPr>
        <p:spPr>
          <a:xfrm>
            <a:off x="957943" y="6232305"/>
            <a:ext cx="104285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Berlese funnels in the lab of Dr. Ernie Bernard, University of Tennessee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595" y="301172"/>
            <a:ext cx="3737289" cy="446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5641" y="301172"/>
            <a:ext cx="3392166" cy="446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54" y="227407"/>
            <a:ext cx="3505336" cy="216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4"/>
          <p:cNvSpPr txBox="1"/>
          <p:nvPr/>
        </p:nvSpPr>
        <p:spPr>
          <a:xfrm>
            <a:off x="453543" y="2645363"/>
            <a:ext cx="363814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samples were you expect lots of insects: compost piles, rotting logs, leaf litter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 take several days to see organisms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398894" y="5142598"/>
            <a:ext cx="8238121" cy="163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Berlese Funnels: Explore and Discuss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a microscope to see the organisms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Draw pictures of the organisms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 the size of the organisms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 their role in the ecosystem as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shredders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predators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 txBox="1"/>
          <p:nvPr/>
        </p:nvSpPr>
        <p:spPr>
          <a:xfrm>
            <a:off x="97524" y="74481"/>
            <a:ext cx="9535275" cy="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Soil microfauna</a:t>
            </a:r>
            <a:endParaRPr dirty="0"/>
          </a:p>
        </p:txBody>
      </p:sp>
      <p:pic>
        <p:nvPicPr>
          <p:cNvPr id="4" name="Online Media 3" title="Soil Biology (Microfauna) - Terry Tollefson">
            <a:hlinkClick r:id="" action="ppaction://media"/>
            <a:extLst>
              <a:ext uri="{FF2B5EF4-FFF2-40B4-BE49-F238E27FC236}">
                <a16:creationId xmlns:a16="http://schemas.microsoft.com/office/drawing/2014/main" id="{E90D02BB-C97D-4EE4-8ED8-8FFD7B164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3756" y="726915"/>
            <a:ext cx="10538460" cy="5927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511F64-7AC1-4573-8F32-4C1F015B7D98}"/>
              </a:ext>
            </a:extLst>
          </p:cNvPr>
          <p:cNvSpPr/>
          <p:nvPr/>
        </p:nvSpPr>
        <p:spPr>
          <a:xfrm>
            <a:off x="8942554" y="6627167"/>
            <a:ext cx="211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https://youtu.be/VuHznslr8aI</a:t>
            </a:r>
            <a:endParaRPr lang="en-US" sz="1200" dirty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1E4E79"/>
                </a:solidFill>
              </a:rPr>
              <a:t>Big Idea 3</a:t>
            </a:r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Soil organisms perform essential ecosystem functions such as decomposition of organic compounds, carbon and nutrient cycling, and soil structuring</a:t>
            </a:r>
            <a:br>
              <a:rPr lang="en-US" sz="4000"/>
            </a:br>
            <a:br>
              <a:rPr lang="en-US" sz="2400"/>
            </a:br>
            <a:endParaRPr sz="2400"/>
          </a:p>
        </p:txBody>
      </p:sp>
      <p:sp>
        <p:nvSpPr>
          <p:cNvPr id="334" name="Google Shape;334;p16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1E4E79"/>
                </a:solidFill>
              </a:rPr>
              <a:t>No Soil, No Life!</a:t>
            </a:r>
            <a:endParaRPr dirty="0"/>
          </a:p>
        </p:txBody>
      </p:sp>
      <p:sp>
        <p:nvSpPr>
          <p:cNvPr id="341" name="Google Shape;341;p17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body" idx="1"/>
          </p:nvPr>
        </p:nvSpPr>
        <p:spPr>
          <a:xfrm>
            <a:off x="1760838" y="1542815"/>
            <a:ext cx="63341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844"/>
              <a:buNone/>
            </a:pPr>
            <a:r>
              <a:rPr lang="en-US" sz="2600"/>
              <a:t>Not a new idea: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ct val="74844"/>
              <a:buNone/>
            </a:pPr>
            <a:r>
              <a:rPr lang="en-US" sz="2600" b="1" i="1">
                <a:solidFill>
                  <a:srgbClr val="1A1A1A"/>
                </a:solidFill>
              </a:rPr>
              <a:t>‘Essentially, all life depends upon the soil ... There can be no life without soil and no soil without life; they have evolved together.’           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ct val="74844"/>
              <a:buNone/>
            </a:pPr>
            <a:r>
              <a:rPr lang="en-US" sz="2600" b="1" i="1">
                <a:solidFill>
                  <a:srgbClr val="1A1A1A"/>
                </a:solidFill>
              </a:rPr>
              <a:t>  </a:t>
            </a:r>
            <a:r>
              <a:rPr lang="en-US" sz="2600">
                <a:solidFill>
                  <a:srgbClr val="1A1A1A"/>
                </a:solidFill>
              </a:rPr>
              <a:t>-Charles E. Kellogg, USDA Yearbook of Agriculture, 1938.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844"/>
              <a:buNone/>
            </a:pPr>
            <a:endParaRPr sz="2600" b="1" i="1">
              <a:solidFill>
                <a:srgbClr val="083C9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844"/>
              <a:buNone/>
            </a:pPr>
            <a:r>
              <a:rPr lang="en-US" sz="2600"/>
              <a:t>In other words… </a:t>
            </a:r>
            <a:endParaRPr sz="2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844"/>
              <a:buNone/>
            </a:pPr>
            <a:r>
              <a:rPr lang="en-US" sz="2600"/>
              <a:t>….life </a:t>
            </a:r>
            <a:r>
              <a:rPr lang="en-US" sz="2600" u="sng"/>
              <a:t>above</a:t>
            </a:r>
            <a:r>
              <a:rPr lang="en-US" sz="2600"/>
              <a:t> ground depends on the life </a:t>
            </a:r>
            <a:r>
              <a:rPr lang="en-US" sz="2600" u="sng"/>
              <a:t>below</a:t>
            </a:r>
            <a:r>
              <a:rPr lang="en-US" sz="2600"/>
              <a:t> ground!</a:t>
            </a:r>
            <a:endParaRPr sz="260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621"/>
              <a:buNone/>
            </a:pPr>
            <a:endParaRPr sz="1600"/>
          </a:p>
        </p:txBody>
      </p:sp>
      <p:pic>
        <p:nvPicPr>
          <p:cNvPr id="343" name="Google Shape;343;p17" descr="https://www.morningagclips.com/wp-content/uploads/2017/09/hands-in-soil_crop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91" y="888022"/>
            <a:ext cx="3742174" cy="296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2649" y="3410199"/>
            <a:ext cx="3737478" cy="2962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99426-6ED3-4A4E-87F2-75E695E2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414537"/>
            <a:ext cx="10195708" cy="481936"/>
          </a:xfrm>
        </p:spPr>
        <p:txBody>
          <a:bodyPr>
            <a:noAutofit/>
          </a:bodyPr>
          <a:lstStyle/>
          <a:p>
            <a:r>
              <a:rPr lang="en-US" sz="3600" b="1" dirty="0"/>
              <a:t>Soils are a living system… just like the human body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048237-A05D-4AD5-B991-5C4A7552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27939"/>
              </p:ext>
            </p:extLst>
          </p:nvPr>
        </p:nvGraphicFramePr>
        <p:xfrm>
          <a:off x="1419368" y="1151468"/>
          <a:ext cx="9887045" cy="4555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7116">
                  <a:extLst>
                    <a:ext uri="{9D8B030D-6E8A-4147-A177-3AD203B41FA5}">
                      <a16:colId xmlns:a16="http://schemas.microsoft.com/office/drawing/2014/main" val="3159208974"/>
                    </a:ext>
                  </a:extLst>
                </a:gridCol>
                <a:gridCol w="5719929">
                  <a:extLst>
                    <a:ext uri="{9D8B030D-6E8A-4147-A177-3AD203B41FA5}">
                      <a16:colId xmlns:a16="http://schemas.microsoft.com/office/drawing/2014/main" val="1150735528"/>
                    </a:ext>
                  </a:extLst>
                </a:gridCol>
              </a:tblGrid>
              <a:tr h="598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>
                          <a:effectLst/>
                        </a:rPr>
                        <a:t>Soil property or service…</a:t>
                      </a:r>
                      <a:endParaRPr lang="en-US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effectLst/>
                        </a:rPr>
                        <a:t>…is kind of like the human…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extLst>
                  <a:ext uri="{0D108BD9-81ED-4DB2-BD59-A6C34878D82A}">
                    <a16:rowId xmlns:a16="http://schemas.microsoft.com/office/drawing/2014/main" val="264362706"/>
                  </a:ext>
                </a:extLst>
              </a:tr>
              <a:tr h="59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Decomposition, nutrient cycling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extLst>
                  <a:ext uri="{0D108BD9-81ED-4DB2-BD59-A6C34878D82A}">
                    <a16:rowId xmlns:a16="http://schemas.microsoft.com/office/drawing/2014/main" val="3688159575"/>
                  </a:ext>
                </a:extLst>
              </a:tr>
              <a:tr h="59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Stability and structure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extLst>
                  <a:ext uri="{0D108BD9-81ED-4DB2-BD59-A6C34878D82A}">
                    <a16:rowId xmlns:a16="http://schemas.microsoft.com/office/drawing/2014/main" val="582888846"/>
                  </a:ext>
                </a:extLst>
              </a:tr>
              <a:tr h="59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Moisture regulation and transport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extLst>
                  <a:ext uri="{0D108BD9-81ED-4DB2-BD59-A6C34878D82A}">
                    <a16:rowId xmlns:a16="http://schemas.microsoft.com/office/drawing/2014/main" val="1585795349"/>
                  </a:ext>
                </a:extLst>
              </a:tr>
              <a:tr h="838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Biodegradation of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pollutants and pesticides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extLst>
                  <a:ext uri="{0D108BD9-81ED-4DB2-BD59-A6C34878D82A}">
                    <a16:rowId xmlns:a16="http://schemas.microsoft.com/office/drawing/2014/main" val="1051722749"/>
                  </a:ext>
                </a:extLst>
              </a:tr>
              <a:tr h="59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Biodiversity and pathogen control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extLst>
                  <a:ext uri="{0D108BD9-81ED-4DB2-BD59-A6C34878D82A}">
                    <a16:rowId xmlns:a16="http://schemas.microsoft.com/office/drawing/2014/main" val="1865993513"/>
                  </a:ext>
                </a:extLst>
              </a:tr>
              <a:tr h="726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Symbiotic relationships with plants (e.g. N fixers with legumes, mycorrhizae)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05" marR="88005" marT="0" marB="0" anchor="ctr"/>
                </a:tc>
                <a:extLst>
                  <a:ext uri="{0D108BD9-81ED-4DB2-BD59-A6C34878D82A}">
                    <a16:rowId xmlns:a16="http://schemas.microsoft.com/office/drawing/2014/main" val="65975893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AC0AE32-B10F-448B-8866-6593A476DE5E}"/>
              </a:ext>
            </a:extLst>
          </p:cNvPr>
          <p:cNvSpPr/>
          <p:nvPr/>
        </p:nvSpPr>
        <p:spPr>
          <a:xfrm>
            <a:off x="-169837" y="5706533"/>
            <a:ext cx="2414136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en-US" sz="24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Bank:</a:t>
            </a:r>
            <a:endParaRPr lang="en-US" sz="2400" u="sng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3C9D0D-F88B-4069-B8A8-605E973BF6D2}"/>
              </a:ext>
            </a:extLst>
          </p:cNvPr>
          <p:cNvSpPr/>
          <p:nvPr/>
        </p:nvSpPr>
        <p:spPr>
          <a:xfrm>
            <a:off x="302788" y="6165207"/>
            <a:ext cx="235513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Circulatory system </a:t>
            </a:r>
            <a:endParaRPr lang="en-US" sz="2133" b="1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CD85CD-3820-4F0C-9D80-932A7604A5DF}"/>
              </a:ext>
            </a:extLst>
          </p:cNvPr>
          <p:cNvSpPr/>
          <p:nvPr/>
        </p:nvSpPr>
        <p:spPr>
          <a:xfrm>
            <a:off x="7197015" y="6165207"/>
            <a:ext cx="73289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Liver</a:t>
            </a:r>
            <a:endParaRPr lang="en-US" sz="2133" b="1" dirty="0">
              <a:solidFill>
                <a:srgbClr val="00B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7AC55-5B6A-413B-9792-A9810BF8EC63}"/>
              </a:ext>
            </a:extLst>
          </p:cNvPr>
          <p:cNvSpPr/>
          <p:nvPr/>
        </p:nvSpPr>
        <p:spPr>
          <a:xfrm>
            <a:off x="2766516" y="6165207"/>
            <a:ext cx="209704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Digestive system</a:t>
            </a:r>
            <a:endParaRPr lang="en-US" sz="2133" b="1" dirty="0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1BC6D-4115-4836-A1AC-70BFBC1E8CF7}"/>
              </a:ext>
            </a:extLst>
          </p:cNvPr>
          <p:cNvSpPr/>
          <p:nvPr/>
        </p:nvSpPr>
        <p:spPr>
          <a:xfrm>
            <a:off x="4941300" y="6160528"/>
            <a:ext cx="200086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Immune system</a:t>
            </a:r>
            <a:endParaRPr lang="en-US" sz="2133" b="1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C7B781-F9E6-4D77-AF7D-A0F64A54D4C2}"/>
              </a:ext>
            </a:extLst>
          </p:cNvPr>
          <p:cNvSpPr/>
          <p:nvPr/>
        </p:nvSpPr>
        <p:spPr>
          <a:xfrm>
            <a:off x="10231417" y="6160528"/>
            <a:ext cx="186781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network</a:t>
            </a:r>
            <a:endParaRPr lang="en-US" sz="2133" b="1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1839F-BAF0-4292-AB62-A01DAC7E8666}"/>
              </a:ext>
            </a:extLst>
          </p:cNvPr>
          <p:cNvSpPr/>
          <p:nvPr/>
        </p:nvSpPr>
        <p:spPr>
          <a:xfrm>
            <a:off x="8159006" y="6161625"/>
            <a:ext cx="19511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Skeletal system</a:t>
            </a:r>
            <a:endParaRPr lang="en-US" sz="2133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1.23457E-7 L 0.26962 -0.6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3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3951E-6 L -0.16563 -0.541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27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9 -0.00278 L 0.46094 -0.4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22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4739 -0.363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-1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951E-6 L 0.1007 -0.254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1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3951E-6 L -0.3217 -0.158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"/>
          <p:cNvSpPr txBox="1"/>
          <p:nvPr/>
        </p:nvSpPr>
        <p:spPr>
          <a:xfrm>
            <a:off x="1818524" y="365125"/>
            <a:ext cx="97529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Soil Aggregation and the Pore Network</a:t>
            </a:r>
            <a:endParaRPr/>
          </a:p>
        </p:txBody>
      </p:sp>
      <p:pic>
        <p:nvPicPr>
          <p:cNvPr id="366" name="Google Shape;366;p19" descr="c:\prod\SFMB2e_ch21jpgs\sfmb2e_212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770" y="1509869"/>
            <a:ext cx="3477996" cy="368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717" y="1509869"/>
            <a:ext cx="2981614" cy="298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345" y="1546808"/>
            <a:ext cx="4380769" cy="290773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9"/>
          <p:cNvSpPr/>
          <p:nvPr/>
        </p:nvSpPr>
        <p:spPr>
          <a:xfrm>
            <a:off x="6799440" y="4980603"/>
            <a:ext cx="5620578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and stable aggregates create more pore space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diversity of pore spaces = more complex habitat (niche) space = greater diversity of organisms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5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9"/>
          <p:cNvSpPr/>
          <p:nvPr/>
        </p:nvSpPr>
        <p:spPr>
          <a:xfrm>
            <a:off x="327717" y="5142216"/>
            <a:ext cx="637788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Microbes help stick soil particles together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Gels and glues e.g. extracellular polysaccharides, glomalin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Hyphae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1E4E79"/>
                </a:solidFill>
              </a:rPr>
              <a:t>Essential Questions and Big Ideas</a:t>
            </a:r>
            <a:endParaRPr/>
          </a:p>
        </p:txBody>
      </p:sp>
      <p:sp>
        <p:nvSpPr>
          <p:cNvPr id="178" name="Google Shape;178;p2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844"/>
              <a:buNone/>
            </a:pPr>
            <a:r>
              <a:rPr lang="en-US" sz="2600" b="1"/>
              <a:t>Essential Questions</a:t>
            </a:r>
            <a:endParaRPr sz="2600"/>
          </a:p>
          <a:p>
            <a:pPr marL="1028700" lvl="1" indent="-457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4844"/>
              <a:buChar char="•"/>
            </a:pPr>
            <a:r>
              <a:rPr lang="en-US" sz="2600"/>
              <a:t>What types of life exist in the soil?</a:t>
            </a:r>
            <a:endParaRPr/>
          </a:p>
          <a:p>
            <a:pPr marL="1028700" lvl="1" indent="-457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4844"/>
              <a:buChar char="•"/>
            </a:pPr>
            <a:r>
              <a:rPr lang="en-US" sz="2600"/>
              <a:t>What ecosystem services do these organisms perform?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4844"/>
              <a:buNone/>
            </a:pPr>
            <a:endParaRPr sz="2600" b="1"/>
          </a:p>
          <a:p>
            <a:pPr marL="11430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4844"/>
              <a:buNone/>
            </a:pPr>
            <a:r>
              <a:rPr lang="en-US" sz="2600" b="1"/>
              <a:t>Big Ideas</a:t>
            </a:r>
            <a:endParaRPr sz="2600"/>
          </a:p>
          <a:p>
            <a:pPr marL="1028700" lvl="1" indent="-457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4844"/>
              <a:buChar char="•"/>
            </a:pPr>
            <a:r>
              <a:rPr lang="en-US" sz="2600"/>
              <a:t>Soil is a complex and 3-dimensional habitat whose properties change with space and time.</a:t>
            </a:r>
            <a:endParaRPr/>
          </a:p>
          <a:p>
            <a:pPr marL="1028700" lvl="1" indent="-457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4844"/>
              <a:buChar char="•"/>
            </a:pPr>
            <a:r>
              <a:rPr lang="en-US" sz="2600"/>
              <a:t>Abundant and diverse forms of life exist in this habitat.</a:t>
            </a:r>
            <a:endParaRPr/>
          </a:p>
          <a:p>
            <a:pPr marL="1028700" lvl="1" indent="-457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4844"/>
              <a:buChar char="•"/>
            </a:pPr>
            <a:r>
              <a:rPr lang="en-US" sz="2600"/>
              <a:t>Soil organisms perform essential ecosystem functions such as decomposition of organic compounds, carbon and nutrient cycling, and soil structuring.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  <p:sp>
        <p:nvSpPr>
          <p:cNvPr id="180" name="Google Shape;180;p2"/>
          <p:cNvSpPr txBox="1"/>
          <p:nvPr/>
        </p:nvSpPr>
        <p:spPr>
          <a:xfrm>
            <a:off x="10030291" y="1013618"/>
            <a:ext cx="1697028" cy="1597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NGSS: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HS ESS2-7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HS LS1-5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HS LS1-7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0"/>
          <p:cNvSpPr txBox="1"/>
          <p:nvPr/>
        </p:nvSpPr>
        <p:spPr>
          <a:xfrm>
            <a:off x="755268" y="405541"/>
            <a:ext cx="97529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DEMOSTRATION: Soil Glue</a:t>
            </a:r>
            <a:endParaRPr/>
          </a:p>
        </p:txBody>
      </p:sp>
      <p:sp>
        <p:nvSpPr>
          <p:cNvPr id="377" name="Google Shape;377;p20"/>
          <p:cNvSpPr txBox="1"/>
          <p:nvPr/>
        </p:nvSpPr>
        <p:spPr>
          <a:xfrm>
            <a:off x="620486" y="1690688"/>
            <a:ext cx="4167809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Demonstrates that less disturbed soil contains more “soil glue” and are held together better</a:t>
            </a:r>
            <a:endParaRPr/>
          </a:p>
        </p:txBody>
      </p:sp>
      <p:sp>
        <p:nvSpPr>
          <p:cNvPr id="378" name="Google Shape;378;p20"/>
          <p:cNvSpPr txBox="1"/>
          <p:nvPr/>
        </p:nvSpPr>
        <p:spPr>
          <a:xfrm>
            <a:off x="620486" y="3971853"/>
            <a:ext cx="4167809" cy="181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Soil Glue: Explore and Discuss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Compare a disturbed and undisturbed soil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Compare samples from the same soil at different depths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 which soil likely has more pore space for organisms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 which soil would be more resistant to erosion during rainstorms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466" y="1586713"/>
            <a:ext cx="6346476" cy="420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"/>
          <p:cNvSpPr txBox="1"/>
          <p:nvPr/>
        </p:nvSpPr>
        <p:spPr>
          <a:xfrm>
            <a:off x="620486" y="405541"/>
            <a:ext cx="97529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Decomposition </a:t>
            </a:r>
            <a:endParaRPr/>
          </a:p>
        </p:txBody>
      </p:sp>
      <p:sp>
        <p:nvSpPr>
          <p:cNvPr id="386" name="Google Shape;386;p21"/>
          <p:cNvSpPr txBox="1"/>
          <p:nvPr/>
        </p:nvSpPr>
        <p:spPr>
          <a:xfrm>
            <a:off x="933007" y="1817915"/>
            <a:ext cx="505221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 that eat dead plants and animals (DETRITUS) are called DECOMPOSERS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Decomposers are an important part of the food web: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space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 nutrients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 organic matter into soil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the long term storage of soil organic matter </a:t>
            </a:r>
            <a:endParaRPr/>
          </a:p>
        </p:txBody>
      </p:sp>
      <p:pic>
        <p:nvPicPr>
          <p:cNvPr id="387" name="Google Shape;3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2092" y="1817915"/>
            <a:ext cx="5339293" cy="365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2"/>
          <p:cNvSpPr txBox="1"/>
          <p:nvPr/>
        </p:nvSpPr>
        <p:spPr>
          <a:xfrm>
            <a:off x="77204" y="175719"/>
            <a:ext cx="9535275" cy="98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Activity </a:t>
            </a:r>
            <a:endParaRPr/>
          </a:p>
        </p:txBody>
      </p:sp>
      <p:pic>
        <p:nvPicPr>
          <p:cNvPr id="2" name="Online Media 1" title="Soil Your Undies 2018">
            <a:hlinkClick r:id="" action="ppaction://media"/>
            <a:extLst>
              <a:ext uri="{FF2B5EF4-FFF2-40B4-BE49-F238E27FC236}">
                <a16:creationId xmlns:a16="http://schemas.microsoft.com/office/drawing/2014/main" id="{52DADDDA-EFA4-4C49-8AF8-4A14F516F2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7821" y="922828"/>
            <a:ext cx="9956358" cy="5600451"/>
          </a:xfrm>
          <a:prstGeom prst="rect">
            <a:avLst/>
          </a:prstGeom>
        </p:spPr>
      </p:pic>
      <p:pic>
        <p:nvPicPr>
          <p:cNvPr id="395" name="Google Shape;395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431" y="93831"/>
            <a:ext cx="5397419" cy="74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C10A2E-3E6E-43F3-8864-E92D2F0981A1}"/>
              </a:ext>
            </a:extLst>
          </p:cNvPr>
          <p:cNvSpPr/>
          <p:nvPr/>
        </p:nvSpPr>
        <p:spPr>
          <a:xfrm>
            <a:off x="9461959" y="6523279"/>
            <a:ext cx="270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https://youtu.be/akMT1ZZQ8PA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3"/>
          <p:cNvSpPr txBox="1"/>
          <p:nvPr/>
        </p:nvSpPr>
        <p:spPr>
          <a:xfrm>
            <a:off x="742684" y="460561"/>
            <a:ext cx="76942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Soil Your Undies: Exploration and Discussion </a:t>
            </a:r>
            <a:endParaRPr dirty="0"/>
          </a:p>
        </p:txBody>
      </p:sp>
      <p:sp>
        <p:nvSpPr>
          <p:cNvPr id="402" name="Google Shape;402;p23"/>
          <p:cNvSpPr txBox="1"/>
          <p:nvPr/>
        </p:nvSpPr>
        <p:spPr>
          <a:xfrm>
            <a:off x="653036" y="1786124"/>
            <a:ext cx="7650992" cy="221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 decomposition rate = more biological activity 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impacted vs. natural sites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Topics for discussion</a:t>
            </a:r>
            <a:endParaRPr/>
          </a:p>
          <a:p>
            <a:pPr marL="1714500" marR="0" lvl="1" indent="-11430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38996"/>
              <a:buFont typeface="Courier New"/>
              <a:buChar char="o"/>
            </a:pPr>
            <a:r>
              <a:rPr lang="en-US"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Cotton vs. synthetic underwear </a:t>
            </a:r>
            <a:endParaRPr/>
          </a:p>
          <a:p>
            <a:pPr marL="1714500" marR="0" lvl="1" indent="-11430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38996"/>
              <a:buFont typeface="Courier New"/>
              <a:buChar char="o"/>
            </a:pPr>
            <a:r>
              <a:rPr lang="en-US"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vs. winter decomposition</a:t>
            </a:r>
            <a:endParaRPr/>
          </a:p>
          <a:p>
            <a:pPr marL="1714500" marR="0" lvl="1" indent="-11430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38996"/>
              <a:buFont typeface="Courier New"/>
              <a:buChar char="o"/>
            </a:pPr>
            <a:r>
              <a:rPr lang="en-US"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Ways to support soil life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880" y="343603"/>
            <a:ext cx="4028236" cy="467829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3"/>
          <p:cNvSpPr/>
          <p:nvPr/>
        </p:nvSpPr>
        <p:spPr>
          <a:xfrm>
            <a:off x="9148743" y="5021893"/>
            <a:ext cx="287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http://www.gatewaygreening.org/soil-your-undies-lesson-by-rachel-wilson/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312" y="4353477"/>
            <a:ext cx="3182107" cy="235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4"/>
          <p:cNvSpPr txBox="1"/>
          <p:nvPr/>
        </p:nvSpPr>
        <p:spPr>
          <a:xfrm>
            <a:off x="742684" y="460561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Put Your Results on the Map!</a:t>
            </a:r>
            <a:endParaRPr/>
          </a:p>
        </p:txBody>
      </p:sp>
      <p:sp>
        <p:nvSpPr>
          <p:cNvPr id="412" name="Google Shape;412;p24"/>
          <p:cNvSpPr txBox="1"/>
          <p:nvPr/>
        </p:nvSpPr>
        <p:spPr>
          <a:xfrm>
            <a:off x="742684" y="1867892"/>
            <a:ext cx="3201062" cy="229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 Your Undies Challenge Tracker 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08" y="3310398"/>
            <a:ext cx="4572629" cy="111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736" y="1150137"/>
            <a:ext cx="7224040" cy="543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776" y="117897"/>
            <a:ext cx="5788894" cy="672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7055" y="117897"/>
            <a:ext cx="4710031" cy="331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994" y="3630597"/>
            <a:ext cx="4750092" cy="3109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922" y="172295"/>
            <a:ext cx="7047913" cy="631356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6"/>
          <p:cNvSpPr txBox="1"/>
          <p:nvPr/>
        </p:nvSpPr>
        <p:spPr>
          <a:xfrm>
            <a:off x="7853762" y="1693245"/>
            <a:ext cx="3782051" cy="39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Soils4Teachers.org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Investigate decomposition with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Tea4Science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soils under a microscope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Investigate how leaf litter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insulates the soil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…and more!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7"/>
          <p:cNvSpPr txBox="1"/>
          <p:nvPr/>
        </p:nvSpPr>
        <p:spPr>
          <a:xfrm>
            <a:off x="1328362" y="481826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Other Media Resources on Soil Biology</a:t>
            </a:r>
            <a:endParaRPr/>
          </a:p>
        </p:txBody>
      </p:sp>
      <p:sp>
        <p:nvSpPr>
          <p:cNvPr id="436" name="Google Shape;436;p27"/>
          <p:cNvSpPr/>
          <p:nvPr/>
        </p:nvSpPr>
        <p:spPr>
          <a:xfrm>
            <a:off x="4620004" y="5076792"/>
            <a:ext cx="295198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Soil Biodiversity Atlas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(free pdf download)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https://www.globalsoilbiodiversity.org/atlas-introduction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09" y="1563948"/>
            <a:ext cx="2951989" cy="295198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7"/>
          <p:cNvSpPr txBox="1"/>
          <p:nvPr/>
        </p:nvSpPr>
        <p:spPr>
          <a:xfrm>
            <a:off x="752435" y="5074839"/>
            <a:ext cx="26101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 in the Soil Podcast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https://rilliglab.org/podcast/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623" y="1512067"/>
            <a:ext cx="3003870" cy="300387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7"/>
          <p:cNvSpPr txBox="1"/>
          <p:nvPr/>
        </p:nvSpPr>
        <p:spPr>
          <a:xfrm>
            <a:off x="8873274" y="5074839"/>
            <a:ext cx="26385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Journey to the Microcosmos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YouTube Channel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https://www.youtube.com/c/microcosmos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2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730" y="1593605"/>
            <a:ext cx="3352538" cy="283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1E4E79"/>
                </a:solidFill>
              </a:rPr>
              <a:t>Big Idea 1</a:t>
            </a:r>
            <a:endParaRPr/>
          </a:p>
        </p:txBody>
      </p:sp>
      <p:sp>
        <p:nvSpPr>
          <p:cNvPr id="186" name="Google Shape;186;p3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br>
              <a:rPr lang="en-US" sz="4000"/>
            </a:br>
            <a:r>
              <a:rPr lang="en-US" sz="4000"/>
              <a:t>Soil is a complex and 3-dimensional habitat whose properties change with space and time</a:t>
            </a:r>
            <a:endParaRPr/>
          </a:p>
        </p:txBody>
      </p:sp>
      <p:sp>
        <p:nvSpPr>
          <p:cNvPr id="187" name="Google Shape;187;p3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1E4E79"/>
                </a:solidFill>
              </a:rPr>
              <a:t>Soil at Different Scales </a:t>
            </a:r>
            <a:endParaRPr/>
          </a:p>
        </p:txBody>
      </p:sp>
      <p:sp>
        <p:nvSpPr>
          <p:cNvPr id="193" name="Google Shape;193;p4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  <p:pic>
        <p:nvPicPr>
          <p:cNvPr id="194" name="Google Shape;194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478" y="1451202"/>
            <a:ext cx="7931950" cy="470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65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1E4E79"/>
                </a:solidFill>
              </a:rPr>
              <a:t>Soil as a Habitat</a:t>
            </a:r>
            <a:endParaRPr dirty="0"/>
          </a:p>
        </p:txBody>
      </p:sp>
      <p:sp>
        <p:nvSpPr>
          <p:cNvPr id="213" name="Google Shape;213;p6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8285898" y="6492875"/>
            <a:ext cx="357091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https://youtu.be/MlREaT9hFCw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title="The Living Soil Beneath Our Feet | California Academy of Sciences">
            <a:hlinkClick r:id="" action="ppaction://media"/>
            <a:extLst>
              <a:ext uri="{FF2B5EF4-FFF2-40B4-BE49-F238E27FC236}">
                <a16:creationId xmlns:a16="http://schemas.microsoft.com/office/drawing/2014/main" id="{C356D0C3-47C3-49CC-BDFB-3818A7FD3D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18524" y="930986"/>
            <a:ext cx="9887803" cy="55618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/>
          <p:nvPr/>
        </p:nvSpPr>
        <p:spPr>
          <a:xfrm>
            <a:off x="1970924" y="5175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Soil as a Habitat</a:t>
            </a:r>
            <a:endParaRPr/>
          </a:p>
        </p:txBody>
      </p:sp>
      <p:sp>
        <p:nvSpPr>
          <p:cNvPr id="201" name="Google Shape;201;p5"/>
          <p:cNvSpPr txBox="1"/>
          <p:nvPr/>
        </p:nvSpPr>
        <p:spPr>
          <a:xfrm>
            <a:off x="370114" y="1284515"/>
            <a:ext cx="695597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 is a heterogeneous 3D environment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 minerals and organic matter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pore network filled with liquids and/or gas 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Gases and water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 and waste exchange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Movement for larger organisms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Massive surface area for life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separation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Steep chemical gradients over small scales</a:t>
            </a:r>
            <a:endParaRPr dirty="0"/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474" y="517525"/>
            <a:ext cx="2612703" cy="207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766" y="3038133"/>
            <a:ext cx="4074120" cy="245378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>
            <a:off x="450630" y="5971143"/>
            <a:ext cx="125758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characteristics of organisms would allow them to be successful in this habitat?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6597847" y="603062"/>
            <a:ext cx="18715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amoeba squeezing through a soil pore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7674311" y="5593030"/>
            <a:ext cx="50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rPr>
              <a:t>Erktan et al. 2020. </a:t>
            </a:r>
            <a:r>
              <a:rPr lang="en-US" sz="1200" b="0" i="0" u="sng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https://doi.org/10.1016/j.soilbio.2020.107876</a:t>
            </a:r>
            <a:endParaRPr sz="1200" b="0" i="0" u="none" strike="noStrike" cap="none">
              <a:solidFill>
                <a:srgbClr val="2C2C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1E4E79"/>
                </a:solidFill>
              </a:rPr>
              <a:t>Big Idea 2</a:t>
            </a:r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Abundant and diverse forms of life exist in the soil habitat</a:t>
            </a:r>
            <a:br>
              <a:rPr lang="en-US" sz="2400"/>
            </a:br>
            <a:endParaRPr sz="2400"/>
          </a:p>
        </p:txBody>
      </p:sp>
      <p:sp>
        <p:nvSpPr>
          <p:cNvPr id="222" name="Google Shape;222;p7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743789" y="0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1E4E79"/>
                </a:solidFill>
              </a:rPr>
              <a:t>How Many Microbes? </a:t>
            </a:r>
            <a:endParaRPr dirty="0"/>
          </a:p>
        </p:txBody>
      </p:sp>
      <p:sp>
        <p:nvSpPr>
          <p:cNvPr id="228" name="Google Shape;228;p8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  <p:pic>
        <p:nvPicPr>
          <p:cNvPr id="229" name="Google Shape;2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1280160"/>
            <a:ext cx="7274560" cy="50977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 txBox="1"/>
          <p:nvPr/>
        </p:nvSpPr>
        <p:spPr>
          <a:xfrm>
            <a:off x="3352800" y="1153879"/>
            <a:ext cx="7095411" cy="475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one hectare (2.5 acres) of topsoil (6” deep), the mass of soil microbes (biomass) is approximately equivalent to: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8107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9322" marR="0" lvl="0" indent="-289322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8107"/>
              <a:buFont typeface="Arial"/>
              <a:buAutoNum type="alphaUcPeriod"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sheep (150 </a:t>
            </a:r>
            <a:r>
              <a:rPr lang="en-US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lbs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9322" marR="0" lvl="0" indent="-289322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8107"/>
              <a:buFont typeface="Arial"/>
              <a:buAutoNum type="alphaUcPeriod"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cow (1,500 </a:t>
            </a:r>
            <a:r>
              <a:rPr lang="en-US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lbs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9322" marR="0" lvl="0" indent="-289322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8107"/>
              <a:buFont typeface="Arial"/>
              <a:buAutoNum type="alphaUcPeriod"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African elephant (10,000 </a:t>
            </a:r>
            <a:r>
              <a:rPr lang="en-US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lbs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9322" marR="0" lvl="0" indent="-289322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8107"/>
              <a:buFont typeface="Arial"/>
              <a:buAutoNum type="alphaUcPeriod"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African elephants (30,000 </a:t>
            </a:r>
            <a:r>
              <a:rPr lang="en-US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lbs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 sz="2400"/>
            </a:br>
            <a:endParaRPr sz="2400"/>
          </a:p>
        </p:txBody>
      </p:sp>
      <p:sp>
        <p:nvSpPr>
          <p:cNvPr id="237" name="Google Shape;237;p9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3228950" y="4359733"/>
            <a:ext cx="7095423" cy="121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 is the most complex habitat on earth and supports a HUGE number of organisms (mostly microscopic)</a:t>
            </a:r>
            <a:endParaRPr sz="1800" dirty="0"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364" y="568960"/>
            <a:ext cx="10190596" cy="319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31AA3D76D084F80C551C55B9B5702" ma:contentTypeVersion="14" ma:contentTypeDescription="Create a new document." ma:contentTypeScope="" ma:versionID="cb619e90f3ba75e59578120f5c15117a">
  <xsd:schema xmlns:xsd="http://www.w3.org/2001/XMLSchema" xmlns:xs="http://www.w3.org/2001/XMLSchema" xmlns:p="http://schemas.microsoft.com/office/2006/metadata/properties" xmlns:ns3="052b28ba-7748-4256-8bc5-77120da0fb8e" xmlns:ns4="d50a64b4-8559-488a-aada-92d5f2ba1319" targetNamespace="http://schemas.microsoft.com/office/2006/metadata/properties" ma:root="true" ma:fieldsID="54519de4849a50c1b8dee8ad7123cf97" ns3:_="" ns4:_="">
    <xsd:import namespace="052b28ba-7748-4256-8bc5-77120da0fb8e"/>
    <xsd:import namespace="d50a64b4-8559-488a-aada-92d5f2ba13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b28ba-7748-4256-8bc5-77120da0fb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a64b4-8559-488a-aada-92d5f2ba1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FC9DE2-4DA6-48CA-AA14-C3CC3CA7B1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06DD5-0489-40ED-8B24-8309D24E6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2b28ba-7748-4256-8bc5-77120da0fb8e"/>
    <ds:schemaRef ds:uri="d50a64b4-8559-488a-aada-92d5f2ba1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F71697-E8FD-4E7D-BA62-3EC3E7E970FE}">
  <ds:schemaRefs>
    <ds:schemaRef ds:uri="http://purl.org/dc/dcmitype/"/>
    <ds:schemaRef ds:uri="http://purl.org/dc/terms/"/>
    <ds:schemaRef ds:uri="http://schemas.microsoft.com/office/2006/metadata/properties"/>
    <ds:schemaRef ds:uri="052b28ba-7748-4256-8bc5-77120da0fb8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50a64b4-8559-488a-aada-92d5f2ba13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1322</Words>
  <Application>Microsoft Office PowerPoint</Application>
  <PresentationFormat>Widescreen</PresentationFormat>
  <Paragraphs>216</Paragraphs>
  <Slides>27</Slides>
  <Notes>27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Office Theme</vt:lpstr>
      <vt:lpstr>Custom Design</vt:lpstr>
      <vt:lpstr>PowerPoint Presentation</vt:lpstr>
      <vt:lpstr>Essential Questions and Big Ideas</vt:lpstr>
      <vt:lpstr>Big Idea 1</vt:lpstr>
      <vt:lpstr>Soil at Different Scales </vt:lpstr>
      <vt:lpstr>Soil as a Habitat</vt:lpstr>
      <vt:lpstr>PowerPoint Presentation</vt:lpstr>
      <vt:lpstr>Big Idea 2</vt:lpstr>
      <vt:lpstr>How Many Microbes? </vt:lpstr>
      <vt:lpstr>PowerPoint Presentation</vt:lpstr>
      <vt:lpstr>Soil organisms are small, numerous, and diverse!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Idea 3</vt:lpstr>
      <vt:lpstr>No Soil, No Life!</vt:lpstr>
      <vt:lpstr>Soils are a living system… just like the human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Chapman</dc:creator>
  <cp:lastModifiedBy>Susan Chapman</cp:lastModifiedBy>
  <cp:revision>3</cp:revision>
  <dcterms:created xsi:type="dcterms:W3CDTF">2022-06-03T14:17:32Z</dcterms:created>
  <dcterms:modified xsi:type="dcterms:W3CDTF">2022-06-17T15:31:19Z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0x01010092A31AA3D76D084F80C551C55B9B5702</vt:lpwstr>
  </property>
</Properties>
</file>